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24 juin 2022 au 29 août 2022 (inclus). </a:t>
            </a:r>
            <a:r>
              <a:rPr lang="fr-FR" sz="800" cap="none" dirty="0"/>
              <a:t>Une fois le montant de l’enveloppe initiale atteint (30 000 000 EUR), la commercialisation de « Autocall Premium Juillet 2022 » peut cesser à tout moment sans préavis avant le 29 août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9 ans et 11 mois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FR001400B4A4</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9 ans et 11 mois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AUTOCALL PREMIUM JUILLET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16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dividendes non réinvestis dans l'indice</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100%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Autocall Premium Juillet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100% DE SON Niveau Initial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trimestre 1, à la date de constatation correspondante, l'indice clôture à un niveau strictement supérieur à 100% de son Niveau Initial. Le produit verse donc un coupon de 2,10% au titre du trimestre.</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trimestres 2 à 38, aux dates de constatation correspondantes</a:t>
            </a:r>
            <a:r>
              <a:rPr lang="fr-FR" sz="800" baseline="30000" dirty="0"/>
              <a:t>⁽¹⁾</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-13,67%</a:t>
            </a:r>
            <a:r>
              <a:rPr lang="fr-FR" sz="800" baseline="30000" dirty="0"/>
              <a:t>⁽²⁾</a:t>
            </a:r>
            <a:r>
              <a:rPr lang="fr-FR" sz="800" dirty="0"/>
              <a:t>, contre un Taux de Rendement Annuel net négatif de </a:t>
            </a:r>
            <a:r>
              <a:rPr lang="fr-FR" sz="800" dirty="0">
                <a:solidFill>
                  <a:srgbClr val="000000"/>
                </a:solidFill>
                <a:highlight>
                  <a:srgbClr val="00FFFF"/>
                </a:highlight>
              </a:rPr>
              <a:t>-13,86%</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trimestre 2, à la date de constatation correspondante</a:t>
            </a:r>
            <a:r>
              <a:rPr lang="fr-FR" sz="800" baseline="30000" dirty="0">
                <a:latin typeface="+mn-lt"/>
              </a:rPr>
              <a:t>⁽¹⁾</a:t>
            </a:r>
            <a:r>
              <a:rPr lang="fr-FR" sz="800" dirty="0">
                <a:latin typeface="+mn-lt"/>
              </a:rPr>
              <a:t>, l'indice clôture à un niveau strictement inférieur à 100% de son Niveau Initial mais supérieur au seuil de versement du coupon. Le mécanisme de remboursement anticipé automatique n’est donc pas activé mais le produit verse un coupon de 2,10% au titre du trimestre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100% de son Niveau Initial (55% dans cet exemple) mais strictement supérieur à 50% de son Niveau Initial.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-0,79%</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-6,77%</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Autocall Premium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trimestre 1 au trimestre 2, aux dates de constatation correspondantes</a:t>
            </a:r>
            <a:r>
              <a:rPr lang="fr-FR" sz="800" baseline="30000" dirty="0">
                <a:solidFill>
                  <a:schemeClr val="tx2"/>
                </a:solidFill>
              </a:rPr>
              <a:t>⁽¹⁾</a:t>
            </a:r>
            <a:r>
              <a:rPr lang="fr-FR" sz="800" dirty="0">
                <a:solidFill>
                  <a:schemeClr val="tx2"/>
                </a:solidFill>
              </a:rPr>
              <a:t>, l'indice clôture à un niveau supérieur au seuil de versement du coupon. Le produit verse alors un coupon de 2,10% au titre de chaque trimestre.</a:t>
            </a:r>
          </a:p>
          <a:p>
            <a:pPr algn="just">
              <a:spcAft>
                <a:spcPts val="600"/>
              </a:spcAft>
            </a:pPr>
            <a:r>
              <a:rPr lang="fr-FR" sz="800" dirty="0">
                <a:solidFill>
                  <a:schemeClr val="tx2"/>
                </a:solidFill>
              </a:rPr>
              <a:t>Dès la fin du trimestre 3, à la date de constatation correspondante</a:t>
            </a:r>
            <a:r>
              <a:rPr lang="fr-FR" sz="800" baseline="30000" dirty="0">
                <a:solidFill>
                  <a:schemeClr val="tx2"/>
                </a:solidFill>
              </a:rPr>
              <a:t>⁽¹⁾</a:t>
            </a:r>
            <a:r>
              <a:rPr lang="fr-FR" sz="800" dirty="0">
                <a:solidFill>
                  <a:schemeClr val="tx2"/>
                </a:solidFill>
              </a:rPr>
              <a:t>, l'indice clôture à un niveau supérieur à 100% de son Niveau Initial (115% dans cet exemple). Le produit est alors automatiquement remboursé par anticipation. L’investisseur récupère l’intégralité du capital initial majoré du coupon de 2,10%.</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7,16%</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14,53%</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2,10% par trimestre.</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EURO STOXX 50 PRICE EUR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15/06/2022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EURO STOXX 50 PRICE EUR</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marL="0" algn="ctr" defTabSz="755934" rtl="0" eaLnBrk="1" fontAlgn="ctr" latinLnBrk="0" hangingPunct="1">
                        <a:defRPr sz="700"/>
                      </a:pPr>
                      <a:endParaRPr lang="fr-FR" sz="800" b="1" i="0" u="none" strike="noStrike" kern="1200" dirty="0">
                        <a:solidFill>
                          <a:srgbClr val="004F74"/>
                        </a:solidFill>
                        <a:effectLst/>
                        <a:latin typeface="Proxima Nova Rg" panose="02000506030000020004" pitchFamily="2" charset="0"/>
                        <a:ea typeface="+mn-ea"/>
                        <a:cs typeface="+mn-cs"/>
                      </a:endParaRP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EURO STOXX 50 PRICE EUR ENTRE LE </a:t>
            </a:r>
            <a:r>
              <a:rPr lang="en-US" sz="1200" b="0" dirty="0">
                <a:effectLst/>
                <a:latin typeface="+mj-lt"/>
              </a:rPr>
              <a:t>15 JUIN 2010</a:t>
            </a:r>
            <a:r>
              <a:rPr lang="en-US" sz="1200" dirty="0">
                <a:latin typeface="+mj-lt"/>
              </a:rPr>
              <a:t> </a:t>
            </a:r>
            <a:r>
              <a:rPr lang="fr-FR" sz="1200" cap="none" dirty="0">
                <a:latin typeface="Futura PT" panose="020B0902020204020203" pitchFamily="34" charset="0"/>
              </a:rPr>
              <a:t>ET LE 15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16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24/06/2022 au 29/08/2022 (inclus). Une fois le montant de l’enveloppe initiale atteint (30 000 000 EUR), la commercialisation de « Autocall Premium Juillet 2022 » peut cesser à tout moment sans préavis avant le 29/08/2022,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12/12/2023, 13/03/2024, 11/06/2024, 11/09/2024, 12/12/2024, 14/03/2025, 11/06/2025, 11/09/2025, 12/12/2025, 16/03/2026, 11/06/2026, 11/09/2026, 14/12/2026, 15/03/2027, 11/06/2027, 13/09/2027, 13/12/2027, 13/03/2028, 12/06/2028, 11/09/2028, 12/12/2028, 14/03/2029, 11/06/2029, 11/09/2029, 12/12/2029, 14/03/2030, 11/06/2030, 11/09/2030, 12/12/2030, 14/03/2031, 11/06/2031, 11/09/2031, 12/12/2031, 15/03/2032, 11/06/2032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64%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16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EURO STOXX 50 Price EUR (dividendes non réinvestis dans l'indice ; code Bloomberg : SX5E Index ; sponsor : sponsorSTOXX ; www.stoxx.com).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24/06/2022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24/06/2022 au 29/08/2022 (inclus). Une fois le montant de l’enveloppe initiale atteint (30 000 000 EUR), la commercialisation de « Autocall Premium Juillet 2022 » peut cesser à tout moment sans préavis avant le 29/08/2022,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Initial correspond au niveaux de clôture de l'indice le 29/08/2022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29/07/2032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12/08/2032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trimestrielle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29/11/2022, 28/02/2023, 29/05/2023, 28/08/2023, 28/11/2023, 28/02/2024, 28/05/2024, 28/08/2024, 28/11/2024, 28/02/2025, 28/05/2025, 28/08/2025, 28/11/2025, 02/03/2026, 28/05/2026, 28/08/2026, 30/11/2026, 01/03/2027, 28/05/2027, 30/08/2027, 29/11/2027, 28/02/2028, 29/05/2028, 28/08/2028, 28/11/2028, 28/02/2029, 28/05/2029, 28/08/2029, 28/11/2029, 28/02/2030, 28/05/2030, 28/08/2030, 28/11/2030, 28/02/2031, 28/05/2031, 28/08/2031, 28/11/2031, 01/03/2032, 28/05/2032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13/12/2022, 14/03/2023, 12/06/2023, 11/09/2023, 12/12/2023, 13/03/2024, 11/06/2024, 11/09/2024, 12/12/2024, 14/03/2025, 11/06/2025, 11/09/2025, 12/12/2025, 16/03/2026, 11/06/2026, 11/09/2026, 14/12/2026, 15/03/2027, 11/06/2027, 13/09/2027, 13/12/2027, 13/03/2028, 12/06/2028, 11/09/2028, 12/12/2028, 14/03/2029, 11/06/2029, 11/09/2029, 12/12/2029, 14/03/2030, 11/06/2030, 11/09/2030, 12/12/2030, 14/03/2031, 11/06/2031, 11/09/2031, 12/12/2031, 15/03/2032, 11/06/2032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14/08/2023, 12/12/2023, 13/03/2024, 11/06/2024, 11/09/2024, 12/12/2024, 14/03/2025, 11/06/2025, 11/09/2025, 12/12/2025, 16/03/2026, 11/06/2026, 11/09/2026, 14/12/2026, 15/03/2027, 11/06/2027, 13/09/2027, 13/12/2027, 13/03/2028, 12/06/2028, 11/09/2028, 12/12/2028, 14/03/2029, 11/06/2029, 11/09/2029, 12/12/2029, 14/03/2030, 11/06/2030, 11/09/2030, 12/12/2030, 14/03/2031, 11/06/2031, 11/09/2031, 12/12/2031, 15/03/2032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100% de son Niveau Initial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Initial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FR001400B4A4</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 août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Autocall Premium Juillet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29/08/2022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Autocall Premium Juillet 2022 », vous êtes exposés pour une durée de 3 à 39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3 jusqu'à la fin du trimestre 38</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2,10% par trimestre écoulé depuis le 29/08/2022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ou si à la date de constatation finale(¹), l'indice clôture à un niveau supérieur ou égal à 64% de son Niveau Initial</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 l'indice (Taux de Rendement Annuel net maximum de </a:t>
            </a:r>
            <a:r>
              <a:rPr lang="fr-FR" sz="800" dirty="0">
                <a:solidFill>
                  <a:schemeClr val="tx1"/>
                </a:solidFill>
                <a:latin typeface="Proxima Nova Rg"/>
              </a:rPr>
              <a:t>5,51%(</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Autocall Premium Juillet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Autocall Premium Juillet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Autocall Premium Juillet 2022 » ne peut constituer l’intégralité d’un portefeuille d’investissement. L’investisseur est exposé pour une durée de 3 à 39 trimestres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Autocall Premium Juillet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29/08/2022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Autocall Premium Juillet 2022 », vous êtes exposé pour une durée de 3 à 39 trimestres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EURO STOXX 50 Price EUR (dividendes non réinvestis dans l'indice ; code Bloomberg : SX5E Index ;  sponsor : STOXX ; www.stoxx.com).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trimestre 3 jusqu'à la fin du trimestre 38</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100% de son Niveau Initial.</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2,10% par trimestre (soit 8,40%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trimestrielle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100% de son Niveau Initial.</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Initial,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7,53%</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Autocall Premium Juillet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Autocall Premium Juillet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Autocall Premium Juillet 2022 » ne peut constituer l’intégralité d’un portefeuille d’investissement. L’investisseur est exposé pour une durée de 3 à 39 trimestres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29/08/2022</a:t>
            </a:r>
          </a:p>
          <a:p>
            <a:pPr marL="0" indent="0" algn="ctr">
              <a:lnSpc>
                <a:spcPct val="100000"/>
              </a:lnSpc>
              <a:spcBef>
                <a:spcPts val="0"/>
              </a:spcBef>
              <a:buNone/>
            </a:pPr>
            <a:r>
              <a:rPr lang="fr-FR" sz="800" dirty="0"/>
              <a:t>(soit un gain de 81,90% et un Taux de Rendement Annuel net de </a:t>
            </a:r>
            <a:r>
              <a:rPr lang="fr-FR" sz="800" dirty="0">
                <a:highlight>
                  <a:srgbClr val="FFFF00"/>
                </a:highlight>
              </a:rPr>
              <a:t>5,13%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2,10% par trimestre écoulé depuis le 29/08/2022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5,16%</a:t>
            </a:r>
            <a:r>
              <a:rPr lang="fr-FR" sz="800" baseline="30000" dirty="0"/>
              <a:t>⁽²⁾ </a:t>
            </a:r>
            <a:r>
              <a:rPr lang="fr-FR" sz="800" dirty="0"/>
              <a:t>et </a:t>
            </a:r>
            <a:r>
              <a:rPr lang="fr-FR" sz="800" dirty="0">
                <a:highlight>
                  <a:srgbClr val="FFFF00"/>
                </a:highlight>
              </a:rPr>
              <a:t>5,51%</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3 et jusqu’à la fin du trimestre 38,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64% de son Niveau Initial, l’investisseur reçoit, le 12 août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12 août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29/08/2022 et le 29/07/2032</a:t>
            </a:r>
          </a:p>
          <a:p>
            <a:pPr marL="0" indent="0" algn="ctr">
              <a:lnSpc>
                <a:spcPct val="100000"/>
              </a:lnSpc>
              <a:spcBef>
                <a:spcPts val="0"/>
              </a:spcBef>
              <a:buNone/>
            </a:pPr>
            <a:r>
              <a:rPr lang="fr-FR" sz="800" dirty="0"/>
              <a:t>(Soit un Taux de Rendement Annuel net inférieur ou égal </a:t>
            </a:r>
            <a:r>
              <a:rPr lang="fr-FR" sz="800"/>
              <a:t>à -7,82%</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29/08/2022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64% mais supérieur ou égal à 50% de son Niveau Initial, l’investisseur reçoit, le 12 août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3, puis décroît de 1.00% chaque trimestre, pour atteindre 65% du Niveau Initial à la fin du trimestre 38.</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et à la date de constatation finale, on compare le niveau de l'indice à son Niveau Initial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Initial correspond au niveaux de clôture de l'indice le 29/08/2022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Initial</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2,10%</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100% de son Niveau Initial,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8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5,13%</a:t>
            </a:r>
            <a:r>
              <a:rPr lang="fr-FR" sz="800" baseline="30000" dirty="0"/>
              <a:t>⁽²⁾</a:t>
            </a:r>
            <a:r>
              <a:rPr lang="fr-FR" sz="800" dirty="0"/>
              <a:t> et </a:t>
            </a:r>
            <a:r>
              <a:rPr lang="fr-FR" sz="800" dirty="0">
                <a:highlight>
                  <a:srgbClr val="00FFFF"/>
                </a:highlight>
              </a:rPr>
              <a:t>7,53%</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29/07/2032,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Initial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100% de son Niveau Initial, l’investisseur reçoit, le 12/08/2032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12/08/2032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29/08/2022 et le 29/07/2032</a:t>
            </a:r>
          </a:p>
          <a:p>
            <a:pPr marL="0" indent="0" algn="ctr">
              <a:lnSpc>
                <a:spcPct val="100000"/>
              </a:lnSpc>
              <a:spcBef>
                <a:spcPts val="0"/>
              </a:spcBef>
              <a:buNone/>
            </a:pPr>
            <a:r>
              <a:rPr lang="fr-FR" sz="800" dirty="0"/>
              <a:t>(Soit un Taux de Rendement Annuel net inférieur ou égal à 3,00%</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7,38%</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100% mais supérieur ou égal à 50% de son Niveau Initial, l’investisseur reçoit, le 12/08/2032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5,16%</a:t>
            </a:r>
            <a:r>
              <a:rPr lang="fr-FR" sz="800" baseline="30000" dirty="0"/>
              <a:t>2) </a:t>
            </a:r>
            <a:r>
              <a:rPr lang="fr-FR" sz="800" dirty="0"/>
              <a:t>et 7,52%</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trimestrielle</a:t>
            </a:r>
            <a:r>
              <a:rPr lang="fr-FR" sz="800" baseline="30000" dirty="0">
                <a:solidFill>
                  <a:schemeClr val="tx2"/>
                </a:solidFill>
              </a:rPr>
              <a:t>⁽¹⁾ </a:t>
            </a:r>
            <a:r>
              <a:rPr lang="fr-FR" sz="800" dirty="0">
                <a:solidFill>
                  <a:schemeClr val="tx2"/>
                </a:solidFill>
              </a:rPr>
              <a:t>à partir de la fin du trimestre 3 et jusqu’à la fin du trimestre 38, on compare le niveau de clôture de l'indice à son Niveau Initial</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trimestrielle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100% de son Niveau Initial,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La barrière de remboursement anticipé automatique est dégressive au fil du temps. Elle est fixée à 100% du Niveau Initial  en fin de trimestre 3, puis décroît de 1.00% chaque trimestre, pour atteindre 65% du Niveau Initial à la fin du trimestre 38.</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3 jusqu'à la fin du trimestre 38,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2,10% par trimestre écoulé depuis le 29/08/2022 (soit 8,40%</a:t>
            </a:r>
            <a:r>
              <a:rPr lang="fr-FR" sz="800" i="1" dirty="0">
                <a:solidFill>
                  <a:srgbClr val="000000"/>
                </a:solidFill>
              </a:rPr>
              <a:t> </a:t>
            </a:r>
            <a:r>
              <a:rPr lang="fr-FR" sz="800" dirty="0">
                <a:solidFill>
                  <a:srgbClr val="000000"/>
                </a:solidFill>
              </a:rPr>
              <a:t>par année écoulée et un Taux de Rendement Annuel net maximum de 5,51%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64% de son Niveau Initial, l’investisseur récupère alors l’intégralité de son capital initial, majorée d’un gain de 2,10% par trimestre écoulé depuis le 29/08/2022  (soit un gain de 81,90% et un Taux de Rendement Annuel net de 5,13%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64% de son Niveau Initial mais supérieur ou égal à 50% de ce dernier, l’investisseur récupère l’intégralité de son capital initialement investi. Le capital n’est donc exposé à un risque de perte à l’échéance⁽¹⁾ que si l'indice clôture à un niveau strictement inférieur à 50% de son Niveau Initial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Autocall Premium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3 à 39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trimestre écoulé depuis le 29/08/2022 </a:t>
            </a:r>
            <a:r>
              <a:rPr lang="fr-FR" sz="800" dirty="0">
                <a:solidFill>
                  <a:srgbClr val="000000"/>
                </a:solidFill>
              </a:rPr>
              <a:t>(soit un Taux de Rendement Annuel net maximum de 5,51%</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Autocall Premium Juillet 2022 » est très sensible à une faible variation du niveau de clôture de l'indice autour du seuil de </a:t>
            </a:r>
            <a:r>
              <a:rPr lang="fr-FR" sz="800" b="1" dirty="0">
                <a:solidFill>
                  <a:srgbClr val="000000"/>
                </a:solidFill>
                <a:effectLst/>
                <a:ea typeface="Calibri" panose="020F0502020204030204" pitchFamily="34" charset="0"/>
              </a:rPr>
              <a:t>100% de son Niveau Initial  de son Niveau Initial </a:t>
            </a:r>
            <a:r>
              <a:rPr lang="fr-FR" sz="800" b="1" dirty="0">
                <a:effectLst/>
                <a:ea typeface="Calibri" panose="020F0502020204030204" pitchFamily="34" charset="0"/>
              </a:rPr>
              <a:t>en cours de vie, et des seuils de 64% et 50% de son Niveau Initial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trimestrielle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2,10% dès lors que l'indice clôture à un niveau supérieur ou égal à 100% de son Niveau Initial</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trimestre 3 jusqu'à la fin du trimestre 38, si à l’une des dates de constatation trimestrielle correspondantes</a:t>
            </a:r>
            <a:r>
              <a:rPr lang="fr-FR" sz="800" baseline="30000" dirty="0">
                <a:solidFill>
                  <a:srgbClr val="000000"/>
                </a:solidFill>
              </a:rPr>
              <a:t>⁽¹⁾</a:t>
            </a:r>
            <a:r>
              <a:rPr lang="fr-FR" sz="800" dirty="0">
                <a:solidFill>
                  <a:srgbClr val="000000"/>
                </a:solidFill>
              </a:rPr>
              <a:t> l'indice clôture à un niveau supérieur ou égal à 100% de son Niveau Initial,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2,10%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50% de son Niveau Initial, l’investisseur récupère alors l’intégralité de son capital initial (soit un Taux de Rendement Annuel net maximum de </a:t>
            </a:r>
            <a:r>
              <a:rPr lang="fr-FR" sz="800" dirty="0">
                <a:solidFill>
                  <a:srgbClr val="000000"/>
                </a:solidFill>
                <a:highlight>
                  <a:srgbClr val="00FFFF"/>
                </a:highlight>
              </a:rPr>
              <a:t>7,53%</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Autocall Premium Juillet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Initial).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3 à 39 trimestres.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2,10% par trimestre </a:t>
            </a:r>
            <a:r>
              <a:rPr lang="fr-FR" sz="800" dirty="0">
                <a:solidFill>
                  <a:srgbClr val="000000"/>
                </a:solidFill>
              </a:rPr>
              <a:t>(soit un Taux de Rendement Annuel net maximum de de de </a:t>
            </a:r>
            <a:r>
              <a:rPr lang="fr-FR" sz="800" dirty="0">
                <a:solidFill>
                  <a:srgbClr val="000000"/>
                </a:solidFill>
                <a:highlight>
                  <a:srgbClr val="00FFFF"/>
                </a:highlight>
              </a:rPr>
              <a:t>7,53%</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Autocall Premium Juillet 2022 » est très sensible à une faible variation du niveau de clôture de l'indice autour des seuils de </a:t>
            </a:r>
            <a:r>
              <a:rPr lang="fr-FR" sz="800" dirty="0">
                <a:solidFill>
                  <a:srgbClr val="000000"/>
                </a:solidFill>
                <a:effectLst/>
                <a:ea typeface="Calibri" panose="020F0502020204030204" pitchFamily="34" charset="0"/>
              </a:rPr>
              <a:t>100% de son Niveau Initial et 100% de son Niveau Initial  de son Niveau Initial </a:t>
            </a:r>
            <a:r>
              <a:rPr lang="fr-FR" sz="800" dirty="0">
                <a:effectLst/>
                <a:ea typeface="Calibri" panose="020F0502020204030204" pitchFamily="34" charset="0"/>
              </a:rPr>
              <a:t>en cours de vie, et des seuils de 100% et 50% de son Niveau Initial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8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29/08/2022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Initial</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64% mais supérieur ou égal à 50% de son Niveau Initial</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100% de son Niveau Initial</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Autocall Premium Juillet 2022 » EST TRÈS SENSIBLE À UNE FAIBLE VARIATION DU niveau DE CLÔTURE de l'indice AUTOUR DES SEUILS DE 64% ET DE 50% </a:t>
            </a:r>
            <a:r>
              <a:rPr lang="fr-FR" sz="800" cap="all" dirty="0">
                <a:solidFill>
                  <a:srgbClr val="B9A049"/>
                </a:solidFill>
                <a:latin typeface="+mn-lt"/>
              </a:rPr>
              <a:t>DE SON Niveau Initial</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trimestrielle</a:t>
            </a:r>
            <a:r>
              <a:rPr lang="fr-FR" sz="800" baseline="30000" dirty="0"/>
              <a:t>⁽¹⁾ </a:t>
            </a:r>
            <a:r>
              <a:rPr lang="fr-FR" sz="800" dirty="0">
                <a:latin typeface="+mn-lt"/>
              </a:rPr>
              <a:t>des trimestres 3 à 38</a:t>
            </a:r>
            <a:r>
              <a:rPr lang="fr-FR" sz="800" dirty="0"/>
              <a:t>, l'indice clôture à un niveau strictement inférieur à 100% de son Niveau Initial.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Initial (25% dans cet exemple). L’investisseur récupère alors le capital initialement investi diminué de l’intégralité de la baisse enregistrée par l'indice, soit 25%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-13,86%</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trimestrielle</a:t>
            </a:r>
            <a:r>
              <a:rPr lang="fr-FR" sz="800" baseline="30000" dirty="0">
                <a:solidFill>
                  <a:srgbClr val="04202E"/>
                </a:solidFill>
                <a:latin typeface="+mn-lt"/>
              </a:rPr>
              <a:t>⁽¹⁾</a:t>
            </a:r>
            <a:r>
              <a:rPr lang="fr-FR" sz="800" dirty="0">
                <a:latin typeface="+mn-lt"/>
              </a:rPr>
              <a:t> des trimestres 3 à 38, l'indice clôture à </a:t>
            </a:r>
            <a:r>
              <a:rPr lang="fr-FR" sz="800" dirty="0">
                <a:solidFill>
                  <a:schemeClr val="tx2"/>
                </a:solidFill>
                <a:latin typeface="+mn-lt"/>
              </a:rPr>
              <a:t>un niveau strictement inférieur à 100% de son Niveau Initial</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64% de son Niveau Initial (55%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-6,77%</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Autocall Premium Juillet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trimestrielle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100% de son Niveau Initial 100% de son Niveau Initial </a:t>
            </a:r>
            <a:r>
              <a:rPr lang="fr-FR" sz="800" dirty="0">
                <a:solidFill>
                  <a:schemeClr val="tx2"/>
                </a:solidFill>
              </a:rPr>
              <a:t>(115% dans cet exemple). Le produit est automatiquement remboursé par anticipation. Il verse alors l’intégralité du capital initial majorée d’un gain de 2,10% par trimestre écoulé depuis le 29/08/2022, soit un gain de 8,40% dans notre exemple.</a:t>
            </a:r>
          </a:p>
          <a:p>
            <a:pPr algn="just">
              <a:spcAft>
                <a:spcPts val="600"/>
              </a:spcAft>
            </a:pPr>
            <a:r>
              <a:rPr lang="fr-FR" sz="800" dirty="0"/>
              <a:t>Ce qui correspond à un Taux de Rendement Annuel net de 5,51%</a:t>
            </a:r>
            <a:r>
              <a:rPr lang="fr-FR" sz="800" baseline="30000" dirty="0"/>
              <a:t>⁽²⁾</a:t>
            </a:r>
            <a:r>
              <a:rPr lang="fr-FR" sz="800" dirty="0"/>
              <a:t>, contre un Taux de Rendement Annuel net de 14,53%</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2,10% par trimestre écoulé depuis le 29/08/2022.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