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83" r:id="rId5"/>
    <p:sldId id="284" r:id="rId6"/>
    <p:sldId id="291" r:id="rId7"/>
    <p:sldId id="285" r:id="rId8"/>
    <p:sldId id="292" r:id="rId9"/>
    <p:sldId id="293" r:id="rId10"/>
    <p:sldId id="286" r:id="rId11"/>
    <p:sldId id="294" r:id="rId12"/>
    <p:sldId id="287" r:id="rId13"/>
    <p:sldId id="295" r:id="rId14"/>
    <p:sldId id="288" r:id="rId15"/>
    <p:sldId id="289" r:id="rId16"/>
    <p:sldId id="296" r:id="rId17"/>
    <p:sldId id="290" r:id="rId18"/>
  </p:sldIdLst>
  <p:sldSz cx="7559675" cy="10691813"/>
  <p:notesSz cx="6797675" cy="9928225"/>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A049"/>
    <a:srgbClr val="000000"/>
    <a:srgbClr val="6B6B6B"/>
    <a:srgbClr val="0084DE"/>
    <a:srgbClr val="0064A8"/>
    <a:srgbClr val="003C63"/>
    <a:srgbClr val="F3EFE1"/>
    <a:srgbClr val="E3DAB7"/>
    <a:srgbClr val="D0C086"/>
    <a:srgbClr val="B86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26B36C-E2AE-49D6-BE37-37985FC1B968}" v="18" dt="2022-05-04T13:49:43.3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96122" autoAdjust="0"/>
  </p:normalViewPr>
  <p:slideViewPr>
    <p:cSldViewPr snapToGrid="0">
      <p:cViewPr>
        <p:scale>
          <a:sx n="125" d="100"/>
          <a:sy n="125" d="100"/>
        </p:scale>
        <p:origin x="1128" y="-4234"/>
      </p:cViewPr>
      <p:guideLst>
        <p:guide orient="horz" pos="3367"/>
        <p:guide pos="2381"/>
      </p:guideLst>
    </p:cSldViewPr>
  </p:slideViewPr>
  <p:outlineViewPr>
    <p:cViewPr>
      <p:scale>
        <a:sx n="33" d="100"/>
        <a:sy n="33" d="100"/>
      </p:scale>
      <p:origin x="0" y="-51744"/>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handoutMaster" Target="handoutMasters/handoutMaster1.xml"/><Relationship Id="rId21" Type="http://schemas.openxmlformats.org/officeDocument/2006/relationships/tags" Target="tags/tag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7600"/>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sz="quarter" idx="1"/>
          </p:nvPr>
        </p:nvSpPr>
        <p:spPr>
          <a:xfrm>
            <a:off x="3850444" y="0"/>
            <a:ext cx="2945659" cy="497600"/>
          </a:xfrm>
          <a:prstGeom prst="rect">
            <a:avLst/>
          </a:prstGeom>
        </p:spPr>
        <p:txBody>
          <a:bodyPr vert="horz" lIns="90999" tIns="45499" rIns="90999" bIns="45499" rtlCol="0"/>
          <a:lstStyle>
            <a:lvl1pPr algn="r">
              <a:defRPr sz="1200"/>
            </a:lvl1pPr>
          </a:lstStyle>
          <a:p>
            <a:fld id="{515CCE07-1711-4DC7-A7D8-7ED312C82FB8}" type="datetimeFigureOut">
              <a:rPr lang="fr-FR" smtClean="0"/>
              <a:t>07/06/2022</a:t>
            </a:fld>
            <a:endParaRPr lang="fr-FR"/>
          </a:p>
        </p:txBody>
      </p:sp>
      <p:sp>
        <p:nvSpPr>
          <p:cNvPr id="4" name="Espace réservé du pied de page 3"/>
          <p:cNvSpPr>
            <a:spLocks noGrp="1"/>
          </p:cNvSpPr>
          <p:nvPr>
            <p:ph type="ftr" sz="quarter" idx="2"/>
          </p:nvPr>
        </p:nvSpPr>
        <p:spPr>
          <a:xfrm>
            <a:off x="0" y="9430627"/>
            <a:ext cx="2945659" cy="497600"/>
          </a:xfrm>
          <a:prstGeom prst="rect">
            <a:avLst/>
          </a:prstGeom>
        </p:spPr>
        <p:txBody>
          <a:bodyPr vert="horz" lIns="90999" tIns="45499" rIns="90999" bIns="4549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4" y="9430627"/>
            <a:ext cx="2945659" cy="497600"/>
          </a:xfrm>
          <a:prstGeom prst="rect">
            <a:avLst/>
          </a:prstGeom>
        </p:spPr>
        <p:txBody>
          <a:bodyPr vert="horz" lIns="90999" tIns="45499" rIns="90999" bIns="45499" rtlCol="0" anchor="b"/>
          <a:lstStyle>
            <a:lvl1pPr algn="r">
              <a:defRPr sz="1200"/>
            </a:lvl1pPr>
          </a:lstStyle>
          <a:p>
            <a:fld id="{569DDB15-2B31-4CAD-B6B8-B9713A88FDC5}" type="slidenum">
              <a:rPr lang="fr-FR" smtClean="0"/>
              <a:t>‹N°›</a:t>
            </a:fld>
            <a:endParaRPr lang="fr-FR"/>
          </a:p>
        </p:txBody>
      </p:sp>
    </p:spTree>
    <p:extLst>
      <p:ext uri="{BB962C8B-B14F-4D97-AF65-F5344CB8AC3E}">
        <p14:creationId xmlns:p14="http://schemas.microsoft.com/office/powerpoint/2010/main" val="32559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6"/>
          </a:xfrm>
          <a:prstGeom prst="rect">
            <a:avLst/>
          </a:prstGeom>
        </p:spPr>
        <p:txBody>
          <a:bodyPr vert="horz" lIns="90999" tIns="45499" rIns="90999" bIns="45499" rtlCol="0"/>
          <a:lstStyle>
            <a:lvl1pPr algn="l">
              <a:defRPr sz="1200"/>
            </a:lvl1pPr>
          </a:lstStyle>
          <a:p>
            <a:endParaRPr lang="fr-FR"/>
          </a:p>
        </p:txBody>
      </p:sp>
      <p:sp>
        <p:nvSpPr>
          <p:cNvPr id="3" name="Espace réservé de la date 2"/>
          <p:cNvSpPr>
            <a:spLocks noGrp="1"/>
          </p:cNvSpPr>
          <p:nvPr>
            <p:ph type="dt" idx="1"/>
          </p:nvPr>
        </p:nvSpPr>
        <p:spPr>
          <a:xfrm>
            <a:off x="3850444" y="0"/>
            <a:ext cx="2945659" cy="498136"/>
          </a:xfrm>
          <a:prstGeom prst="rect">
            <a:avLst/>
          </a:prstGeom>
        </p:spPr>
        <p:txBody>
          <a:bodyPr vert="horz" lIns="90999" tIns="45499" rIns="90999" bIns="45499" rtlCol="0"/>
          <a:lstStyle>
            <a:lvl1pPr algn="r">
              <a:defRPr sz="1200"/>
            </a:lvl1pPr>
          </a:lstStyle>
          <a:p>
            <a:fld id="{014ABEAC-8B63-4BD1-9569-A14EB8752A94}" type="datetimeFigureOut">
              <a:rPr lang="fr-FR" smtClean="0"/>
              <a:t>07/06/2022</a:t>
            </a:fld>
            <a:endParaRPr lang="fr-FR"/>
          </a:p>
        </p:txBody>
      </p:sp>
      <p:sp>
        <p:nvSpPr>
          <p:cNvPr id="4" name="Espace réservé de l'image des diapositives 3"/>
          <p:cNvSpPr>
            <a:spLocks noGrp="1" noRot="1" noChangeAspect="1"/>
          </p:cNvSpPr>
          <p:nvPr>
            <p:ph type="sldImg" idx="2"/>
          </p:nvPr>
        </p:nvSpPr>
        <p:spPr>
          <a:xfrm>
            <a:off x="2214563" y="1241425"/>
            <a:ext cx="2368550" cy="3351213"/>
          </a:xfrm>
          <a:prstGeom prst="rect">
            <a:avLst/>
          </a:prstGeom>
          <a:noFill/>
          <a:ln w="12700">
            <a:solidFill>
              <a:prstClr val="black"/>
            </a:solidFill>
          </a:ln>
        </p:spPr>
        <p:txBody>
          <a:bodyPr vert="horz" lIns="90999" tIns="45499" rIns="90999" bIns="45499" rtlCol="0" anchor="ctr"/>
          <a:lstStyle/>
          <a:p>
            <a:endParaRPr lang="fr-FR"/>
          </a:p>
        </p:txBody>
      </p:sp>
      <p:sp>
        <p:nvSpPr>
          <p:cNvPr id="5" name="Espace réservé des notes 4"/>
          <p:cNvSpPr>
            <a:spLocks noGrp="1"/>
          </p:cNvSpPr>
          <p:nvPr>
            <p:ph type="body" sz="quarter" idx="3"/>
          </p:nvPr>
        </p:nvSpPr>
        <p:spPr>
          <a:xfrm>
            <a:off x="679768" y="4777959"/>
            <a:ext cx="5438140" cy="3909239"/>
          </a:xfrm>
          <a:prstGeom prst="rect">
            <a:avLst/>
          </a:prstGeom>
        </p:spPr>
        <p:txBody>
          <a:bodyPr vert="horz" lIns="90999" tIns="45499" rIns="90999" bIns="45499"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3"/>
            <a:ext cx="2945659" cy="498135"/>
          </a:xfrm>
          <a:prstGeom prst="rect">
            <a:avLst/>
          </a:prstGeom>
        </p:spPr>
        <p:txBody>
          <a:bodyPr vert="horz" lIns="90999" tIns="45499" rIns="90999" bIns="4549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4" y="9430093"/>
            <a:ext cx="2945659" cy="498135"/>
          </a:xfrm>
          <a:prstGeom prst="rect">
            <a:avLst/>
          </a:prstGeom>
        </p:spPr>
        <p:txBody>
          <a:bodyPr vert="horz" lIns="90999" tIns="45499" rIns="90999" bIns="45499" rtlCol="0" anchor="b"/>
          <a:lstStyle>
            <a:lvl1pPr algn="r">
              <a:defRPr sz="1200"/>
            </a:lvl1pPr>
          </a:lstStyle>
          <a:p>
            <a:fld id="{55FDD912-8261-4B73-8183-A5C086F01018}" type="slidenum">
              <a:rPr lang="fr-FR" smtClean="0"/>
              <a:t>‹N°›</a:t>
            </a:fld>
            <a:endParaRPr lang="fr-FR"/>
          </a:p>
        </p:txBody>
      </p:sp>
    </p:spTree>
    <p:extLst>
      <p:ext uri="{BB962C8B-B14F-4D97-AF65-F5344CB8AC3E}">
        <p14:creationId xmlns:p14="http://schemas.microsoft.com/office/powerpoint/2010/main" val="63456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 Fond blanc">
    <p:spTree>
      <p:nvGrpSpPr>
        <p:cNvPr id="1" name=""/>
        <p:cNvGrpSpPr/>
        <p:nvPr/>
      </p:nvGrpSpPr>
      <p:grpSpPr>
        <a:xfrm>
          <a:off x="0" y="0"/>
          <a:ext cx="0" cy="0"/>
          <a:chOff x="0" y="0"/>
          <a:chExt cx="0" cy="0"/>
        </a:xfrm>
      </p:grpSpPr>
      <p:pic>
        <p:nvPicPr>
          <p:cNvPr id="2" name="Image" descr="Image">
            <a:extLst>
              <a:ext uri="{FF2B5EF4-FFF2-40B4-BE49-F238E27FC236}">
                <a16:creationId xmlns:a16="http://schemas.microsoft.com/office/drawing/2014/main" id="{D5A76BCD-6C96-4909-ACEB-56CF925E372F}"/>
              </a:ext>
            </a:extLst>
          </p:cNvPr>
          <p:cNvPicPr>
            <a:picLocks noChangeAspect="1"/>
          </p:cNvPicPr>
          <p:nvPr userDrawn="1"/>
        </p:nvPicPr>
        <p:blipFill>
          <a:blip r:embed="rId2"/>
          <a:stretch>
            <a:fillRect/>
          </a:stretch>
        </p:blipFill>
        <p:spPr>
          <a:xfrm>
            <a:off x="6506599" y="-598741"/>
            <a:ext cx="1605700" cy="1881484"/>
          </a:xfrm>
          <a:prstGeom prst="rect">
            <a:avLst/>
          </a:prstGeom>
          <a:ln w="3175">
            <a:miter lim="400000"/>
          </a:ln>
        </p:spPr>
      </p:pic>
      <p:sp>
        <p:nvSpPr>
          <p:cNvPr id="3" name="Rectangle">
            <a:extLst>
              <a:ext uri="{FF2B5EF4-FFF2-40B4-BE49-F238E27FC236}">
                <a16:creationId xmlns:a16="http://schemas.microsoft.com/office/drawing/2014/main" id="{1DE10B4D-4606-4171-8C03-DB6DCC94C19B}"/>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4" name="logo_equitim_final-01.png" descr="logo_equitim_final-01.png">
            <a:extLst>
              <a:ext uri="{FF2B5EF4-FFF2-40B4-BE49-F238E27FC236}">
                <a16:creationId xmlns:a16="http://schemas.microsoft.com/office/drawing/2014/main" id="{3D3B826A-2979-4099-9821-D7175F57BF98}"/>
              </a:ext>
            </a:extLst>
          </p:cNvPr>
          <p:cNvPicPr>
            <a:picLocks noChangeAspect="1"/>
          </p:cNvPicPr>
          <p:nvPr userDrawn="1"/>
        </p:nvPicPr>
        <p:blipFill rotWithShape="1">
          <a:blip r:embed="rId3"/>
          <a:srcRect t="30991" b="26494"/>
          <a:stretch/>
        </p:blipFill>
        <p:spPr>
          <a:xfrm>
            <a:off x="469449" y="22704"/>
            <a:ext cx="1765100" cy="567402"/>
          </a:xfrm>
          <a:prstGeom prst="rect">
            <a:avLst/>
          </a:prstGeom>
          <a:ln w="3175">
            <a:miter lim="400000"/>
          </a:ln>
        </p:spPr>
      </p:pic>
      <p:sp>
        <p:nvSpPr>
          <p:cNvPr id="20" name="Espace réservé du pied de page 11">
            <a:extLst>
              <a:ext uri="{FF2B5EF4-FFF2-40B4-BE49-F238E27FC236}">
                <a16:creationId xmlns:a16="http://schemas.microsoft.com/office/drawing/2014/main" id="{7B74E022-5B86-49D6-8870-24584F787A3C}"/>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21" name="Espace réservé du numéro de diapositive 12">
            <a:extLst>
              <a:ext uri="{FF2B5EF4-FFF2-40B4-BE49-F238E27FC236}">
                <a16:creationId xmlns:a16="http://schemas.microsoft.com/office/drawing/2014/main" id="{E4E9D226-511D-458B-8D62-869F074753CA}"/>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
        <p:nvSpPr>
          <p:cNvPr id="22" name="Rectangle">
            <a:extLst>
              <a:ext uri="{FF2B5EF4-FFF2-40B4-BE49-F238E27FC236}">
                <a16:creationId xmlns:a16="http://schemas.microsoft.com/office/drawing/2014/main" id="{0C591005-A978-4017-82AC-F4C5CD330576}"/>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1071623652"/>
      </p:ext>
    </p:extLst>
  </p:cSld>
  <p:clrMapOvr>
    <a:masterClrMapping/>
  </p:clrMapOvr>
  <p:extLst>
    <p:ext uri="{DCECCB84-F9BA-43D5-87BE-67443E8EF086}">
      <p15:sldGuideLst xmlns:p15="http://schemas.microsoft.com/office/powerpoint/2012/main">
        <p15:guide id="1" orient="horz" pos="3368">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9CD59DA-BB77-4BCC-8035-0C3F556DCD6C}"/>
              </a:ext>
            </a:extLst>
          </p:cNvPr>
          <p:cNvCxnSpPr/>
          <p:nvPr userDrawn="1"/>
        </p:nvCxnSpPr>
        <p:spPr>
          <a:xfrm>
            <a:off x="1072800" y="6742187"/>
            <a:ext cx="1080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Image" descr="Image">
            <a:extLst>
              <a:ext uri="{FF2B5EF4-FFF2-40B4-BE49-F238E27FC236}">
                <a16:creationId xmlns:a16="http://schemas.microsoft.com/office/drawing/2014/main" id="{B027760F-5F73-47ED-8334-F365AA02846C}"/>
              </a:ext>
            </a:extLst>
          </p:cNvPr>
          <p:cNvPicPr>
            <a:picLocks noChangeAspect="1"/>
          </p:cNvPicPr>
          <p:nvPr userDrawn="1"/>
        </p:nvPicPr>
        <p:blipFill>
          <a:blip r:embed="rId3"/>
          <a:stretch>
            <a:fillRect/>
          </a:stretch>
        </p:blipFill>
        <p:spPr>
          <a:xfrm>
            <a:off x="6506599" y="-598741"/>
            <a:ext cx="1605700" cy="1881484"/>
          </a:xfrm>
          <a:prstGeom prst="rect">
            <a:avLst/>
          </a:prstGeom>
          <a:ln w="3175">
            <a:miter lim="400000"/>
          </a:ln>
        </p:spPr>
      </p:pic>
      <p:sp>
        <p:nvSpPr>
          <p:cNvPr id="4" name="Rectangle">
            <a:extLst>
              <a:ext uri="{FF2B5EF4-FFF2-40B4-BE49-F238E27FC236}">
                <a16:creationId xmlns:a16="http://schemas.microsoft.com/office/drawing/2014/main" id="{E7F06E1F-D644-4F11-9C6B-F8D54F8A3E78}"/>
              </a:ext>
            </a:extLst>
          </p:cNvPr>
          <p:cNvSpPr/>
          <p:nvPr userDrawn="1"/>
        </p:nvSpPr>
        <p:spPr>
          <a:xfrm>
            <a:off x="359837" y="589166"/>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pic>
        <p:nvPicPr>
          <p:cNvPr id="5" name="logo_equitim_final-01.png" descr="logo_equitim_final-01.png">
            <a:extLst>
              <a:ext uri="{FF2B5EF4-FFF2-40B4-BE49-F238E27FC236}">
                <a16:creationId xmlns:a16="http://schemas.microsoft.com/office/drawing/2014/main" id="{A9E3A983-A56E-48BC-B71A-23C20E45D0F9}"/>
              </a:ext>
            </a:extLst>
          </p:cNvPr>
          <p:cNvPicPr>
            <a:picLocks noChangeAspect="1"/>
          </p:cNvPicPr>
          <p:nvPr userDrawn="1"/>
        </p:nvPicPr>
        <p:blipFill rotWithShape="1">
          <a:blip r:embed="rId4"/>
          <a:srcRect t="30991" b="26494"/>
          <a:stretch/>
        </p:blipFill>
        <p:spPr>
          <a:xfrm>
            <a:off x="469449" y="22704"/>
            <a:ext cx="1765100" cy="567402"/>
          </a:xfrm>
          <a:prstGeom prst="rect">
            <a:avLst/>
          </a:prstGeom>
          <a:ln w="3175">
            <a:miter lim="400000"/>
          </a:ln>
        </p:spPr>
      </p:pic>
      <p:sp>
        <p:nvSpPr>
          <p:cNvPr id="10" name="Rectangle">
            <a:extLst>
              <a:ext uri="{FF2B5EF4-FFF2-40B4-BE49-F238E27FC236}">
                <a16:creationId xmlns:a16="http://schemas.microsoft.com/office/drawing/2014/main" id="{CC30895E-8558-43B7-88FB-9F10099099EF}"/>
              </a:ext>
            </a:extLst>
          </p:cNvPr>
          <p:cNvSpPr/>
          <p:nvPr userDrawn="1"/>
        </p:nvSpPr>
        <p:spPr>
          <a:xfrm>
            <a:off x="359837" y="9707143"/>
            <a:ext cx="684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pied de page 11">
            <a:extLst>
              <a:ext uri="{FF2B5EF4-FFF2-40B4-BE49-F238E27FC236}">
                <a16:creationId xmlns:a16="http://schemas.microsoft.com/office/drawing/2014/main" id="{F4E9C2A1-ADF5-4031-A5B6-5C0F57370F54}"/>
              </a:ext>
            </a:extLst>
          </p:cNvPr>
          <p:cNvSpPr>
            <a:spLocks noGrp="1"/>
          </p:cNvSpPr>
          <p:nvPr>
            <p:ph type="ftr" sz="quarter" idx="3"/>
          </p:nvPr>
        </p:nvSpPr>
        <p:spPr>
          <a:xfrm>
            <a:off x="357276" y="10134869"/>
            <a:ext cx="6317844" cy="512154"/>
          </a:xfrm>
          <a:prstGeom prst="rect">
            <a:avLst/>
          </a:prstGeom>
        </p:spPr>
        <p:txBody>
          <a:bodyPr vert="horz" lIns="0" tIns="0" rIns="0" bIns="0" rtlCol="0" anchor="ctr"/>
          <a:lstStyle>
            <a:lvl1pPr algn="just">
              <a:defRPr sz="700">
                <a:solidFill>
                  <a:srgbClr val="000000"/>
                </a:solidFill>
                <a:latin typeface="Proxima Nova Rg" panose="02000506030000020004" pitchFamily="2" charset="0"/>
              </a:defRPr>
            </a:lvl1pPr>
          </a:lstStyle>
          <a:p>
            <a:endParaRPr lang="fr-FR" dirty="0"/>
          </a:p>
        </p:txBody>
      </p:sp>
      <p:sp>
        <p:nvSpPr>
          <p:cNvPr id="13" name="Espace réservé du numéro de diapositive 12">
            <a:extLst>
              <a:ext uri="{FF2B5EF4-FFF2-40B4-BE49-F238E27FC236}">
                <a16:creationId xmlns:a16="http://schemas.microsoft.com/office/drawing/2014/main" id="{2A215E0A-5F80-497A-B131-96EADD0877AD}"/>
              </a:ext>
            </a:extLst>
          </p:cNvPr>
          <p:cNvSpPr>
            <a:spLocks noGrp="1"/>
          </p:cNvSpPr>
          <p:nvPr>
            <p:ph type="sldNum" sz="quarter" idx="4"/>
          </p:nvPr>
        </p:nvSpPr>
        <p:spPr>
          <a:xfrm>
            <a:off x="6842759" y="10144332"/>
            <a:ext cx="357077" cy="385218"/>
          </a:xfrm>
          <a:prstGeom prst="rect">
            <a:avLst/>
          </a:prstGeom>
        </p:spPr>
        <p:txBody>
          <a:bodyPr vert="horz" lIns="91440" tIns="45720" rIns="91440" bIns="45720" rtlCol="0" anchor="ctr"/>
          <a:lstStyle>
            <a:lvl1pPr algn="r">
              <a:defRPr sz="800" b="1">
                <a:solidFill>
                  <a:srgbClr val="B9A049"/>
                </a:solidFill>
                <a:latin typeface="Proxima Nova Rg" panose="02000506030000020004" pitchFamily="2" charset="0"/>
              </a:defRPr>
            </a:lvl1pPr>
          </a:lstStyle>
          <a:p>
            <a:fld id="{58F0BA28-1212-45AE-B075-64C06113A6D3}" type="slidenum">
              <a:rPr lang="fr-FR" smtClean="0"/>
              <a:pPr/>
              <a:t>‹N°›</a:t>
            </a:fld>
            <a:endParaRPr lang="fr-FR" dirty="0"/>
          </a:p>
        </p:txBody>
      </p:sp>
    </p:spTree>
    <p:extLst>
      <p:ext uri="{BB962C8B-B14F-4D97-AF65-F5344CB8AC3E}">
        <p14:creationId xmlns:p14="http://schemas.microsoft.com/office/powerpoint/2010/main" val="3591108463"/>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755934" rtl="0" eaLnBrk="1" latinLnBrk="0" hangingPunct="1">
        <a:lnSpc>
          <a:spcPct val="90000"/>
        </a:lnSpc>
        <a:spcBef>
          <a:spcPct val="0"/>
        </a:spcBef>
        <a:buNone/>
        <a:defRPr sz="1600" kern="1200">
          <a:solidFill>
            <a:srgbClr val="000000"/>
          </a:solidFill>
          <a:latin typeface="Futura PT" panose="020B0902020204020203" pitchFamily="34" charset="0"/>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blue and black city buildings photography">
            <a:extLst>
              <a:ext uri="{FF2B5EF4-FFF2-40B4-BE49-F238E27FC236}">
                <a16:creationId xmlns:a16="http://schemas.microsoft.com/office/drawing/2014/main" id="{13DC8B5A-F4C7-47D2-B401-36F461421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8" y="737499"/>
            <a:ext cx="6823318" cy="431632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a:extLst>
              <a:ext uri="{FF2B5EF4-FFF2-40B4-BE49-F238E27FC236}">
                <a16:creationId xmlns:a16="http://schemas.microsoft.com/office/drawing/2014/main" id="{E788432B-CD2F-4028-8AB8-0C3E75070B5E}"/>
              </a:ext>
            </a:extLst>
          </p:cNvPr>
          <p:cNvSpPr/>
          <p:nvPr/>
        </p:nvSpPr>
        <p:spPr>
          <a:xfrm>
            <a:off x="376518" y="4813740"/>
            <a:ext cx="3409349" cy="240082"/>
          </a:xfrm>
          <a:prstGeom prst="rect">
            <a:avLst/>
          </a:prstGeom>
          <a:solidFill>
            <a:srgbClr val="B9A049"/>
          </a:solidFill>
          <a:ln w="3175">
            <a:miter lim="400000"/>
          </a:ln>
        </p:spPr>
        <p:txBody>
          <a:bodyPr lIns="20981" tIns="72000" rIns="20981" bIns="72000" anchor="ctr"/>
          <a:lstStyle/>
          <a:p>
            <a:pPr algn="ctr" defTabSz="825500">
              <a:defRPr sz="3200" b="0">
                <a:solidFill>
                  <a:srgbClr val="FFFFFF"/>
                </a:solidFill>
                <a:latin typeface="Helvetica Neue Medium"/>
                <a:ea typeface="Helvetica Neue Medium"/>
                <a:cs typeface="Helvetica Neue Medium"/>
                <a:sym typeface="Helvetica Neue Medium"/>
              </a:defRPr>
            </a:pPr>
            <a:r>
              <a:rPr lang="fr-FR" sz="1000" b="1" dirty="0">
                <a:latin typeface="Futura PT" panose="020B0902020204020203" pitchFamily="34" charset="0"/>
              </a:rPr>
              <a:t>COMMUNICATION À CARACTÈRE PROMOTIONNEL</a:t>
            </a:r>
          </a:p>
        </p:txBody>
      </p:sp>
      <p:sp>
        <p:nvSpPr>
          <p:cNvPr id="18" name="Espace réservé du contenu 4">
            <a:extLst>
              <a:ext uri="{FF2B5EF4-FFF2-40B4-BE49-F238E27FC236}">
                <a16:creationId xmlns:a16="http://schemas.microsoft.com/office/drawing/2014/main" id="{CFFC8B5E-6E2E-4EB2-BF37-16231C4C9B24}"/>
              </a:ext>
            </a:extLst>
          </p:cNvPr>
          <p:cNvSpPr txBox="1">
            <a:spLocks/>
          </p:cNvSpPr>
          <p:nvPr/>
        </p:nvSpPr>
        <p:spPr>
          <a:xfrm>
            <a:off x="531649" y="6069790"/>
            <a:ext cx="3024000" cy="3229089"/>
          </a:xfrm>
          <a:prstGeom prst="rect">
            <a:avLst/>
          </a:prstGeom>
          <a:noFill/>
        </p:spPr>
        <p:txBody>
          <a:bodyPr wrap="square" lIns="0" tIns="0" rIns="0" bIns="0">
            <a:spAutoFit/>
          </a:bodyPr>
          <a:lstStyle>
            <a:lvl1pPr marL="0" indent="0" algn="l" defTabSz="755934" rtl="0" eaLnBrk="1" latinLnBrk="0" hangingPunct="1">
              <a:lnSpc>
                <a:spcPct val="100000"/>
              </a:lnSpc>
              <a:spcBef>
                <a:spcPts val="600"/>
              </a:spcBef>
              <a:buSzPct val="130000"/>
              <a:buFontTx/>
              <a:buBlip>
                <a:blip r:embed="rId3"/>
              </a:buBlip>
              <a:defRPr sz="1100" kern="1200" cap="all" baseline="0">
                <a:solidFill>
                  <a:schemeClr val="tx1"/>
                </a:solidFill>
                <a:latin typeface="+mn-lt"/>
                <a:ea typeface="+mn-ea"/>
                <a:cs typeface="+mn-cs"/>
              </a:defRPr>
            </a:lvl1pPr>
            <a:lvl2pPr marL="0" indent="0" algn="l" defTabSz="755934" rtl="0" eaLnBrk="1" latinLnBrk="0" hangingPunct="1">
              <a:lnSpc>
                <a:spcPct val="100000"/>
              </a:lnSpc>
              <a:spcBef>
                <a:spcPts val="300"/>
              </a:spcBef>
              <a:buFont typeface="Arial" panose="020B0604020202020204" pitchFamily="34" charset="0"/>
              <a:buNone/>
              <a:defRPr sz="1100" kern="1200">
                <a:solidFill>
                  <a:schemeClr val="tx2"/>
                </a:solidFill>
                <a:latin typeface="+mn-lt"/>
                <a:ea typeface="+mn-ea"/>
                <a:cs typeface="+mn-cs"/>
              </a:defRPr>
            </a:lvl2pPr>
            <a:lvl3pPr marL="0" indent="0" algn="l" defTabSz="755934" rtl="0" eaLnBrk="1" latinLnBrk="0" hangingPunct="1">
              <a:lnSpc>
                <a:spcPct val="100000"/>
              </a:lnSpc>
              <a:spcBef>
                <a:spcPts val="0"/>
              </a:spcBef>
              <a:buFont typeface="Arial" panose="020B0604020202020204" pitchFamily="34" charset="0"/>
              <a:buNone/>
              <a:defRPr sz="1050" kern="1200">
                <a:solidFill>
                  <a:schemeClr val="tx2"/>
                </a:solidFill>
                <a:latin typeface="+mn-lt"/>
                <a:ea typeface="+mn-ea"/>
                <a:cs typeface="+mn-cs"/>
              </a:defRPr>
            </a:lvl3pPr>
            <a:lvl4pPr marL="0" indent="0" algn="l" defTabSz="755934" rtl="0" eaLnBrk="1" latinLnBrk="0" hangingPunct="1">
              <a:lnSpc>
                <a:spcPct val="100000"/>
              </a:lnSpc>
              <a:spcBef>
                <a:spcPts val="0"/>
              </a:spcBef>
              <a:buFont typeface="Arial" panose="020B0604020202020204" pitchFamily="34" charset="0"/>
              <a:buNone/>
              <a:defRPr sz="1000" kern="1200">
                <a:solidFill>
                  <a:schemeClr val="tx2"/>
                </a:solidFill>
                <a:latin typeface="+mn-lt"/>
                <a:ea typeface="+mn-ea"/>
                <a:cs typeface="+mn-cs"/>
              </a:defRPr>
            </a:lvl4pPr>
            <a:lvl5pPr marL="0" indent="0" algn="l" defTabSz="755934" rtl="0" eaLnBrk="1" latinLnBrk="0" hangingPunct="1">
              <a:lnSpc>
                <a:spcPct val="100000"/>
              </a:lnSpc>
              <a:spcBef>
                <a:spcPts val="0"/>
              </a:spcBef>
              <a:buFont typeface="Arial" panose="020B0604020202020204" pitchFamily="34" charset="0"/>
              <a:buNone/>
              <a:defRPr sz="900" kern="1200">
                <a:solidFill>
                  <a:schemeClr val="tx2"/>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Titres de créance </a:t>
            </a:r>
            <a:r>
              <a:rPr lang="fr-FR" sz="800" b="1" cap="none" dirty="0"/>
              <a:t>de droit français présentant un risque de perte en capital partielle ou totale en cours de vie</a:t>
            </a:r>
            <a:r>
              <a:rPr lang="fr-FR" sz="800" b="1" cap="none" baseline="30000" dirty="0"/>
              <a:t>⁽¹⁾</a:t>
            </a:r>
            <a:r>
              <a:rPr lang="fr-FR" sz="800" b="1" cap="none" dirty="0"/>
              <a:t> et à l’échéance, ci-après le « titre de créance ».</a:t>
            </a:r>
          </a:p>
          <a:p>
            <a:pPr marL="171450" indent="-171450" algn="just">
              <a:spcBef>
                <a:spcPts val="400"/>
              </a:spcBef>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Titre de créance risqué </a:t>
            </a:r>
            <a:r>
              <a:rPr lang="fr-FR" sz="800" b="1" cap="none" dirty="0"/>
              <a:t>alternatif à un investissement dynamique risqué de type indice.</a:t>
            </a:r>
            <a:endParaRPr lang="fr-FR" sz="800" b="1" cap="none" baseline="30000"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Période de commercialisation : </a:t>
            </a:r>
            <a:r>
              <a:rPr lang="fr-FR" sz="800" b="1" cap="none" dirty="0"/>
              <a:t>du 17 juin 2022 au 23 septembre 2022 (inclus). </a:t>
            </a:r>
            <a:r>
              <a:rPr lang="fr-FR" sz="800" cap="none" dirty="0"/>
              <a:t>Une fois le montant de l’enveloppe initiale atteint (30 000 000 EUR), la commercialisation de « Daily LOKT Premium Septembre 2022 » peut cesser à tout moment sans préavis avant le 23 septembre 2022, ce dont vous serez informé(e), le cas échéant, par le distributeur.</a:t>
            </a:r>
          </a:p>
          <a:p>
            <a:pPr marL="171450" indent="-171450" algn="just">
              <a:spcBef>
                <a:spcPts val="1200"/>
              </a:spcBef>
              <a:buClr>
                <a:srgbClr val="1C1C1C"/>
              </a:buClr>
              <a:buSzPct val="100000"/>
              <a:buFont typeface="Wingdings" panose="05000000000000000000" pitchFamily="2" charset="2"/>
              <a:buChar char="§"/>
            </a:pPr>
            <a:r>
              <a:rPr lang="fr-FR" sz="800" b="1" dirty="0">
                <a:solidFill>
                  <a:srgbClr val="B9A049"/>
                </a:solidFill>
                <a:latin typeface="Futura PT" panose="020B0902020204020203" pitchFamily="34" charset="0"/>
              </a:rPr>
              <a:t>Durée d’investissement conseillée : </a:t>
            </a:r>
            <a:r>
              <a:rPr lang="fr-FR" sz="800" b="1" dirty="0">
                <a:solidFill>
                  <a:srgbClr val="000000"/>
                </a:solidFill>
              </a:rPr>
              <a:t>10 ans </a:t>
            </a:r>
            <a:r>
              <a:rPr lang="fr-FR" sz="800" cap="none" dirty="0">
                <a:solidFill>
                  <a:schemeClr val="tx2"/>
                </a:solidFill>
              </a:rPr>
              <a:t>(hors remboursement anticipé automatique). </a:t>
            </a:r>
          </a:p>
          <a:p>
            <a:pPr marL="171450" lvl="1" indent="-171450" algn="just">
              <a:buFont typeface="Proxima Nova Rg" panose="02000506030000020004" pitchFamily="2" charset="0"/>
              <a:buChar char=" "/>
            </a:pPr>
            <a:r>
              <a:rPr lang="fr-FR" sz="800" i="1" cap="none" dirty="0">
                <a:solidFill>
                  <a:schemeClr val="tx2"/>
                </a:solidFill>
              </a:rPr>
              <a:t>En cas de revente avant la date de remboursement final ou anticipé, </a:t>
            </a:r>
            <a:r>
              <a:rPr lang="fr-FR" sz="800" b="1" i="1" cap="none" dirty="0">
                <a:solidFill>
                  <a:schemeClr val="tx2"/>
                </a:solidFill>
              </a:rPr>
              <a:t>l’investisseur prend un risque de perte en capital non mesurable à priori</a:t>
            </a:r>
            <a:r>
              <a:rPr lang="fr-FR" sz="800" i="1" cap="none" dirty="0">
                <a:solidFill>
                  <a:schemeClr val="tx2"/>
                </a:solidFill>
              </a:rPr>
              <a:t>.</a:t>
            </a:r>
            <a:r>
              <a:rPr lang="fr-FR" sz="800" i="1" cap="none" dirty="0"/>
              <a:t>.</a:t>
            </a:r>
            <a:endParaRPr lang="fr-FR" sz="800" cap="none" dirty="0"/>
          </a:p>
          <a:p>
            <a:pPr marL="171450" indent="-171450" algn="just">
              <a:buClr>
                <a:srgbClr val="000000"/>
              </a:buClr>
              <a:buSzPct val="120000"/>
              <a:buFont typeface="Wingdings" panose="05000000000000000000" pitchFamily="2" charset="2"/>
              <a:buChar char="§"/>
            </a:pPr>
            <a:r>
              <a:rPr lang="fr-FR" sz="800" b="1" dirty="0">
                <a:solidFill>
                  <a:srgbClr val="B9A049"/>
                </a:solidFill>
                <a:latin typeface="Futura PT" panose="020B0902020204020203" pitchFamily="34" charset="0"/>
              </a:rPr>
              <a:t>Cadre d’investissement : </a:t>
            </a:r>
            <a:r>
              <a:rPr lang="fr-FR" sz="800" cap="none" dirty="0">
                <a:solidFill>
                  <a:schemeClr val="tx2"/>
                </a:solidFill>
              </a:rPr>
              <a:t>unités de compte d’un contrat d’assurance vie ou de capitalisation. Dans le cadre d’un contrat d’assurance vie ou de capitalisation, l’assureur s’engage exclusivement sur le nombre d’unités de compte mais non sur leur valeur, qu’il ne garantit pas. Il est précisé que l’Assureur d’une part et l’Émetteur d’autre part, sont des entités juridiques distinctes. </a:t>
            </a:r>
            <a:r>
              <a:rPr lang="fr-FR" sz="800" b="1" cap="none" dirty="0">
                <a:solidFill>
                  <a:schemeClr val="tx2"/>
                </a:solidFill>
              </a:rPr>
              <a:t>Ce document n’a pas été rédigé par l’Assureur.</a:t>
            </a:r>
            <a:endParaRPr lang="fr-FR" sz="800" b="1" cap="none" dirty="0"/>
          </a:p>
        </p:txBody>
      </p:sp>
      <p:sp>
        <p:nvSpPr>
          <p:cNvPr id="19" name="ZoneTexte 18">
            <a:extLst>
              <a:ext uri="{FF2B5EF4-FFF2-40B4-BE49-F238E27FC236}">
                <a16:creationId xmlns:a16="http://schemas.microsoft.com/office/drawing/2014/main" id="{31D75E17-6DBF-43D8-8176-54D6EA820E0A}"/>
              </a:ext>
            </a:extLst>
          </p:cNvPr>
          <p:cNvSpPr txBox="1"/>
          <p:nvPr/>
        </p:nvSpPr>
        <p:spPr>
          <a:xfrm>
            <a:off x="4175836" y="6069790"/>
            <a:ext cx="3024000" cy="3016210"/>
          </a:xfrm>
          <a:prstGeom prst="rect">
            <a:avLst/>
          </a:prstGeom>
          <a:solidFill>
            <a:schemeClr val="bg1"/>
          </a:solidFill>
        </p:spPr>
        <p:txBody>
          <a:bodyPr wrap="square" lIns="0" tIns="0" rIns="0" bIns="0">
            <a:spAutoFit/>
          </a:bodyPr>
          <a:lstStyle/>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ISIN : </a:t>
            </a:r>
            <a:r>
              <a:rPr lang="fr-FR" sz="800" cap="none" dirty="0">
                <a:latin typeface="Proxima Nova Rg" panose="02000506030000020004" pitchFamily="2" charset="0"/>
              </a:rPr>
              <a:t>FR001400AV80</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COTATION : </a:t>
            </a:r>
            <a:r>
              <a:rPr lang="fr-FR" sz="800" cap="none" dirty="0">
                <a:latin typeface="Proxima Nova Rg" panose="02000506030000020004" pitchFamily="2" charset="0"/>
              </a:rPr>
              <a:t>Marché officiel de la Bourse de Luxembourg (marché réglementé)</a:t>
            </a:r>
          </a:p>
          <a:p>
            <a:pPr marL="171450" indent="-171450" algn="just">
              <a:spcBef>
                <a:spcPts val="1200"/>
              </a:spcBef>
              <a:buClr>
                <a:srgbClr val="1C1C1C"/>
              </a:buClr>
              <a:buFont typeface="Wingdings" panose="05000000000000000000" pitchFamily="2" charset="2"/>
              <a:buChar char="§"/>
            </a:pPr>
            <a:r>
              <a:rPr lang="fr-FR" sz="800" b="1" cap="all" dirty="0">
                <a:solidFill>
                  <a:srgbClr val="B9A049"/>
                </a:solidFill>
                <a:latin typeface="Futura PT" panose="020B0902020204020203" pitchFamily="34" charset="0"/>
              </a:rPr>
              <a:t>Produit émis par BNP Paribas </a:t>
            </a:r>
            <a:r>
              <a:rPr lang="fr-FR" sz="800" b="1" cap="all" dirty="0" err="1">
                <a:solidFill>
                  <a:srgbClr val="B9A049"/>
                </a:solidFill>
                <a:latin typeface="Futura PT" panose="020B0902020204020203" pitchFamily="34" charset="0"/>
              </a:rPr>
              <a:t>Issuance</a:t>
            </a:r>
            <a:r>
              <a:rPr lang="fr-FR" sz="800" b="1" cap="all" dirty="0">
                <a:solidFill>
                  <a:srgbClr val="B9A049"/>
                </a:solidFill>
                <a:latin typeface="Futura PT" panose="020B0902020204020203" pitchFamily="34" charset="0"/>
              </a:rPr>
              <a:t> B.V.</a:t>
            </a:r>
            <a:r>
              <a:rPr lang="fr-FR" sz="800" b="1" cap="all" baseline="30000" dirty="0">
                <a:solidFill>
                  <a:srgbClr val="B9A049"/>
                </a:solidFill>
                <a:latin typeface="Futura PT" panose="020B0902020204020203" pitchFamily="34" charset="0"/>
              </a:rPr>
              <a:t>⁽²⁾</a:t>
            </a:r>
            <a:r>
              <a:rPr lang="fr-FR" sz="800" b="1" cap="all" dirty="0">
                <a:solidFill>
                  <a:srgbClr val="B9A049"/>
                </a:solidFill>
                <a:latin typeface="Futura PT" panose="020B0902020204020203" pitchFamily="34" charset="0"/>
              </a:rPr>
              <a:t>, </a:t>
            </a:r>
            <a:r>
              <a:rPr lang="fr-FR" sz="800" cap="none" dirty="0">
                <a:solidFill>
                  <a:schemeClr val="tx2"/>
                </a:solidFill>
              </a:rPr>
              <a:t>véhicule d’émission dédié de droit néerlandais, bénéficiant d’une garantie donnée par BNP Paribas S.A.</a:t>
            </a:r>
            <a:r>
              <a:rPr lang="fr-FR" sz="800" cap="none" baseline="30000" dirty="0">
                <a:solidFill>
                  <a:schemeClr val="tx2"/>
                </a:solidFill>
              </a:rPr>
              <a:t>⁽²⁾ </a:t>
            </a:r>
            <a:r>
              <a:rPr lang="fr-FR" sz="800" cap="none" dirty="0">
                <a:solidFill>
                  <a:schemeClr val="tx2"/>
                </a:solidFill>
              </a:rPr>
              <a:t>de la formule de remboursement et du paiement des sommes dues par l’Émetteur au titre du produit. L’investisseur est par conséquent soumis au risque de défaut de paiement et de faillite de l’Émetteur BNP Paribas </a:t>
            </a:r>
            <a:r>
              <a:rPr lang="fr-FR" sz="800" cap="none" dirty="0" err="1">
                <a:solidFill>
                  <a:schemeClr val="tx2"/>
                </a:solidFill>
              </a:rPr>
              <a:t>Issuance</a:t>
            </a:r>
            <a:r>
              <a:rPr lang="fr-FR" sz="800" cap="none" dirty="0">
                <a:solidFill>
                  <a:schemeClr val="tx2"/>
                </a:solidFill>
              </a:rPr>
              <a:t> B.V. et de défaut de paiement, faillite ainsi que mise en résolution du Garant de la formule, BNP Paribas SA.</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Ce document à caractère promotionnel s’adresse à des investisseurs situés en France</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  10 ans</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a:p>
            <a:pPr marL="171450" indent="-171450" algn="just">
              <a:spcBef>
                <a:spcPts val="1200"/>
              </a:spcBef>
              <a:buClr>
                <a:srgbClr val="1C1C1C"/>
              </a:buClr>
              <a:buFont typeface="Wingdings" panose="05000000000000000000" pitchFamily="2" charset="2"/>
              <a:buChar char="§"/>
            </a:pPr>
            <a:r>
              <a:rPr lang="fr-FR" sz="800" dirty="0">
                <a:solidFill>
                  <a:srgbClr val="000000"/>
                </a:solidFill>
              </a:rPr>
              <a:t>&lt;</a:t>
            </a:r>
            <a:r>
              <a:rPr lang="fr-FR" sz="800" dirty="0" err="1">
                <a:solidFill>
                  <a:srgbClr val="000000"/>
                </a:solidFill>
              </a:rPr>
              <a:t>legendetickers</a:t>
            </a:r>
            <a:r>
              <a:rPr lang="fr-FR" sz="800" dirty="0">
                <a:solidFill>
                  <a:srgbClr val="000000"/>
                </a:solidFill>
              </a:rPr>
              <a:t>&gt;</a:t>
            </a:r>
          </a:p>
        </p:txBody>
      </p:sp>
      <p:sp>
        <p:nvSpPr>
          <p:cNvPr id="2" name="Espace réservé du numéro de diapositive 1">
            <a:extLst>
              <a:ext uri="{FF2B5EF4-FFF2-40B4-BE49-F238E27FC236}">
                <a16:creationId xmlns:a16="http://schemas.microsoft.com/office/drawing/2014/main" id="{715C228E-2A99-478D-9FD0-58B45E7297A5}"/>
              </a:ext>
            </a:extLst>
          </p:cNvPr>
          <p:cNvSpPr>
            <a:spLocks noGrp="1"/>
          </p:cNvSpPr>
          <p:nvPr>
            <p:ph type="sldNum" sz="quarter" idx="4"/>
          </p:nvPr>
        </p:nvSpPr>
        <p:spPr/>
        <p:txBody>
          <a:bodyPr/>
          <a:lstStyle/>
          <a:p>
            <a:fld id="{58F0BA28-1212-45AE-B075-64C06113A6D3}" type="slidenum">
              <a:rPr lang="fr-FR" smtClean="0"/>
              <a:pPr/>
              <a:t>1</a:t>
            </a:fld>
            <a:endParaRPr lang="fr-FR" dirty="0"/>
          </a:p>
        </p:txBody>
      </p:sp>
      <p:sp>
        <p:nvSpPr>
          <p:cNvPr id="9" name="Titre 3">
            <a:extLst>
              <a:ext uri="{FF2B5EF4-FFF2-40B4-BE49-F238E27FC236}">
                <a16:creationId xmlns:a16="http://schemas.microsoft.com/office/drawing/2014/main" id="{6C9A419D-F741-4800-A50D-43B35C3AA071}"/>
              </a:ext>
            </a:extLst>
          </p:cNvPr>
          <p:cNvSpPr txBox="1">
            <a:spLocks/>
          </p:cNvSpPr>
          <p:nvPr/>
        </p:nvSpPr>
        <p:spPr>
          <a:xfrm>
            <a:off x="432950" y="5219208"/>
            <a:ext cx="6466272" cy="712183"/>
          </a:xfrm>
          <a:prstGeom prst="rect">
            <a:avLst/>
          </a:prstGeom>
        </p:spPr>
        <p:txBody>
          <a:bodyPr anchor="ctr" anchorCtr="0">
            <a:noAutofit/>
          </a:bodyPr>
          <a:lstStyle>
            <a:lvl1pPr algn="l" defTabSz="755934" rtl="0" eaLnBrk="1" latinLnBrk="0" hangingPunct="1">
              <a:lnSpc>
                <a:spcPct val="90000"/>
              </a:lnSpc>
              <a:spcBef>
                <a:spcPct val="0"/>
              </a:spcBef>
              <a:buNone/>
              <a:defRPr sz="3637" kern="1200">
                <a:solidFill>
                  <a:schemeClr val="tx1"/>
                </a:solidFill>
                <a:latin typeface="+mj-lt"/>
                <a:ea typeface="+mj-ea"/>
                <a:cs typeface="+mj-cs"/>
              </a:defRPr>
            </a:lvl1pPr>
          </a:lstStyle>
          <a:p>
            <a:r>
              <a:rPr lang="fr-FR" sz="1800" dirty="0">
                <a:solidFill>
                  <a:srgbClr val="000000"/>
                </a:solidFill>
                <a:latin typeface="Futura PT" panose="020B0902020204020203" pitchFamily="34" charset="0"/>
              </a:rPr>
              <a:t>DAILY LOKT PREMIUM SEPTEMBRE 2022</a:t>
            </a:r>
          </a:p>
        </p:txBody>
      </p:sp>
      <p:sp>
        <p:nvSpPr>
          <p:cNvPr id="11" name="Rectangle">
            <a:extLst>
              <a:ext uri="{FF2B5EF4-FFF2-40B4-BE49-F238E27FC236}">
                <a16:creationId xmlns:a16="http://schemas.microsoft.com/office/drawing/2014/main" id="{F3E4B6E5-DB2C-41A1-AD84-163E20A03579}"/>
              </a:ext>
            </a:extLst>
          </p:cNvPr>
          <p:cNvSpPr/>
          <p:nvPr/>
        </p:nvSpPr>
        <p:spPr>
          <a:xfrm>
            <a:off x="376518" y="5453556"/>
            <a:ext cx="56432" cy="216682"/>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Text Box 2">
            <a:extLst>
              <a:ext uri="{FF2B5EF4-FFF2-40B4-BE49-F238E27FC236}">
                <a16:creationId xmlns:a16="http://schemas.microsoft.com/office/drawing/2014/main" id="{6D78390A-2262-4712-95F9-8DE5399A1291}"/>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algn="just" defTabSz="914400"/>
            <a:r>
              <a:rPr lang="fr-FR" sz="650" baseline="30000" dirty="0">
                <a:solidFill>
                  <a:schemeClr val="tx2"/>
                </a:solidFill>
              </a:rPr>
              <a:t>⁽¹⁾ </a:t>
            </a:r>
            <a:r>
              <a:rPr lang="fr-FR" sz="650" dirty="0">
                <a:solidFill>
                  <a:schemeClr val="tx2"/>
                </a:solidFill>
              </a:rPr>
              <a:t>L’investisseur prend un risque de perte en capital non mesurable a priori si les titres de créance sont revendus avant la date d’échéance ou de remboursement anticipé automatique. L’investisseur supporte le risque de défaut de paiement ou de faillite de l’Émetteur et/ou du Garant de la formule et hors frais liés au cadre d’investissement et avant prélèvements sociaux et fiscalité, sous réserve de l’absence de faillite ou de défaut de paiement de l’Émetteur, de faillite, de défaut de paiement ou de mise en résolution du Garant de la formule. Pour les autres risques de perte en capital, voir pages suivantes. </a:t>
            </a:r>
          </a:p>
          <a:p>
            <a:pPr algn="just" defTabSz="914400"/>
            <a:r>
              <a:rPr lang="fr-FR" sz="650" baseline="30000" dirty="0">
                <a:solidFill>
                  <a:schemeClr val="tx2"/>
                </a:solidFill>
              </a:rPr>
              <a:t>⁽²⁾ </a:t>
            </a:r>
            <a:r>
              <a:rPr lang="fr-FR" sz="650" dirty="0">
                <a:solidFill>
                  <a:schemeClr val="tx2"/>
                </a:solidFill>
              </a:rPr>
              <a:t>BNP Paribas </a:t>
            </a:r>
            <a:r>
              <a:rPr lang="fr-FR" sz="650" dirty="0" err="1">
                <a:solidFill>
                  <a:schemeClr val="tx2"/>
                </a:solidFill>
              </a:rPr>
              <a:t>Issuance</a:t>
            </a:r>
            <a:r>
              <a:rPr lang="fr-FR" sz="650" dirty="0">
                <a:solidFill>
                  <a:schemeClr val="tx2"/>
                </a:solidFill>
              </a:rPr>
              <a:t> B.V. : Standard &amp; Poor’s : A+. BNP Paribas S.A. : Standard &amp; Poor’s : A+ / Moody’s : Aa3 / Fitch : AA-. Notations en vigueur au moment de la rédaction de la présente brochure, le 07 juin 2022. Ces notations peuvent être révisées à tout moment et ne sont pas une garantie de solvabilité de l’Émetteur ni du Garant de la formule. Elles ne sauraient constituer un argument de souscription au produit.</a:t>
            </a:r>
          </a:p>
        </p:txBody>
      </p:sp>
    </p:spTree>
    <p:extLst>
      <p:ext uri="{BB962C8B-B14F-4D97-AF65-F5344CB8AC3E}">
        <p14:creationId xmlns:p14="http://schemas.microsoft.com/office/powerpoint/2010/main" val="27983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10</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 </a:t>
            </a:r>
            <a:r>
              <a:rPr lang="fr-FR" sz="650" dirty="0">
                <a:solidFill>
                  <a:schemeClr val="tx2"/>
                </a:solidFill>
                <a:latin typeface="+mn-lt"/>
              </a:rPr>
              <a:t>L'indice est construit en réinvestissant les dividendes bruts détachés par les actions qui le composent et en rentranchant un prélèvement forfaitaire annuel et constant de 50 points d'indice </a:t>
            </a: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3144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95%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95%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Daily LOKT Premium Septembre 2022 » EST TRÈS SENSIBLE À UNE FAIBLE </a:t>
            </a:r>
            <a:r>
              <a:rPr lang="fr-FR" sz="800">
                <a:solidFill>
                  <a:srgbClr val="B9A049"/>
                </a:solidFill>
                <a:latin typeface="+mn-lt"/>
              </a:rPr>
              <a:t>VARIATION DU niveau </a:t>
            </a:r>
            <a:r>
              <a:rPr lang="fr-FR" sz="800" dirty="0">
                <a:solidFill>
                  <a:srgbClr val="B9A049"/>
                </a:solidFill>
                <a:latin typeface="+mn-lt"/>
              </a:rPr>
              <a:t>DE l'indice AUTOUR DES SEUILS DE 50% ET DE 95% DE SON Niveau de Référence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524157"/>
            <a:ext cx="3189159" cy="253915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la fin du jours 1, à la date de constatation correspondante, l'indice clôture à un niveau strictement supérieur à 95% de son Niveau de Référence. Le produit verse donc un coupon de 0,0227% au titre du jours.</a:t>
            </a:r>
          </a:p>
          <a:p>
            <a:pPr lvl="0" algn="just" defTabSz="1042988" fontAlgn="base">
              <a:spcBef>
                <a:spcPct val="0"/>
              </a:spcBef>
              <a:spcAft>
                <a:spcPct val="0"/>
              </a:spcAft>
            </a:pPr>
            <a:endParaRPr lang="fr-FR" sz="800" dirty="0"/>
          </a:p>
          <a:p>
            <a:pPr lvl="0" algn="just" defTabSz="1042988" fontAlgn="base">
              <a:spcBef>
                <a:spcPct val="0"/>
              </a:spcBef>
              <a:spcAft>
                <a:spcPct val="0"/>
              </a:spcAft>
            </a:pPr>
            <a:r>
              <a:rPr lang="fr-FR" sz="800" dirty="0"/>
              <a:t>À l’issue des jourss 2 à 3652, aux dates de constatation correspondantes</a:t>
            </a:r>
            <a:r>
              <a:rPr lang="fr-FR" sz="800" baseline="30000" dirty="0"/>
              <a:t>⁽¹⁾</a:t>
            </a:r>
            <a:r>
              <a:rPr lang="fr-FR" sz="800" dirty="0"/>
              <a:t>, l'indice clôture à un niveau strictement inférieur au seuil de versement du coupon. Le mécanisme de remboursement anticipé automatique n’est donc pas activé et le produit ne verse aucun coupon.</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de Référence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Ce qui correspond à un Taux de Rendement Annuel net négatif de        </a:t>
            </a:r>
            <a:r>
              <a:rPr lang="fr-FR" sz="800" dirty="0">
                <a:solidFill>
                  <a:srgbClr val="000000"/>
                </a:solidFill>
                <a:highlight>
                  <a:srgbClr val="00FFFF"/>
                </a:highlight>
              </a:rPr>
              <a:t>-12,18%</a:t>
            </a:r>
            <a:r>
              <a:rPr lang="fr-FR" sz="800" baseline="30000" dirty="0"/>
              <a:t>⁽²⁾</a:t>
            </a:r>
            <a:r>
              <a:rPr lang="fr-FR" sz="800" dirty="0"/>
              <a:t>, contre un Taux de Rendement Annuel net négatif de </a:t>
            </a:r>
            <a:r>
              <a:rPr lang="fr-FR" sz="800" dirty="0">
                <a:solidFill>
                  <a:srgbClr val="000000"/>
                </a:solidFill>
                <a:highlight>
                  <a:srgbClr val="00FFFF"/>
                </a:highlight>
              </a:rPr>
              <a:t>-12,18%</a:t>
            </a:r>
            <a:r>
              <a:rPr lang="fr-FR" sz="800" baseline="30000" dirty="0"/>
              <a:t>⁽²⁾</a:t>
            </a:r>
            <a:r>
              <a:rPr lang="fr-FR" sz="800" dirty="0"/>
              <a:t>, pour un investissement direct dans l'indice</a:t>
            </a:r>
            <a:r>
              <a:rPr lang="fr-FR" sz="800" baseline="30000" dirty="0"/>
              <a:t>(3)</a:t>
            </a:r>
            <a:r>
              <a:rPr lang="fr-FR" sz="800" dirty="0"/>
              <a:t>. 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431161"/>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l’issue du jours 2, à la date de constatation correspondante</a:t>
            </a:r>
            <a:r>
              <a:rPr lang="fr-FR" sz="800" baseline="30000" dirty="0">
                <a:latin typeface="+mn-lt"/>
              </a:rPr>
              <a:t>⁽¹⁾</a:t>
            </a:r>
            <a:r>
              <a:rPr lang="fr-FR" sz="800" dirty="0">
                <a:latin typeface="+mn-lt"/>
              </a:rPr>
              <a:t>, l'indice clôture à un niveau strictement inférieur à 95% de son Niveau de Référence mais supérieur au seuil de versement du coupon. Le mécanisme de remboursement anticipé automatique n’est donc pas activé mais le produit verse un coupon de 0,0227% au titre du jours .</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95% de son Niveau de Référence (60% dans cet exemple) mais strictement supérieur à 50% de son Niveau de Référence. L’investisseur récupère alors l’intégralité de son capital initialement investi.</a:t>
            </a:r>
          </a:p>
          <a:p>
            <a:pPr lvl="0" defTabSz="1042988" fontAlgn="base">
              <a:spcBef>
                <a:spcPct val="0"/>
              </a:spcBef>
              <a:spcAft>
                <a:spcPts val="600"/>
              </a:spcAft>
            </a:pPr>
            <a:r>
              <a:rPr lang="fr-FR" sz="800" dirty="0">
                <a:latin typeface="+mn-lt"/>
              </a:rPr>
              <a:t>Ce qui correspond à un Taux de Rendement Annuel net de </a:t>
            </a:r>
            <a:r>
              <a:rPr lang="fr-FR" sz="800" dirty="0">
                <a:solidFill>
                  <a:srgbClr val="000000"/>
                </a:solidFill>
                <a:highlight>
                  <a:srgbClr val="00FFFF"/>
                </a:highlight>
                <a:latin typeface="+mn-lt"/>
              </a:rPr>
              <a:t>-1,00%</a:t>
            </a:r>
            <a:r>
              <a:rPr lang="fr-FR" sz="800" baseline="30000" dirty="0">
                <a:solidFill>
                  <a:srgbClr val="04202E"/>
                </a:solidFill>
                <a:latin typeface="+mn-lt"/>
              </a:rPr>
              <a:t>⁽²⁾</a:t>
            </a:r>
            <a:r>
              <a:rPr lang="fr-FR" sz="800" dirty="0">
                <a:solidFill>
                  <a:srgbClr val="04202E"/>
                </a:solidFill>
                <a:latin typeface="+mn-lt"/>
              </a:rPr>
              <a:t>, </a:t>
            </a:r>
            <a:r>
              <a:rPr lang="fr-FR" sz="800" dirty="0">
                <a:latin typeface="+mn-lt"/>
              </a:rPr>
              <a:t>contre un Taux de Rendement Annuel net de </a:t>
            </a:r>
            <a:r>
              <a:rPr lang="fr-FR" sz="800" dirty="0">
                <a:solidFill>
                  <a:srgbClr val="000000"/>
                </a:solidFill>
                <a:highlight>
                  <a:srgbClr val="00FFFF"/>
                </a:highlight>
                <a:latin typeface="+mn-lt"/>
              </a:rPr>
              <a:t>-5,91%</a:t>
            </a:r>
            <a:r>
              <a:rPr lang="fr-FR" sz="800" baseline="30000" dirty="0">
                <a:latin typeface="+mn-lt"/>
              </a:rPr>
              <a:t>(</a:t>
            </a:r>
            <a:r>
              <a:rPr lang="fr-FR" sz="800" baseline="30000" dirty="0">
                <a:solidFill>
                  <a:srgbClr val="04202E"/>
                </a:solidFill>
                <a:latin typeface="+mn-lt"/>
              </a:rPr>
              <a:t>2)</a:t>
            </a:r>
            <a:r>
              <a:rPr lang="fr-FR" sz="800" dirty="0">
                <a:solidFill>
                  <a:srgbClr val="04202E"/>
                </a:solidFill>
                <a:latin typeface="+mn-lt"/>
              </a:rPr>
              <a:t>, </a:t>
            </a:r>
            <a:r>
              <a:rPr lang="fr-FR" sz="800" dirty="0">
                <a:latin typeface="+mn-lt"/>
              </a:rPr>
              <a:t>pour un investissement direct dans l'indice</a:t>
            </a:r>
            <a:r>
              <a:rPr lang="fr-FR" sz="800" baseline="30000" dirty="0">
                <a:solidFill>
                  <a:srgbClr val="04202E"/>
                </a:solidFill>
                <a:latin typeface="+mn-lt"/>
              </a:rPr>
              <a:t>(3)</a:t>
            </a:r>
            <a:r>
              <a:rPr lang="fr-FR" sz="800" dirty="0">
                <a:solidFill>
                  <a:srgbClr val="04202E"/>
                </a:solidFill>
                <a:latin typeface="+mn-lt"/>
              </a:rPr>
              <a:t>,</a:t>
            </a:r>
            <a:r>
              <a:rPr lang="fr-FR" sz="800" baseline="30000" dirty="0">
                <a:solidFill>
                  <a:srgbClr val="04202E"/>
                </a:solidFill>
                <a:latin typeface="+mn-lt"/>
              </a:rPr>
              <a:t> </a:t>
            </a:r>
            <a:r>
              <a:rPr lang="fr-FR" sz="800" dirty="0">
                <a:latin typeface="+mn-lt"/>
              </a:rPr>
              <a:t>du fait du </a:t>
            </a:r>
            <a:r>
              <a:rPr lang="fr-FR" sz="800" b="1" dirty="0">
                <a:latin typeface="+mn-lt"/>
              </a:rPr>
              <a:t>mécanisme de remboursement à l’échéance</a:t>
            </a:r>
            <a:r>
              <a:rPr lang="fr-FR" sz="800" b="1" baseline="30000" dirty="0">
                <a:solidFill>
                  <a:srgbClr val="04202E"/>
                </a:solidFill>
                <a:latin typeface="+mn-lt"/>
              </a:rPr>
              <a:t>⁽¹⁾</a:t>
            </a:r>
            <a:r>
              <a:rPr lang="fr-FR" sz="800" b="1" dirty="0">
                <a:latin typeface="+mn-lt"/>
              </a:rPr>
              <a:t> de « Daily LOKT Premium Septembre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754326"/>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Du jours 1 au jours 380, aux dates de constatation correspondantes</a:t>
            </a:r>
            <a:r>
              <a:rPr lang="fr-FR" sz="800" baseline="30000" dirty="0">
                <a:solidFill>
                  <a:schemeClr val="tx2"/>
                </a:solidFill>
              </a:rPr>
              <a:t>⁽¹⁾</a:t>
            </a:r>
            <a:r>
              <a:rPr lang="fr-FR" sz="800" dirty="0">
                <a:solidFill>
                  <a:schemeClr val="tx2"/>
                </a:solidFill>
              </a:rPr>
              <a:t>, l'indice clôture à un niveau supérieur au seuil de versement du coupon. Le produit verse alors un coupon de 0,0227% au titre de chaque jours.</a:t>
            </a:r>
          </a:p>
          <a:p>
            <a:pPr algn="just">
              <a:spcAft>
                <a:spcPts val="600"/>
              </a:spcAft>
            </a:pPr>
            <a:r>
              <a:rPr lang="fr-FR" sz="800" dirty="0">
                <a:solidFill>
                  <a:schemeClr val="tx2"/>
                </a:solidFill>
              </a:rPr>
              <a:t>Dès la fin du jours 381, à la date de constatation correspondante</a:t>
            </a:r>
            <a:r>
              <a:rPr lang="fr-FR" sz="800" baseline="30000" dirty="0">
                <a:solidFill>
                  <a:schemeClr val="tx2"/>
                </a:solidFill>
              </a:rPr>
              <a:t>⁽¹⁾</a:t>
            </a:r>
            <a:r>
              <a:rPr lang="fr-FR" sz="800" dirty="0">
                <a:solidFill>
                  <a:schemeClr val="tx2"/>
                </a:solidFill>
              </a:rPr>
              <a:t>, l'indice clôture à un niveau supérieur à 95% de son Niveau de Référence (120% dans cet exemple). Le produit est alors automatiquement remboursé par anticipation. L’investisseur récupère l’intégralité du capital initial majoré du coupon de 0,0227%.</a:t>
            </a:r>
          </a:p>
          <a:p>
            <a:pPr algn="just">
              <a:spcAft>
                <a:spcPts val="600"/>
              </a:spcAft>
            </a:pPr>
            <a:r>
              <a:rPr lang="fr-FR" sz="800" dirty="0">
                <a:solidFill>
                  <a:srgbClr val="04202E"/>
                </a:solidFill>
              </a:rPr>
              <a:t>Ce qui correspond à un Taux de Rendement Annuel net de </a:t>
            </a:r>
            <a:r>
              <a:rPr lang="fr-FR" sz="800" dirty="0">
                <a:solidFill>
                  <a:srgbClr val="04202E"/>
                </a:solidFill>
                <a:highlight>
                  <a:srgbClr val="00FFFF"/>
                </a:highlight>
              </a:rPr>
              <a:t>7,19%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contre un Taux de Rendement Annuel net de </a:t>
            </a:r>
            <a:r>
              <a:rPr lang="fr-FR" sz="800" dirty="0">
                <a:highlight>
                  <a:srgbClr val="00FFFF"/>
                </a:highlight>
              </a:rPr>
              <a:t>17,89%</a:t>
            </a:r>
            <a:r>
              <a:rPr lang="fr-FR" sz="800" baseline="30000" dirty="0">
                <a:solidFill>
                  <a:srgbClr val="04202E"/>
                </a:solidFill>
                <a:highlight>
                  <a:srgbClr val="00FFFF"/>
                </a:highlight>
              </a:rPr>
              <a:t>(</a:t>
            </a:r>
            <a:r>
              <a:rPr lang="fr-FR" sz="800" baseline="30000" dirty="0">
                <a:solidFill>
                  <a:srgbClr val="04202E"/>
                </a:solidFill>
              </a:rPr>
              <a:t>2)</a:t>
            </a:r>
            <a:r>
              <a:rPr lang="fr-FR" sz="800" dirty="0">
                <a:solidFill>
                  <a:srgbClr val="04202E"/>
                </a:solidFill>
              </a:rPr>
              <a:t> pour un investissement direct dans </a:t>
            </a:r>
            <a:r>
              <a:rPr lang="it-IT" sz="800" dirty="0">
                <a:solidFill>
                  <a:srgbClr val="04202E"/>
                </a:solidFill>
              </a:rPr>
              <a:t>l'indice</a:t>
            </a:r>
            <a:r>
              <a:rPr lang="fr-FR" sz="800" baseline="30000" dirty="0">
                <a:solidFill>
                  <a:srgbClr val="04202E"/>
                </a:solidFill>
              </a:rPr>
              <a:t>(3)</a:t>
            </a:r>
            <a:r>
              <a:rPr lang="fr-FR" sz="800" dirty="0">
                <a:solidFill>
                  <a:srgbClr val="04202E"/>
                </a:solidFill>
              </a:rPr>
              <a:t>, du fait du </a:t>
            </a:r>
            <a:r>
              <a:rPr lang="fr-FR" sz="800" b="1" dirty="0">
                <a:solidFill>
                  <a:schemeClr val="tx2"/>
                </a:solidFill>
              </a:rPr>
              <a:t>mécanisme de plafonnement des gains à 0,0227% par jours.</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7" name="ZoneTexte 16">
            <a:extLst>
              <a:ext uri="{FF2B5EF4-FFF2-40B4-BE49-F238E27FC236}">
                <a16:creationId xmlns:a16="http://schemas.microsoft.com/office/drawing/2014/main" id="{8539C88E-CE17-EC3F-E7D2-0160E84E2E36}"/>
              </a:ext>
            </a:extLst>
          </p:cNvPr>
          <p:cNvSpPr txBox="1"/>
          <p:nvPr/>
        </p:nvSpPr>
        <p:spPr>
          <a:xfrm>
            <a:off x="858012" y="4976568"/>
            <a:ext cx="4056888"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57346406-5984-EBB4-1273-7356AD921889}"/>
              </a:ext>
            </a:extLst>
          </p:cNvPr>
          <p:cNvSpPr txBox="1"/>
          <p:nvPr/>
        </p:nvSpPr>
        <p:spPr>
          <a:xfrm>
            <a:off x="723900" y="7776267"/>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55178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020E2D7-2893-410F-B4D2-6B6F6D80FBE4}"/>
              </a:ext>
            </a:extLst>
          </p:cNvPr>
          <p:cNvSpPr>
            <a:spLocks noGrp="1"/>
          </p:cNvSpPr>
          <p:nvPr>
            <p:ph type="sldNum" sz="quarter" idx="4"/>
          </p:nvPr>
        </p:nvSpPr>
        <p:spPr/>
        <p:txBody>
          <a:bodyPr/>
          <a:lstStyle/>
          <a:p>
            <a:fld id="{58F0BA28-1212-45AE-B075-64C06113A6D3}" type="slidenum">
              <a:rPr lang="fr-FR" smtClean="0"/>
              <a:pPr/>
              <a:t>11</a:t>
            </a:fld>
            <a:endParaRPr lang="fr-FR" dirty="0"/>
          </a:p>
        </p:txBody>
      </p:sp>
      <p:sp>
        <p:nvSpPr>
          <p:cNvPr id="8" name="Espace réservé du texte 11">
            <a:extLst>
              <a:ext uri="{FF2B5EF4-FFF2-40B4-BE49-F238E27FC236}">
                <a16:creationId xmlns:a16="http://schemas.microsoft.com/office/drawing/2014/main" id="{25F57E63-7609-49F5-AFF2-CE65182404AF}"/>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cap="none" dirty="0">
                <a:latin typeface="Futura PT" panose="020B0902020204020203" pitchFamily="34" charset="0"/>
              </a:rPr>
              <a:t>ZOOM SUR BLOOMBERG LUXURY 2021 DECREMENT 50 POINT INDEX HUER   </a:t>
            </a:r>
          </a:p>
        </p:txBody>
      </p:sp>
      <p:sp>
        <p:nvSpPr>
          <p:cNvPr id="9" name="Rectangle">
            <a:extLst>
              <a:ext uri="{FF2B5EF4-FFF2-40B4-BE49-F238E27FC236}">
                <a16:creationId xmlns:a16="http://schemas.microsoft.com/office/drawing/2014/main" id="{C0011B95-1A07-422F-8211-F672BFDFBA44}"/>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0" name="Espace réservé du texte 11">
            <a:extLst>
              <a:ext uri="{FF2B5EF4-FFF2-40B4-BE49-F238E27FC236}">
                <a16:creationId xmlns:a16="http://schemas.microsoft.com/office/drawing/2014/main" id="{F1348118-E250-4ECC-B8B1-943541DFB0DE}"/>
              </a:ext>
            </a:extLst>
          </p:cNvPr>
          <p:cNvSpPr txBox="1">
            <a:spLocks/>
          </p:cNvSpPr>
          <p:nvPr/>
        </p:nvSpPr>
        <p:spPr>
          <a:xfrm>
            <a:off x="458462" y="3684947"/>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latin typeface="Futura PT" panose="020B0902020204020203" pitchFamily="34" charset="0"/>
            </a:endParaRPr>
          </a:p>
        </p:txBody>
      </p:sp>
      <p:sp>
        <p:nvSpPr>
          <p:cNvPr id="11" name="Rectangle">
            <a:extLst>
              <a:ext uri="{FF2B5EF4-FFF2-40B4-BE49-F238E27FC236}">
                <a16:creationId xmlns:a16="http://schemas.microsoft.com/office/drawing/2014/main" id="{BD9EC21A-7027-4EB5-A14E-721BF1217AA8}"/>
              </a:ext>
            </a:extLst>
          </p:cNvPr>
          <p:cNvSpPr/>
          <p:nvPr/>
        </p:nvSpPr>
        <p:spPr>
          <a:xfrm>
            <a:off x="361950" y="4116094"/>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12" name="Tableau 11">
            <a:extLst>
              <a:ext uri="{FF2B5EF4-FFF2-40B4-BE49-F238E27FC236}">
                <a16:creationId xmlns:a16="http://schemas.microsoft.com/office/drawing/2014/main" id="{9C2661B6-D3C8-47C4-B00C-101FBDFE6745}"/>
              </a:ext>
            </a:extLst>
          </p:cNvPr>
          <p:cNvGraphicFramePr>
            <a:graphicFrameLocks noGrp="1"/>
          </p:cNvGraphicFramePr>
          <p:nvPr>
            <p:extLst>
              <p:ext uri="{D42A27DB-BD31-4B8C-83A1-F6EECF244321}">
                <p14:modId xmlns:p14="http://schemas.microsoft.com/office/powerpoint/2010/main" val="1659642961"/>
              </p:ext>
            </p:extLst>
          </p:nvPr>
        </p:nvGraphicFramePr>
        <p:xfrm>
          <a:off x="458462" y="8326240"/>
          <a:ext cx="6544320" cy="558652"/>
        </p:xfrm>
        <a:graphic>
          <a:graphicData uri="http://schemas.openxmlformats.org/drawingml/2006/table">
            <a:tbl>
              <a:tblPr firstRow="1" bandRow="1"/>
              <a:tblGrid>
                <a:gridCol w="1964698">
                  <a:extLst>
                    <a:ext uri="{9D8B030D-6E8A-4147-A177-3AD203B41FA5}">
                      <a16:colId xmlns:a16="http://schemas.microsoft.com/office/drawing/2014/main" val="426783337"/>
                    </a:ext>
                  </a:extLst>
                </a:gridCol>
                <a:gridCol w="739434">
                  <a:extLst>
                    <a:ext uri="{9D8B030D-6E8A-4147-A177-3AD203B41FA5}">
                      <a16:colId xmlns:a16="http://schemas.microsoft.com/office/drawing/2014/main" val="1092029791"/>
                    </a:ext>
                  </a:extLst>
                </a:gridCol>
                <a:gridCol w="960047">
                  <a:extLst>
                    <a:ext uri="{9D8B030D-6E8A-4147-A177-3AD203B41FA5}">
                      <a16:colId xmlns:a16="http://schemas.microsoft.com/office/drawing/2014/main" val="2835768170"/>
                    </a:ext>
                  </a:extLst>
                </a:gridCol>
                <a:gridCol w="960047">
                  <a:extLst>
                    <a:ext uri="{9D8B030D-6E8A-4147-A177-3AD203B41FA5}">
                      <a16:colId xmlns:a16="http://schemas.microsoft.com/office/drawing/2014/main" val="2946066054"/>
                    </a:ext>
                  </a:extLst>
                </a:gridCol>
                <a:gridCol w="960047">
                  <a:extLst>
                    <a:ext uri="{9D8B030D-6E8A-4147-A177-3AD203B41FA5}">
                      <a16:colId xmlns:a16="http://schemas.microsoft.com/office/drawing/2014/main" val="2045902365"/>
                    </a:ext>
                  </a:extLst>
                </a:gridCol>
                <a:gridCol w="960047">
                  <a:extLst>
                    <a:ext uri="{9D8B030D-6E8A-4147-A177-3AD203B41FA5}">
                      <a16:colId xmlns:a16="http://schemas.microsoft.com/office/drawing/2014/main" val="631244412"/>
                    </a:ext>
                  </a:extLst>
                </a:gridCol>
              </a:tblGrid>
              <a:tr h="312188">
                <a:tc>
                  <a:txBody>
                    <a:bodyPr/>
                    <a:lstStyle/>
                    <a:p>
                      <a:pPr>
                        <a:defRPr sz="700"/>
                      </a:pPr>
                      <a:r>
                        <a:t>Performances au 06/06/2022</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 an</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3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5 ans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a:solidFill>
                            <a:srgbClr val="04202E"/>
                          </a:solidFill>
                          <a:effectLst/>
                          <a:latin typeface="Proxima Nova Rg" panose="02000506030000020004" pitchFamily="2" charset="0"/>
                        </a:rPr>
                        <a:t>1</a:t>
                      </a:r>
                      <a:r>
                        <a:rPr lang="fr-FR" sz="800" b="1" i="0" u="none" strike="noStrike" dirty="0">
                          <a:solidFill>
                            <a:srgbClr val="04202E"/>
                          </a:solidFill>
                          <a:effectLst/>
                          <a:latin typeface="Proxima Nova Rg" panose="02000506030000020004" pitchFamily="2" charset="0"/>
                        </a:rPr>
                        <a:t>0</a:t>
                      </a:r>
                      <a:r>
                        <a:rPr lang="fr-FR" sz="800" b="1" i="0" u="none" strike="noStrike">
                          <a:solidFill>
                            <a:srgbClr val="04202E"/>
                          </a:solidFill>
                          <a:effectLst/>
                          <a:latin typeface="Proxima Nova Rg" panose="02000506030000020004" pitchFamily="2" charset="0"/>
                        </a:rPr>
                        <a:t> </a:t>
                      </a:r>
                      <a:r>
                        <a:rPr lang="fr-FR" sz="800" b="1" i="0" u="none" strike="noStrike" dirty="0">
                          <a:solidFill>
                            <a:srgbClr val="04202E"/>
                          </a:solidFill>
                          <a:effectLst/>
                          <a:latin typeface="Proxima Nova Rg" panose="02000506030000020004" pitchFamily="2" charset="0"/>
                        </a:rPr>
                        <a:t>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lgn="l" rtl="0" fontAlgn="ctr">
                        <a:defRPr sz="700"/>
                      </a:pPr>
                      <a:r>
                        <a:rPr lang="fr-FR" sz="800" b="1" i="0" u="none" strike="noStrike" dirty="0">
                          <a:solidFill>
                            <a:srgbClr val="04202E"/>
                          </a:solidFill>
                          <a:effectLst/>
                          <a:latin typeface="Proxima Nova Rg" panose="02000506030000020004" pitchFamily="2" charset="0"/>
                        </a:rPr>
                        <a:t>12 ans</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545727365"/>
                  </a:ext>
                </a:extLst>
              </a:tr>
              <a:tr h="246464">
                <a:tc>
                  <a:txBody>
                    <a:bodyPr/>
                    <a:lstStyle/>
                    <a:p>
                      <a:pPr>
                        <a:defRPr sz="700"/>
                      </a:pPr>
                      <a:r>
                        <a:t>Bloomberg Luxury 2021 Decrement 50 point Index HUER L'indice est construit en réinvestissant les dividendes bruts détachés par les actions qui le composent et en rentranchant un prélèvement forfaitaire annuel et constant de 50 points d'indice </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tc>
                  <a:txBody>
                    <a:bodyPr/>
                    <a:lstStyle/>
                    <a:p>
                      <a:pPr>
                        <a:defRPr sz="700"/>
                      </a:pPr>
                      <a:r>
                        <a:t>N/A</a:t>
                      </a:r>
                    </a:p>
                  </a:txBody>
                  <a:tcPr marL="9525" marR="9525" marT="9525" marB="0" anchor="ctr">
                    <a:lnL>
                      <a:noFill/>
                    </a:lnL>
                    <a:lnR>
                      <a:noFill/>
                    </a:lnR>
                    <a:lnT w="12700" cap="flat" cmpd="sng" algn="ctr">
                      <a:solidFill>
                        <a:srgbClr val="B9A049"/>
                      </a:solidFill>
                      <a:prstDash val="solid"/>
                      <a:round/>
                      <a:headEnd type="none" w="med" len="med"/>
                      <a:tailEnd type="none" w="med" len="med"/>
                    </a:lnT>
                    <a:lnB w="12700" cap="flat" cmpd="sng" algn="ctr">
                      <a:solidFill>
                        <a:srgbClr val="B9A049"/>
                      </a:solidFill>
                      <a:prstDash val="solid"/>
                      <a:round/>
                      <a:headEnd type="none" w="med" len="med"/>
                      <a:tailEnd type="none" w="med" len="med"/>
                    </a:lnB>
                  </a:tcPr>
                </a:tc>
                <a:extLst>
                  <a:ext uri="{0D108BD9-81ED-4DB2-BD59-A6C34878D82A}">
                    <a16:rowId xmlns:a16="http://schemas.microsoft.com/office/drawing/2014/main" val="3345566369"/>
                  </a:ext>
                </a:extLst>
              </a:tr>
            </a:tbl>
          </a:graphicData>
        </a:graphic>
      </p:graphicFrame>
      <p:sp>
        <p:nvSpPr>
          <p:cNvPr id="13" name="ZoneTexte 12">
            <a:extLst>
              <a:ext uri="{FF2B5EF4-FFF2-40B4-BE49-F238E27FC236}">
                <a16:creationId xmlns:a16="http://schemas.microsoft.com/office/drawing/2014/main" id="{A4F2091A-6D5E-49D4-A23C-B34C523C9402}"/>
              </a:ext>
            </a:extLst>
          </p:cNvPr>
          <p:cNvSpPr txBox="1"/>
          <p:nvPr/>
        </p:nvSpPr>
        <p:spPr>
          <a:xfrm>
            <a:off x="360889" y="9531937"/>
            <a:ext cx="5332412" cy="200055"/>
          </a:xfrm>
          <a:prstGeom prst="rect">
            <a:avLst/>
          </a:prstGeom>
          <a:noFill/>
        </p:spPr>
        <p:txBody>
          <a:bodyPr wrap="square">
            <a:spAutoFit/>
          </a:bodyPr>
          <a:lstStyle/>
          <a:p>
            <a:pPr lvl="1" algn="just"/>
            <a:r>
              <a:rPr lang="fr-FR" sz="700" i="1" dirty="0">
                <a:solidFill>
                  <a:schemeClr val="tx2"/>
                </a:solidFill>
                <a:latin typeface="Proxima Nova Rg" panose="02000506030000020004" pitchFamily="2" charset="0"/>
              </a:rPr>
              <a:t>*Les performances des actions sont calculées dividendes non réinvestis et sans frais.</a:t>
            </a:r>
          </a:p>
        </p:txBody>
      </p:sp>
      <p:sp>
        <p:nvSpPr>
          <p:cNvPr id="14" name="Espace réservé du texte 10">
            <a:extLst>
              <a:ext uri="{FF2B5EF4-FFF2-40B4-BE49-F238E27FC236}">
                <a16:creationId xmlns:a16="http://schemas.microsoft.com/office/drawing/2014/main" id="{BCDE6401-7CA2-46E0-A131-0DD4A83894B1}"/>
              </a:ext>
            </a:extLst>
          </p:cNvPr>
          <p:cNvSpPr txBox="1">
            <a:spLocks/>
          </p:cNvSpPr>
          <p:nvPr/>
        </p:nvSpPr>
        <p:spPr>
          <a:xfrm>
            <a:off x="359839" y="9771664"/>
            <a:ext cx="6482920" cy="500137"/>
          </a:xfrm>
          <a:prstGeom prst="rect">
            <a:avLst/>
          </a:prstGeom>
        </p:spPr>
        <p:txBody>
          <a:bodyPr wrap="square" lIns="0" tIns="0" rIns="0" bIns="0">
            <a:spAutoFit/>
          </a:bodyPr>
          <a:lstStyle>
            <a:lvl1pPr marL="0" indent="0" algn="l" defTabSz="755934" rtl="0" eaLnBrk="1" latinLnBrk="0" hangingPunct="1">
              <a:lnSpc>
                <a:spcPct val="100000"/>
              </a:lnSpc>
              <a:spcBef>
                <a:spcPts val="0"/>
              </a:spcBef>
              <a:buFont typeface="Arial" panose="020B0604020202020204" pitchFamily="34" charset="0"/>
              <a:buNone/>
              <a:defRPr sz="550" kern="1200" cap="all" baseline="0">
                <a:solidFill>
                  <a:schemeClr val="bg1"/>
                </a:solidFill>
                <a:latin typeface="Akkurat-Light" panose="02000303000000000000" pitchFamily="50" charset="0"/>
                <a:ea typeface="+mn-ea"/>
                <a:cs typeface="+mn-cs"/>
              </a:defRPr>
            </a:lvl1pPr>
            <a:lvl2pPr marL="0" indent="0" algn="l" defTabSz="755934" rtl="0" eaLnBrk="1" latinLnBrk="0" hangingPunct="1">
              <a:lnSpc>
                <a:spcPct val="100000"/>
              </a:lnSpc>
              <a:spcBef>
                <a:spcPts val="0"/>
              </a:spcBef>
              <a:buFont typeface="Arial" panose="020B0604020202020204" pitchFamily="34" charset="0"/>
              <a:buNone/>
              <a:defRPr sz="550" kern="1200">
                <a:solidFill>
                  <a:schemeClr val="bg1"/>
                </a:solidFill>
                <a:latin typeface="Akkurat-Light" panose="02000303000000000000" pitchFamily="50" charset="0"/>
                <a:ea typeface="+mn-ea"/>
                <a:cs typeface="+mn-cs"/>
              </a:defRPr>
            </a:lvl2pPr>
            <a:lvl3pPr marL="755934"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3pPr>
            <a:lvl4pPr marL="1133901"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4pPr>
            <a:lvl5pPr marL="1511869" indent="0" algn="l" defTabSz="755934" rtl="0" eaLnBrk="1" latinLnBrk="0" hangingPunct="1">
              <a:lnSpc>
                <a:spcPct val="90000"/>
              </a:lnSpc>
              <a:spcBef>
                <a:spcPts val="413"/>
              </a:spcBef>
              <a:buFont typeface="Arial" panose="020B0604020202020204" pitchFamily="34" charset="0"/>
              <a:buNone/>
              <a:defRPr sz="550" kern="1200">
                <a:solidFill>
                  <a:schemeClr val="tx1"/>
                </a:solidFill>
                <a:latin typeface="Akkurat-Light" panose="02000303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gn="just"/>
            <a:r>
              <a:rPr lang="fr-FR" sz="650" dirty="0">
                <a:solidFill>
                  <a:schemeClr val="tx2"/>
                </a:solidFill>
                <a:latin typeface="+mn-lt"/>
              </a:rPr>
              <a:t>LES DONNÉES RELATIVES AUX PERFORMANCES PASSÉES ONT TRAIT OU SE RÉFÈRENT À DES PÉRIODES PASSÉES ET NE SONT PAS UN INDICATEUR FIABLE DES RÉSULTATS FUTURS. CECI EST VALABLE ÉGALEMENT POUR CE QUI EST DES DONNÉES HISTORIQUES DE MARCHÉ. </a:t>
            </a:r>
          </a:p>
          <a:p>
            <a:pPr lvl="1" algn="just"/>
            <a:r>
              <a:rPr lang="fr-FR" sz="650" dirty="0">
                <a:solidFill>
                  <a:schemeClr val="tx2"/>
                </a:solidFill>
                <a:latin typeface="+mn-lt"/>
              </a:rPr>
              <a:t>L’exactitude, l’exhaustivité ou la pertinence de l’information provenant de sources externes ne sont pas garanties, bien qu’elles aient été obtenues auprès de sources raisonnablement jugées fiables. Sous réserve des lois applicables, </a:t>
            </a:r>
            <a:r>
              <a:rPr lang="en-US" sz="650" dirty="0">
                <a:solidFill>
                  <a:schemeClr val="tx2"/>
                </a:solidFill>
                <a:latin typeface="+mn-lt"/>
              </a:rPr>
              <a:t>BNP Paribas </a:t>
            </a:r>
            <a:r>
              <a:rPr lang="fr-FR" sz="650" dirty="0">
                <a:solidFill>
                  <a:schemeClr val="tx2"/>
                </a:solidFill>
                <a:latin typeface="+mn-lt"/>
              </a:rPr>
              <a:t>n’assume pas de responsabilité à cet égard. Les éléments du présent document relatifs aux données de marchés sont fournis sur la base de données constatées à un moment précis et qui sont susceptibles de varier.</a:t>
            </a:r>
          </a:p>
        </p:txBody>
      </p:sp>
      <p:sp>
        <p:nvSpPr>
          <p:cNvPr id="15" name="ZoneTexte 14">
            <a:extLst>
              <a:ext uri="{FF2B5EF4-FFF2-40B4-BE49-F238E27FC236}">
                <a16:creationId xmlns:a16="http://schemas.microsoft.com/office/drawing/2014/main" id="{D301571D-46FA-406C-9C20-63B7C8A4EDB7}"/>
              </a:ext>
            </a:extLst>
          </p:cNvPr>
          <p:cNvSpPr txBox="1"/>
          <p:nvPr/>
        </p:nvSpPr>
        <p:spPr>
          <a:xfrm>
            <a:off x="458462" y="4032041"/>
            <a:ext cx="7101213" cy="276999"/>
          </a:xfrm>
          <a:prstGeom prst="rect">
            <a:avLst/>
          </a:prstGeom>
          <a:noFill/>
        </p:spPr>
        <p:txBody>
          <a:bodyPr wrap="square">
            <a:spAutoFit/>
          </a:bodyPr>
          <a:lstStyle/>
          <a:p>
            <a:r>
              <a:rPr lang="fr-FR" sz="1200" cap="none" dirty="0">
                <a:latin typeface="Futura PT" panose="020B0902020204020203" pitchFamily="34" charset="0"/>
              </a:rPr>
              <a:t>ÉVOLUTION DE L'INDICE  BLOOMBERG LUXURY 2021 DECREMENT 50 POINT INDEX HUER ENTRE LE </a:t>
            </a:r>
            <a:r>
              <a:rPr lang="en-US" sz="1200" b="0" dirty="0">
                <a:effectLst/>
                <a:latin typeface="+mj-lt"/>
              </a:rPr>
              <a:t>06 JUIN 2010</a:t>
            </a:r>
            <a:r>
              <a:rPr lang="en-US" sz="1200" dirty="0">
                <a:latin typeface="+mj-lt"/>
              </a:rPr>
              <a:t> </a:t>
            </a:r>
            <a:r>
              <a:rPr lang="fr-FR" sz="1200" cap="none" dirty="0">
                <a:latin typeface="Futura PT" panose="020B0902020204020203" pitchFamily="34" charset="0"/>
              </a:rPr>
              <a:t>ET LE 06 JUIN 2022</a:t>
            </a:r>
          </a:p>
        </p:txBody>
      </p:sp>
      <p:sp>
        <p:nvSpPr>
          <p:cNvPr id="17" name="Espace réservé du texte 11">
            <a:extLst>
              <a:ext uri="{FF2B5EF4-FFF2-40B4-BE49-F238E27FC236}">
                <a16:creationId xmlns:a16="http://schemas.microsoft.com/office/drawing/2014/main" id="{D6BC4DC3-08AC-46D9-9190-B7E2B9732B6B}"/>
              </a:ext>
            </a:extLst>
          </p:cNvPr>
          <p:cNvSpPr txBox="1">
            <a:spLocks/>
          </p:cNvSpPr>
          <p:nvPr/>
        </p:nvSpPr>
        <p:spPr>
          <a:xfrm>
            <a:off x="458462" y="1039908"/>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endParaRPr lang="fr-FR" sz="1200" cap="none" dirty="0">
              <a:solidFill>
                <a:schemeClr val="accent5">
                  <a:lumMod val="60000"/>
                  <a:lumOff val="40000"/>
                </a:schemeClr>
              </a:solidFill>
              <a:latin typeface="Futura PT" panose="020B0902020204020203" pitchFamily="34" charset="0"/>
            </a:endParaRPr>
          </a:p>
        </p:txBody>
      </p:sp>
      <p:sp>
        <p:nvSpPr>
          <p:cNvPr id="16" name="ZoneTexte 15">
            <a:extLst>
              <a:ext uri="{FF2B5EF4-FFF2-40B4-BE49-F238E27FC236}">
                <a16:creationId xmlns:a16="http://schemas.microsoft.com/office/drawing/2014/main" id="{D20D325E-AC98-4EC6-9D36-254A7113FEA2}"/>
              </a:ext>
            </a:extLst>
          </p:cNvPr>
          <p:cNvSpPr txBox="1"/>
          <p:nvPr/>
        </p:nvSpPr>
        <p:spPr>
          <a:xfrm>
            <a:off x="586146" y="4386429"/>
            <a:ext cx="4057650" cy="369332"/>
          </a:xfrm>
          <a:prstGeom prst="rect">
            <a:avLst/>
          </a:prstGeom>
          <a:noFill/>
        </p:spPr>
        <p:txBody>
          <a:bodyPr wrap="square">
            <a:spAutoFit/>
          </a:bodyPr>
          <a:lstStyle/>
          <a:p/>
        </p:txBody>
      </p:sp>
      <p:pic>
        <p:nvPicPr>
          <p:cNvPr id="18" name="Picture 17" descr="graph5.png"/>
          <p:cNvPicPr>
            <a:picLocks noChangeAspect="1"/>
          </p:cNvPicPr>
          <p:nvPr/>
        </p:nvPicPr>
        <p:blipFill>
          <a:blip r:embed="rId2"/>
          <a:stretch>
            <a:fillRect/>
          </a:stretch>
        </p:blipFill>
        <p:spPr>
          <a:xfrm>
            <a:off x="320040" y="4297680"/>
            <a:ext cx="6858000" cy="3931920"/>
          </a:xfrm>
          <a:prstGeom prst="rect">
            <a:avLst/>
          </a:prstGeom>
        </p:spPr>
      </p:pic>
    </p:spTree>
    <p:extLst>
      <p:ext uri="{BB962C8B-B14F-4D97-AF65-F5344CB8AC3E}">
        <p14:creationId xmlns:p14="http://schemas.microsoft.com/office/powerpoint/2010/main" val="372531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12</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07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graphicFrame>
        <p:nvGraphicFramePr>
          <p:cNvPr id="4" name="Tableau 3">
            <a:extLst>
              <a:ext uri="{FF2B5EF4-FFF2-40B4-BE49-F238E27FC236}">
                <a16:creationId xmlns:a16="http://schemas.microsoft.com/office/drawing/2014/main" id="{D75964C9-9893-4B10-B127-424F0758DE3D}"/>
              </a:ext>
            </a:extLst>
          </p:cNvPr>
          <p:cNvGraphicFramePr>
            <a:graphicFrameLocks noGrp="1"/>
          </p:cNvGraphicFramePr>
          <p:nvPr>
            <p:extLst>
              <p:ext uri="{D42A27DB-BD31-4B8C-83A1-F6EECF244321}">
                <p14:modId xmlns:p14="http://schemas.microsoft.com/office/powerpoint/2010/main" val="3800238041"/>
              </p:ext>
            </p:extLst>
          </p:nvPr>
        </p:nvGraphicFramePr>
        <p:xfrm>
          <a:off x="361950" y="979297"/>
          <a:ext cx="6837886" cy="768632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5312463"/>
                  </a:ext>
                </a:extLst>
              </a:tr>
              <a:tr h="268891">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Bloomberg Luxury 2021 Decrement 50 point Index HUER (L'indice est construit en réinvestissant les dividendes bruts détachés par les actions qui le composent et en rentranchant un prélèvement forfaitaire annuel et constant de 50 points d'indice  ; code Bloomberg : LUX21T Index ; sponsor : sponsorBloomberg ; www.bloomberg.com).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17/06/2022 au 23/09/2022 (inclus). Une fois le montant de l’enveloppe initiale atteint (30 000 000 EUR), la commercialisation de « Daily LOKT Premium Septembre 2022 » peut cesser à tout moment sans préavis avant le 23/09/2022,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à la moyenne arithmétique des niveaux de clôture de l'indice  du 03/06/2022 au 23/09/2022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0">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Chaque jour ouvré entre le 25 septembre 2023 (inclus) et le 23 septembre 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10e jour ouvré suivant la date de constatation quotidienne.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Seuil de versement à l’échéance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3953943"/>
                  </a:ext>
                </a:extLst>
              </a:tr>
              <a:tr h="0">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67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232814">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0">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67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FR001400AV80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Tree>
    <p:extLst>
      <p:ext uri="{BB962C8B-B14F-4D97-AF65-F5344CB8AC3E}">
        <p14:creationId xmlns:p14="http://schemas.microsoft.com/office/powerpoint/2010/main" val="713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C33C7E1-5760-4AFF-97B6-9362D2C8CD65}"/>
              </a:ext>
            </a:extLst>
          </p:cNvPr>
          <p:cNvSpPr>
            <a:spLocks noGrp="1"/>
          </p:cNvSpPr>
          <p:nvPr>
            <p:ph type="sldNum" sz="quarter" idx="4"/>
          </p:nvPr>
        </p:nvSpPr>
        <p:spPr/>
        <p:txBody>
          <a:bodyPr/>
          <a:lstStyle/>
          <a:p>
            <a:fld id="{58F0BA28-1212-45AE-B075-64C06113A6D3}" type="slidenum">
              <a:rPr lang="fr-FR" smtClean="0"/>
              <a:pPr/>
              <a:t>13</a:t>
            </a:fld>
            <a:endParaRPr lang="fr-FR" dirty="0"/>
          </a:p>
        </p:txBody>
      </p:sp>
      <p:sp>
        <p:nvSpPr>
          <p:cNvPr id="5" name="Text Box 2">
            <a:extLst>
              <a:ext uri="{FF2B5EF4-FFF2-40B4-BE49-F238E27FC236}">
                <a16:creationId xmlns:a16="http://schemas.microsoft.com/office/drawing/2014/main" id="{45E1DCC2-11CD-41F7-969A-E4566F5B1573}"/>
              </a:ext>
            </a:extLst>
          </p:cNvPr>
          <p:cNvSpPr txBox="1">
            <a:spLocks noChangeArrowheads="1"/>
          </p:cNvSpPr>
          <p:nvPr/>
        </p:nvSpPr>
        <p:spPr bwMode="auto">
          <a:xfrm>
            <a:off x="361950" y="9765983"/>
            <a:ext cx="6483350" cy="300082"/>
          </a:xfrm>
          <a:prstGeom prst="rect">
            <a:avLst/>
          </a:prstGeom>
          <a:noFill/>
          <a:ln w="9525">
            <a:noFill/>
            <a:miter lim="800000"/>
            <a:headEnd/>
            <a:tailEnd/>
          </a:ln>
        </p:spPr>
        <p:txBody>
          <a:bodyPr wrap="square" lIns="0" tIns="0" rIns="0" bIns="0">
            <a:spAutoFit/>
          </a:bodyPr>
          <a:lstStyle/>
          <a:p>
            <a:pPr lvl="0" algn="just" defTabSz="914400"/>
            <a:r>
              <a:rPr lang="fr-FR" sz="650" baseline="30000" dirty="0"/>
              <a:t>⁽¹⁾</a:t>
            </a:r>
            <a:r>
              <a:rPr lang="fr-FR" sz="650" dirty="0"/>
              <a:t> BNP Paribas </a:t>
            </a:r>
            <a:r>
              <a:rPr lang="fr-FR" sz="650" dirty="0" err="1"/>
              <a:t>Issuance</a:t>
            </a:r>
            <a:r>
              <a:rPr lang="fr-FR" sz="650" dirty="0"/>
              <a:t> B.V. : Standard &amp; Poor’s A+. BNP Paribas : Standard &amp; Poor’s A+ / Moody’s Aa3 / Fitch AA-. Notations en vigueur au moment de la rédaction de la présente brochure, le </a:t>
            </a:r>
            <a:r>
              <a:rPr lang="fr-FR" sz="650"/>
              <a:t>07 juin 2022, </a:t>
            </a:r>
            <a:r>
              <a:rPr lang="fr-FR" sz="650" dirty="0"/>
              <a:t>qui ne sauraient ni être une garantie de solvabilité de l’Émetteur et du Garant de la formule, ni constituer un argument de souscription au produit. Les agences de notation peuvent les modifier à tout moment. </a:t>
            </a:r>
            <a:endParaRPr lang="fr-FR" sz="650" i="1" dirty="0">
              <a:latin typeface="Proxima Nova Rg" panose="02000506030000020004" pitchFamily="2" charset="0"/>
            </a:endParaRPr>
          </a:p>
        </p:txBody>
      </p:sp>
      <p:sp>
        <p:nvSpPr>
          <p:cNvPr id="6" name="Espace réservé du texte 11">
            <a:extLst>
              <a:ext uri="{FF2B5EF4-FFF2-40B4-BE49-F238E27FC236}">
                <a16:creationId xmlns:a16="http://schemas.microsoft.com/office/drawing/2014/main" id="{D1EA6C15-C1C4-4A82-BC93-5F15BEC19581}"/>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Caractéristiques financières</a:t>
            </a:r>
          </a:p>
        </p:txBody>
      </p:sp>
      <p:sp>
        <p:nvSpPr>
          <p:cNvPr id="7" name="Rectangle">
            <a:extLst>
              <a:ext uri="{FF2B5EF4-FFF2-40B4-BE49-F238E27FC236}">
                <a16:creationId xmlns:a16="http://schemas.microsoft.com/office/drawing/2014/main" id="{88144A7C-A317-4A1A-AD52-95875AF24439}"/>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graphicFrame>
        <p:nvGraphicFramePr>
          <p:cNvPr id="9" name="Tableau 8">
            <a:extLst>
              <a:ext uri="{FF2B5EF4-FFF2-40B4-BE49-F238E27FC236}">
                <a16:creationId xmlns:a16="http://schemas.microsoft.com/office/drawing/2014/main" id="{CDF24725-4E16-F687-E839-9CDE396BAF0D}"/>
              </a:ext>
            </a:extLst>
          </p:cNvPr>
          <p:cNvGraphicFramePr>
            <a:graphicFrameLocks noGrp="1"/>
          </p:cNvGraphicFramePr>
          <p:nvPr>
            <p:extLst>
              <p:ext uri="{D42A27DB-BD31-4B8C-83A1-F6EECF244321}">
                <p14:modId xmlns:p14="http://schemas.microsoft.com/office/powerpoint/2010/main" val="1720198660"/>
              </p:ext>
            </p:extLst>
          </p:nvPr>
        </p:nvGraphicFramePr>
        <p:xfrm>
          <a:off x="360894" y="977900"/>
          <a:ext cx="6837886" cy="7886607"/>
        </p:xfrm>
        <a:graphic>
          <a:graphicData uri="http://schemas.openxmlformats.org/drawingml/2006/table">
            <a:tbl>
              <a:tblPr firstRow="1" bandRow="1">
                <a:tableStyleId>{5C22544A-7EE6-4342-B048-85BDC9FD1C3A}</a:tableStyleId>
              </a:tblPr>
              <a:tblGrid>
                <a:gridCol w="2126026">
                  <a:extLst>
                    <a:ext uri="{9D8B030D-6E8A-4147-A177-3AD203B41FA5}">
                      <a16:colId xmlns:a16="http://schemas.microsoft.com/office/drawing/2014/main" val="404097337"/>
                    </a:ext>
                  </a:extLst>
                </a:gridCol>
                <a:gridCol w="4711860">
                  <a:extLst>
                    <a:ext uri="{9D8B030D-6E8A-4147-A177-3AD203B41FA5}">
                      <a16:colId xmlns:a16="http://schemas.microsoft.com/office/drawing/2014/main" val="3064900403"/>
                    </a:ext>
                  </a:extLst>
                </a:gridCol>
              </a:tblGrid>
              <a:tr h="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endParaRPr lang="fr-FR" sz="700" b="1" kern="1200" dirty="0">
                        <a:solidFill>
                          <a:srgbClr val="B9A049"/>
                        </a:solidFill>
                        <a:latin typeface="+mn-lt"/>
                        <a:ea typeface="+mn-ea"/>
                        <a:cs typeface="+mn-cs"/>
                      </a:endParaRP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lnSpc>
                          <a:spcPct val="90000"/>
                        </a:lnSpc>
                        <a:defRPr sz="700"/>
                      </a:pPr>
                      <a:endParaRPr lang="fr-FR" sz="700" b="1" i="0" dirty="0">
                        <a:solidFill>
                          <a:schemeClr val="tx1"/>
                        </a:solidFill>
                        <a:latin typeface="+mn-lt"/>
                      </a:endParaRP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921866"/>
                  </a:ext>
                </a:extLst>
              </a:tr>
              <a:tr h="472328">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Forme</a:t>
                      </a:r>
                    </a:p>
                  </a:txBody>
                  <a:tcPr marL="72000" marR="72000" marT="46800" marB="46800" anchor="ctr">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EMTN (Euro Medium Term Note), Titre de créance de droit français présentant un risque de perte en capital en cours de vie et à l’échéance. Bien que la formule de remboursement et le paiement des sommes dues par l’Émetteur au titre du produit soient garanties par BNP Paribas SA⁽¹⁾, le produit présente un risque de perte en capital à hauteur de l’intégralité de la baisse enregistrée par l'indice.</a:t>
                      </a:r>
                    </a:p>
                  </a:txBody>
                  <a:tcPr marL="36000" marR="36000" marT="46800" marB="46800" anchor="ctr">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719407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Émetteur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Issuance B.V.⁽¹⁾(véhicule d’émission dédié de droit néerlandais)</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37562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 de la formule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BNP Paribas SA⁽¹⁾</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020055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Distributeur</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noProof="0">
                          <a:solidFill>
                            <a:schemeClr val="tx1"/>
                          </a:solidFill>
                          <a:latin typeface="+mn-lt"/>
                          <a:ea typeface="+mn-ea"/>
                          <a:cs typeface="+mn-cs"/>
                        </a:rPr>
                        <a:t>EQUITIM, Prestataire de Service d’Investissements agréé par l’ACPR sous le numéro 11283.</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0717869"/>
                  </a:ext>
                </a:extLst>
              </a:tr>
              <a:tr h="30956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Sous-jacent</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l'indice entre Bloomberg Luxury 2021 Decrement 50 point Index HUER (L'indice est construit en réinvestissant les dividendes bruts détachés par les actions qui le composent et en rentranchant un prélèvement forfaitaire annuel et constant de 50 points d'indice  ; code Bloomberg : LUX21T Index ; sponsor : sponsorBloomberg ; www.bloomberg.com).</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21842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Devise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Euro (EUR - €)</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4602003"/>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de l’émission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30 000 000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943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Valeur nominale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1 000 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905873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Montant minimum de souscription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1 Titre de créance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55429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d’émission </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17/06/2022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204230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Prix d’émission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100% de la Valeur Nominale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309382"/>
                  </a:ext>
                </a:extLst>
              </a:tr>
              <a:tr h="40903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Période de commercialisation</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Du 17/06/2022 au 23/09/2022 (inclus). Une fois le montant de l’enveloppe initiale atteint (30 000 000 EUR), la commercialisation de « Daily LOKT Premium Septembre 2022 » peut cesser à tout moment sans préavis avant le 23/09/2022, ce dont vous serez informé(e), le cas échéant, par le distributeur.</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574276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Garantie du capital</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1" i="0" kern="1200" noProof="0" dirty="0">
                          <a:solidFill>
                            <a:schemeClr val="tx1"/>
                          </a:solidFill>
                          <a:latin typeface="+mn-lt"/>
                          <a:ea typeface="+mn-ea"/>
                          <a:cs typeface="+mn-cs"/>
                        </a:rPr>
                        <a:t>Pas de garantie en capital, ni en cours de vie, ni à l’échéance.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58367"/>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highlight>
                            <a:srgbClr val="FFFF00"/>
                          </a:highlight>
                          <a:latin typeface="+mn-lt"/>
                          <a:ea typeface="+mn-ea"/>
                          <a:cs typeface="+mn-cs"/>
                        </a:rPr>
                        <a:t>Date de constatation initiale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Le Niveau de Référence correspond à la moyenne arithmétique des niveaux de clôture de l'indice  du 03/06/2022 au 23/09/2022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581314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Date de constatation finale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456228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 d’échéance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07/10/2032 (en l’absence de remboursement anticipé automatique)</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7822103"/>
                  </a:ext>
                </a:extLst>
              </a:tr>
              <a:tr h="198049">
                <a:tc>
                  <a:txBody>
                    <a:bodyPr/>
                    <a:lstStyle/>
                    <a:p>
                      <a:pPr>
                        <a:defRPr sz="700"/>
                      </a:pPr>
                      <a:r>
                        <a:t>Dates de constatation quotidienne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25/09/2023, 25/09/2023, 25/09/2023, 26/09/2023, 27/09/2023, 28/09/2023, 29/09/2023, 02/10/2023, 02/10/2023, 02/10/2023, 03/10/2023, 04/10/2023, 05/10/2023, 06/10/2023, 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27/12/2023, 27/12/2023, 28/12/2023, 29/12/2023, 02/01/2024, 02/01/2024, 02/01/2024, 02/01/2024, 03/01/2024, 04/01/2024, 05/01/2024, 08/01/2024, 08/01/2024, 08/01/2024, 09/01/2024, 10/01/2024, 11/01/2024, 12/01/2024, 15/01/2024, 15/01/2024, 15/01/2024,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02/04/2024, 02/04/2024, 02/04/2024, 02/04/2024, 03/04/2024, 04/04/2024, 05/04/2024, 08/04/2024, 08/04/2024, 08/04/2024, 09/04/2024, 10/04/2024, 11/04/2024, 12/04/2024, 15/04/2024, 15/04/2024, 15/04/2024, 16/04/2024, 17/04/2024, 18/04/2024, 19/04/2024, 22/04/2024, 22/04/2024, 22/04/2024, 23/04/2024, 24/04/2024, 25/04/2024, 26/04/2024, 29/04/2024, 29/04/2024, 29/04/2024, 30/04/2024, 02/05/2024, 02/05/2024, 03/05/2024, 06/05/2024, 06/05/2024, 06/05/2024, 07/05/2024, 08/05/2024, 09/05/2024, 10/05/2024, 13/05/2024, 13/05/2024, 13/05/2024, 14/05/2024, 15/05/2024,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27/12/2024, 27/12/2024, 30/12/2024, 30/12/2024, 30/12/2024, 31/12/2024, 02/01/2025, 02/01/2025, 03/01/2025, 06/01/2025, 06/01/2025, 06/01/2025, 07/01/2025, 08/01/2025, 09/01/2025, 10/01/2025, 13/01/2025, 13/01/2025, 13/01/2025, 14/01/2025, 15/01/2025,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22/04/2025, 22/04/2025, 22/04/2025, 22/04/2025, 23/04/2025, 24/04/2025, 25/04/2025, 28/04/2025, 28/04/2025, 28/04/2025, 29/04/2025, 30/04/2025, 02/05/2025, 02/05/2025, 05/05/2025, 05/05/2025, 05/05/2025, 06/05/2025, 07/05/2025, 08/05/2025, 09/05/2025, 12/05/2025, 12/05/2025, 12/05/2025, 13/05/2025, 14/05/2025, 15/05/2025,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29/12/2025, 29/12/2025, 29/12/2025, 29/12/2025, 30/12/2025, 31/12/2025, 02/01/2026, 02/01/2026, 05/01/2026, 05/01/2026, 05/01/2026, 06/01/2026, 07/01/2026, 08/01/2026, 09/01/2026, 12/01/2026, 12/01/2026, 12/01/2026, 13/01/2026, 14/01/2026, 15/01/2026,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07/04/2026, 07/04/2026, 07/04/2026, 07/04/2026, 08/04/2026, 09/04/2026, 10/04/2026, 13/04/2026, 13/04/2026, 13/04/2026, 14/04/2026, 15/04/2026, 16/04/2026, 17/04/2026, 20/04/2026, 20/04/2026, 20/04/2026, 21/04/2026, 22/04/2026, 23/04/2026, 24/04/2026, 27/04/2026, 27/04/2026, 27/04/2026, 28/04/2026, 29/04/2026, 30/04/2026, 04/05/2026, 04/05/2026, 04/05/2026, 04/05/2026, 05/05/2026, 06/05/2026, 07/05/2026, 08/05/2026, 11/05/2026, 11/05/2026, 11/05/2026, 12/05/2026, 13/05/2026, 14/05/2026, 15/05/2026,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28/12/2026, 28/12/2026, 28/12/2026, 29/12/2026, 30/12/2026, 31/12/2026, 04/01/2027, 04/01/2027, 04/01/2027, 04/01/2027, 05/01/2027, 06/01/2027, 07/01/2027, 08/01/2027, 11/01/2027, 11/01/2027, 11/01/2027, 12/01/2027, 13/01/2027, 14/01/2027, 15/01/2027,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30/03/2027, 30/03/2027, 30/03/2027, 30/03/2027, 31/03/2027, 01/04/2027, 02/04/2027, 05/04/2027, 05/04/2027, 05/04/2027, 06/04/2027, 07/04/2027, 08/04/2027, 09/04/2027, 12/04/2027, 12/04/2027, 12/04/2027,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18/04/2028, 18/04/2028, 18/04/2028, 18/04/2028, 19/04/2028, 20/04/2028, 21/04/2028, 24/04/2028, 24/04/2028, 24/04/2028, 25/04/2028, 26/04/2028, 27/04/2028, 28/04/2028, 02/05/2028, 02/05/2028, 02/05/2028, 02/05/2028, 03/05/2028, 04/05/2028, 05/05/2028, 08/05/2028, 08/05/2028, 08/05/2028, 09/05/2028, 10/05/2028, 11/05/2028, 12/05/2028, 15/05/2028, 15/05/2028, 15/05/2028,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27/12/2028, 27/12/2028, 28/12/2028, 29/12/2028, 02/01/2029, 02/01/2029, 02/01/2029, 02/01/2029, 03/01/2029, 04/01/2029, 05/01/2029, 08/01/2029, 08/01/2029, 08/01/2029, 09/01/2029, 10/01/2029, 11/01/2029, 12/01/2029, 15/01/2029, 15/01/2029, 15/01/2029,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03/04/2029, 03/04/2029, 03/04/2029, 03/04/2029, 04/04/2029, 05/04/2029, 06/04/2029, 09/04/2029, 09/04/2029, 09/04/2029, 10/04/2029, 11/04/2029, 12/04/2029, 13/04/2029, 16/04/2029, 16/04/2029, 16/04/2029, 17/04/2029, 18/04/2029, 19/04/2029, 20/04/2029, 23/04/2029, 23/04/2029, 23/04/2029, 24/04/2029, 25/04/2029, 26/04/2029, 27/04/2029, 30/04/2029, 30/04/2029, 30/04/2029, 02/05/2029, 02/05/2029, 03/05/2029, 04/05/2029, 07/05/2029, 07/05/2029, 07/05/2029, 08/05/2029, 09/05/2029, 10/05/2029, 11/05/2029, 14/05/2029, 14/05/2029, 14/05/2029, 15/05/2029,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27/12/2029, 27/12/2029, 28/12/2029, 31/12/2029, 31/12/2029, 31/12/2029, 02/01/2030, 02/01/2030, 03/01/2030, 04/01/2030, 07/01/2030, 07/01/2030, 07/01/2030, 08/01/2030, 09/01/2030, 10/01/2030, 11/01/2030, 14/01/2030, 14/01/2030, 14/01/2030, 15/01/2030,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23/04/2030, 23/04/2030, 23/04/2030, 23/04/2030, 24/04/2030, 25/04/2030, 26/04/2030, 29/04/2030, 29/04/2030, 29/04/2030, 30/04/2030, 02/05/2030, 02/05/2030, 03/05/2030, 06/05/2030, 06/05/2030, 06/05/2030, 07/05/2030, 08/05/2030, 09/05/2030, 10/05/2030, 13/05/2030, 13/05/2030, 13/05/2030, 14/05/2030, 15/05/2030,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27/12/2030, 27/12/2030, 30/12/2030, 30/12/2030, 30/12/2030, 31/12/2030, 02/01/2031, 02/01/2031, 03/01/2031, 06/01/2031, 06/01/2031, 06/01/2031, 07/01/2031, 08/01/2031, 09/01/2031, 10/01/2031, 13/01/2031, 13/01/2031, 13/01/2031, 14/01/2031, 15/01/2031,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15/04/2031, 15/04/2031, 15/04/2031, 15/04/2031, 16/04/2031, 17/04/2031, 18/04/2031, 21/04/2031, 21/04/2031, 21/04/2031, 22/04/2031, 23/04/2031, 24/04/2031, 25/04/2031, 28/04/2031, 28/04/2031, 28/04/2031, 29/04/2031, 30/04/2031, 02/05/2031, 02/05/2031, 05/05/2031, 05/05/2031, 05/05/2031, 06/05/2031, 07/05/2031, 08/05/2031, 09/05/2031, 12/05/2031, 12/05/2031, 12/05/2031, 13/05/2031, 14/05/2031, 15/05/2031,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29/12/2031, 29/12/2031, 29/12/2031, 29/12/2031, 30/12/2031, 31/12/2031, 02/01/2032, 02/01/2032, 05/01/2032, 05/01/2032, 05/01/2032, 06/01/2032, 07/01/2032, 08/01/2032, 09/01/2032, 12/01/2032, 12/01/2032, 12/01/2032, 13/01/2032, 14/01/2032, 15/01/2032,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 30/03/2032, 30/03/2032, 30/03/2032, 30/03/2032, 31/03/2032, 01/04/2032, 02/04/2032, 05/04/2032, 05/04/2032, 05/04/2032, 06/04/2032, 07/04/2032, 08/04/2032, 09/04/2032, 12/04/2032, 12/04/2032, 12/04/2032, 13/04/2032, 14/04/2032, 15/04/2032, 16/04/2032, 19/04/2032, 19/04/2032, 19/04/2032, 20/04/2032, 21/04/2032, 22/04/2032, 23/04/2032, 26/04/2032, 26/04/2032, 26/04/2032, 27/04/2032, 28/04/2032, 29/04/2032, 30/04/2032, 03/05/2032, 03/05/2032, 03/05/2032, 04/05/2032, 05/05/2032, 06/05/2032, 07/05/2032, 10/05/2032, 10/05/2032, 10/05/2032, 11/05/2032, 12/05/2032, 13/05/2032, 14/05/2032, 17/05/2032, 17/05/2032, 17/05/2032, 18/05/2032, 19/05/2032, 20/05/2032, 21/05/2032, 24/05/2032, 24/05/2032, 24/05/2032, 25/05/2032, 26/05/2032, 27/05/2032, 28/05/2032, 31/05/2032, 31/05/2032, 31/05/2032, 01/06/2032, 02/06/2032, 03/06/2032, 04/06/2032, 07/06/2032, 07/06/2032, 07/06/2032, 08/06/2032, 09/06/2032, 10/06/2032, 11/06/2032, 14/06/2032, 14/06/2032, 14/06/2032, 15/06/2032, 16/06/2032, 17/06/2032, 18/06/2032, 21/06/2032, 21/06/2032, 21/06/2032, 22/06/2032, 23/06/2032, 24/06/2032, 25/06/2032, 28/06/2032, 28/06/2032, 28/06/2032, 29/06/2032, 30/06/2032, 01/07/2032, 02/07/2032, 05/07/2032, 05/07/2032, 05/07/2032, 06/07/2032, 07/07/2032, 08/07/2032, 09/07/2032, 12/07/2032, 12/07/2032, 12/07/2032, 13/07/2032, 14/07/2032, 15/07/2032, 16/07/2032, 19/07/2032, 19/07/2032, 19/07/2032, 20/07/2032, 21/07/2032, 22/07/2032, 23/07/2032, 26/07/2032, 26/07/2032, 26/07/2032, 27/07/2032, 28/07/2032, 29/07/2032, 30/07/2032, 02/08/2032, 02/08/2032, 02/08/2032, 03/08/2032, 04/08/2032, 05/08/2032, 06/08/2032, 09/08/2032, 09/08/2032, 09/08/2032, 10/08/2032, 11/08/2032, 12/08/2032, 13/08/2032, 16/08/2032, 16/08/2032, 16/08/2032, 17/08/2032, 18/08/2032, 19/08/2032, 20/08/2032, 23/08/2032, 23/08/2032, 23/08/2032, 24/08/2032, 25/08/2032, 26/08/2032, 27/08/2032, 30/08/2032, 30/08/2032, 30/08/2032, 31/08/2032, 01/09/2032, 02/09/2032, 03/09/2032, 06/09/2032, 06/09/2032, 06/09/2032, 07/09/2032, 08/09/2032, 09/09/2032, 10/09/2032, 13/09/2032, 13/09/2032, 13/09/2032, 14/09/2032, 15/09/2032, 16/09/2032, 17/09/2032, 20/09/2032, 20/09/2032, 20/09/2032, 21/09/2032, 22/09/2032, 23/09/2032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999219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paiement éventuel des coupons</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09/10/2023, 09/10/2023, 09/10/2023, 10/10/2023, 11/10/2023, 12/10/2023, 13/10/2023, 16/10/2023, 16/10/2023, 16/10/2023, 17/10/2023, 18/10/2023, 19/10/2023, 20/10/2023, 23/10/2023,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28/12/2023, 29/12/2023, 02/01/2024, 03/01/2024, 04/01/2024, 04/01/2024, 04/01/2024, 05/01/2024, 08/01/2024, 09/01/2024, 10/01/2024, 11/01/2024, 11/01/2024, 11/01/2024, 11/01/2024, 11/01/2024, 12/01/2024, 15/01/2024, 16/01/2024, 16/01/2024, 16/01/2024,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03/04/2024, 03/04/2024, 03/04/2024, 04/04/2024, 05/04/2024, 08/04/2024, 09/04/2024, 10/04/2024, 10/04/2024, 10/04/2024, 11/04/2024, 12/04/2024, 15/04/2024, 16/04/2024, 16/04/2024, 16/04/2024, 16/04/2024, 16/04/2024, 17/04/2024, 18/04/2024, 19/04/2024, 22/04/2024, 22/04/2024, 22/04/2024, 23/04/2024, 24/04/2024, 25/04/2024, 26/04/2024, 29/04/2024, 29/04/2024, 29/04/2024, 30/04/2024, 02/05/2024, 03/05/2024, 06/05/2024, 07/05/2024, 07/05/2024, 07/05/2024, 08/05/2024, 09/05/2024, 10/05/2024, 13/05/2024, 14/05/2024, 14/05/2024, 14/05/2024, 15/05/2024, 16/05/2024,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30/12/2024, 31/12/2024, 02/01/2025, 02/01/2025, 02/01/2025, 03/01/2025, 06/01/2025, 07/01/2025, 08/01/2025, 09/01/2025, 09/01/2025, 09/01/2025, 10/01/2025, 13/01/2025, 13/01/2025, 13/01/2025, 14/01/2025, 14/01/2025, 14/01/2025, 15/01/2025, 16/01/2025,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23/04/2025, 23/04/2025, 23/04/2025, 24/04/2025, 25/04/2025, 28/04/2025, 29/04/2025, 30/04/2025, 30/04/2025, 30/04/2025, 02/05/2025, 05/05/2025, 06/05/2025, 07/05/2025, 07/05/2025, 07/05/2025, 07/05/2025, 07/05/2025, 08/05/2025, 09/05/2025, 12/05/2025, 13/05/2025, 13/05/2025, 13/05/2025, 14/05/2025, 15/05/2025, 16/05/2025,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30/12/2025, 31/12/2025, 31/12/2025, 31/12/2025, 02/01/2026, 05/01/2026, 06/01/2026, 07/01/2026, 08/01/2026, 08/01/2026, 08/01/2026, 09/01/2026, 12/01/2026, 13/01/2026, 13/01/2026, 13/01/2026, 13/01/2026, 13/01/2026, 14/01/2026, 15/01/2026, 16/01/2026,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08/04/2026, 08/04/2026, 08/04/2026, 09/04/2026, 10/04/2026, 13/04/2026, 14/04/2026, 15/04/2026, 15/04/2026, 15/04/2026, 16/04/2026, 17/04/2026, 20/04/2026, 21/04/2026, 21/04/2026, 21/04/2026, 21/04/2026, 21/04/2026, 22/04/2026, 23/04/2026, 24/04/2026, 27/04/2026, 27/04/2026, 27/04/2026, 28/04/2026, 29/04/2026, 30/04/2026, 04/05/2026, 05/05/2026, 05/05/2026, 05/05/2026, 06/05/2026, 07/05/2026, 08/05/2026, 11/05/2026, 12/05/2026, 12/05/2026, 12/05/2026, 13/05/2026, 14/05/2026, 15/05/2026, 18/05/2026,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29/12/2026, 29/12/2026, 29/12/2026, 30/12/2026, 31/12/2026, 04/01/2027, 05/01/2027, 06/01/2027, 06/01/2027, 06/01/2027, 07/01/2027, 08/01/2027, 11/01/2027, 12/01/2027, 12/01/2027, 12/01/2027, 12/01/2027, 13/01/2027, 14/01/2027, 15/01/2027, 18/01/2027,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31/03/2027, 31/03/2027, 31/03/2027, 01/04/2027, 02/04/2027, 05/04/2027, 06/04/2027, 07/04/2027, 07/04/2027, 07/04/2027, 08/04/2027, 09/04/2027, 12/04/2027, 13/04/2027, 13/04/2027, 13/04/2027, 13/04/2027,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19/04/2028, 19/04/2028, 19/04/2028, 20/04/2028, 21/04/2028, 24/04/2028, 25/04/2028, 26/04/2028, 26/04/2028, 26/04/2028, 27/04/2028, 28/04/2028, 02/05/2028, 03/05/2028, 03/05/2028, 03/05/2028, 03/05/2028, 03/05/2028, 04/05/2028, 05/05/2028, 08/05/2028, 09/05/2028, 09/05/2028, 09/05/2028, 10/05/2028, 11/05/2028, 12/05/2028, 15/05/2028, 16/05/2028, 16/05/2028, 16/05/2028,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28/12/2028, 29/12/2028, 02/01/2029, 03/01/2029, 04/01/2029, 04/01/2029, 04/01/2029, 05/01/2029, 08/01/2029, 09/01/2029, 10/01/2029, 11/01/2029, 11/01/2029, 11/01/2029, 11/01/2029, 11/01/2029, 12/01/2029, 15/01/2029, 16/01/2029, 16/01/2029, 16/01/2029,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04/04/2029, 04/04/2029, 04/04/2029, 05/04/2029, 06/04/2029, 09/04/2029, 10/04/2029, 11/04/2029, 11/04/2029, 11/04/2029, 12/04/2029, 13/04/2029, 16/04/2029, 17/04/2029, 17/04/2029, 17/04/2029, 17/04/2029, 17/04/2029, 18/04/2029, 19/04/2029, 20/04/2029, 23/04/2029, 23/04/2029, 23/04/2029, 24/04/2029, 25/04/2029, 26/04/2029, 27/04/2029, 30/04/2029, 30/04/2029, 30/04/2029, 02/05/2029, 03/05/2029, 04/05/2029, 07/05/2029, 08/05/2029, 08/05/2029, 08/05/2029, 09/05/2029, 10/05/2029, 11/05/2029, 14/05/2029, 15/05/2029, 15/05/2029, 15/05/2029, 16/05/2029,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28/12/2029, 31/12/2029, 02/01/2030, 03/01/2030, 03/01/2030, 03/01/2030, 04/01/2030, 07/01/2030, 08/01/2030, 09/01/2030, 10/01/2030, 10/01/2030, 10/01/2030, 11/01/2030, 11/01/2030, 11/01/2030, 14/01/2030, 15/01/2030, 15/01/2030, 15/01/2030, 16/01/2030,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24/04/2030, 24/04/2030, 24/04/2030, 25/04/2030, 26/04/2030, 29/04/2030, 30/04/2030, 02/05/2030, 02/05/2030, 02/05/2030, 03/05/2030, 06/05/2030, 07/05/2030, 08/05/2030, 08/05/2030, 08/05/2030, 08/05/2030, 08/05/2030, 09/05/2030, 10/05/2030, 13/05/2030, 14/05/2030, 14/05/2030, 14/05/2030, 15/05/2030, 16/05/2030,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30/12/2030, 31/12/2030, 02/01/2031, 02/01/2031, 02/01/2031, 03/01/2031, 06/01/2031, 07/01/2031, 08/01/2031, 09/01/2031, 09/01/2031, 09/01/2031, 10/01/2031, 13/01/2031, 13/01/2031, 13/01/2031, 14/01/2031, 14/01/2031, 14/01/2031, 15/01/2031, 16/01/2031,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16/04/2031, 16/04/2031, 16/04/2031, 17/04/2031, 18/04/2031, 21/04/2031, 22/04/2031, 23/04/2031, 23/04/2031, 23/04/2031, 24/04/2031, 25/04/2031, 28/04/2031, 29/04/2031, 29/04/2031, 29/04/2031, 29/04/2031, 29/04/2031, 30/04/2031, 02/05/2031, 05/05/2031, 06/05/2031, 06/05/2031, 06/05/2031, 07/05/2031, 08/05/2031, 09/05/2031, 12/05/2031, 13/05/2031, 13/05/2031, 13/05/2031, 14/05/2031, 15/05/2031, 16/05/2031,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30/12/2031, 31/12/2031, 31/12/2031, 31/12/2031, 02/01/2032, 05/01/2032, 06/01/2032, 07/01/2032, 08/01/2032, 08/01/2032, 08/01/2032, 09/01/2032, 12/01/2032, 13/01/2032, 13/01/2032, 13/01/2032, 13/01/2032, 13/01/2032, 14/01/2032, 15/01/2032, 16/01/2032,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 31/03/2032, 31/03/2032, 31/03/2032, 01/04/2032, 02/04/2032, 05/04/2032, 06/04/2032, 07/04/2032, 07/04/2032, 07/04/2032, 08/04/2032, 09/04/2032, 12/04/2032, 13/04/2032, 13/04/2032, 13/04/2032, 13/04/2032, 13/04/2032, 14/04/2032, 15/04/2032, 16/04/2032, 19/04/2032, 19/04/2032, 19/04/2032, 20/04/2032, 21/04/2032, 22/04/2032, 23/04/2032, 26/04/2032, 26/04/2032, 26/04/2032, 27/04/2032, 28/04/2032, 29/04/2032, 30/04/2032, 03/05/2032, 03/05/2032, 03/05/2032, 04/05/2032, 05/05/2032, 06/05/2032, 07/05/2032, 10/05/2032, 10/05/2032, 10/05/2032, 11/05/2032, 12/05/2032, 13/05/2032, 14/05/2032, 17/05/2032, 17/05/2032, 17/05/2032, 18/05/2032, 19/05/2032, 20/05/2032, 21/05/2032, 24/05/2032, 24/05/2032, 24/05/2032, 25/05/2032, 26/05/2032, 27/05/2032, 28/05/2032, 31/05/2032, 31/05/2032, 31/05/2032, 01/06/2032, 02/06/2032, 03/06/2032, 04/06/2032, 07/06/2032, 07/06/2032, 07/06/2032, 08/06/2032, 09/06/2032, 10/06/2032, 11/06/2032, 14/06/2032, 14/06/2032, 14/06/2032, 15/06/2032, 16/06/2032, 17/06/2032, 18/06/2032, 21/06/2032, 21/06/2032, 21/06/2032, 22/06/2032, 23/06/2032, 24/06/2032, 25/06/2032, 28/06/2032, 28/06/2032, 28/06/2032, 29/06/2032, 30/06/2032, 01/07/2032, 02/07/2032, 05/07/2032, 05/07/2032, 05/07/2032, 06/07/2032, 07/07/2032, 08/07/2032, 09/07/2032, 12/07/2032, 12/07/2032, 12/07/2032, 13/07/2032, 14/07/2032, 15/07/2032, 16/07/2032, 19/07/2032, 19/07/2032, 19/07/2032, 20/07/2032, 21/07/2032, 22/07/2032, 23/07/2032, 26/07/2032, 26/07/2032, 26/07/2032, 27/07/2032, 28/07/2032, 29/07/2032, 30/07/2032, 02/08/2032, 02/08/2032, 02/08/2032, 03/08/2032, 04/08/2032, 05/08/2032, 06/08/2032, 09/08/2032, 09/08/2032, 09/08/2032, 10/08/2032, 11/08/2032, 12/08/2032, 13/08/2032, 16/08/2032, 16/08/2032, 16/08/2032, 17/08/2032, 18/08/2032, 19/08/2032, 20/08/2032, 23/08/2032, 23/08/2032, 23/08/2032, 24/08/2032, 25/08/2032, 26/08/2032, 27/08/2032, 30/08/2032, 30/08/2032, 30/08/2032, 31/08/2032, 01/09/2032, 02/09/2032, 03/09/2032, 06/09/2032, 06/09/2032, 06/09/2032, 07/09/2032, 08/09/2032, 09/09/2032, 10/09/2032, 13/09/2032, 13/09/2032, 13/09/2032, 14/09/2032, 15/09/2032, 16/09/2032, 17/09/2032, 20/09/2032, 20/09/2032, 20/09/2032, 21/09/2032, 22/09/2032, 23/09/2032, 24/09/2032, 27/09/2032, 27/09/2032, 27/09/2032, 28/09/2032, 29/09/2032, 30/09/2032, 01/10/2032, 04/10/2032, 04/10/2032, 04/10/2032, 05/10/2032, 06/10/2032, 07/10/2032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100562"/>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Dates de remboursement anticipé automatique</a:t>
                      </a:r>
                    </a:p>
                  </a:txBody>
                  <a:tcPr marL="72000" marR="72000"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09/10/2023, 23/10/2023, 23/10/2023, 24/10/2023, 25/10/2023, 26/10/2023, 27/10/2023, 30/10/2023, 30/10/2023, 30/10/2023, 31/10/2023, 01/11/2023, 02/11/2023, 03/11/2023, 06/11/2023, 06/11/2023, 06/11/2023, 07/11/2023, 08/11/2023, 09/11/2023, 10/11/2023, 13/11/2023, 13/11/2023, 13/11/2023, 14/11/2023, 15/11/2023, 16/11/2023, 17/11/2023, 20/11/2023, 20/11/2023, 20/11/2023, 21/11/2023, 22/11/2023, 23/11/2023, 24/11/2023, 27/11/2023, 27/11/2023, 27/11/2023, 28/11/2023, 29/11/2023, 30/11/2023, 01/12/2023, 04/12/2023, 04/12/2023, 04/12/2023, 05/12/2023, 06/12/2023, 07/12/2023, 08/12/2023, 11/12/2023, 11/12/2023, 11/12/2023, 12/12/2023, 13/12/2023, 14/12/2023, 15/12/2023, 18/12/2023, 18/12/2023, 18/12/2023, 19/12/2023, 20/12/2023, 21/12/2023, 22/12/2023, 27/12/2023, 27/12/2023, 27/12/2023, 28/12/2023, 29/12/2023, 02/01/2024, 03/01/2024, 04/01/2024, 04/01/2024, 04/01/2024, 05/01/2024, 08/01/2024, 09/01/2024, 10/01/2024, 11/01/2024, 11/01/2024, 11/01/2024, 11/01/2024, 11/01/2024, 12/01/2024, 15/01/2024, 16/01/2024, 16/01/2024, 16/01/2024, 16/01/2024, 17/01/2024, 18/01/2024, 19/01/2024, 22/01/2024, 22/01/2024, 22/01/2024, 23/01/2024, 24/01/2024, 25/01/2024, 26/01/2024, 29/01/2024, 29/01/2024, 29/01/2024, 30/01/2024, 31/01/2024, 01/02/2024, 02/02/2024, 05/02/2024, 05/02/2024, 05/02/2024, 06/02/2024, 07/02/2024, 08/02/2024, 09/02/2024, 12/02/2024, 12/02/2024, 12/02/2024, 13/02/2024, 14/02/2024, 15/02/2024, 16/02/2024, 19/02/2024, 19/02/2024, 19/02/2024, 20/02/2024, 21/02/2024, 22/02/2024, 23/02/2024, 26/02/2024, 26/02/2024, 26/02/2024, 27/02/2024, 28/02/2024, 29/02/2024, 01/03/2024, 04/03/2024, 04/03/2024, 04/03/2024, 05/03/2024, 06/03/2024, 07/03/2024, 08/03/2024, 11/03/2024, 11/03/2024, 11/03/2024, 12/03/2024, 13/03/2024, 14/03/2024, 15/03/2024, 18/03/2024, 18/03/2024, 18/03/2024, 19/03/2024, 20/03/2024, 21/03/2024, 22/03/2024, 25/03/2024, 25/03/2024, 25/03/2024, 26/03/2024, 27/03/2024, 28/03/2024, 02/04/2024, 03/04/2024, 03/04/2024, 03/04/2024, 04/04/2024, 05/04/2024, 08/04/2024, 09/04/2024, 10/04/2024, 10/04/2024, 10/04/2024, 11/04/2024, 12/04/2024, 15/04/2024, 16/04/2024, 16/04/2024, 16/04/2024, 16/04/2024, 16/04/2024, 17/04/2024, 18/04/2024, 19/04/2024, 22/04/2024, 22/04/2024, 22/04/2024, 23/04/2024, 24/04/2024, 25/04/2024, 26/04/2024, 29/04/2024, 29/04/2024, 29/04/2024, 30/04/2024, 02/05/2024, 03/05/2024, 06/05/2024, 07/05/2024, 07/05/2024, 07/05/2024, 08/05/2024, 09/05/2024, 10/05/2024, 13/05/2024, 14/05/2024, 14/05/2024, 14/05/2024, 15/05/2024, 16/05/2024, 16/05/2024, 17/05/2024, 20/05/2024, 20/05/2024, 20/05/2024, 21/05/2024, 22/05/2024, 23/05/2024, 24/05/2024, 27/05/2024, 27/05/2024, 27/05/2024, 28/05/2024, 29/05/2024, 30/05/2024, 31/05/2024, 03/06/2024, 03/06/2024, 03/06/2024, 04/06/2024, 05/06/2024, 06/06/2024, 07/06/2024, 10/06/2024, 10/06/2024, 10/06/2024, 11/06/2024, 12/06/2024, 13/06/2024, 14/06/2024, 17/06/2024, 17/06/2024, 17/06/2024, 18/06/2024, 19/06/2024, 20/06/2024, 21/06/2024, 24/06/2024, 24/06/2024, 24/06/2024, 25/06/2024, 26/06/2024, 27/06/2024, 28/06/2024, 01/07/2024, 01/07/2024, 01/07/2024, 02/07/2024, 03/07/2024, 04/07/2024, 05/07/2024, 08/07/2024, 08/07/2024, 08/07/2024, 09/07/2024, 10/07/2024, 11/07/2024, 12/07/2024, 15/07/2024, 15/07/2024, 15/07/2024, 16/07/2024, 17/07/2024, 18/07/2024, 19/07/2024, 22/07/2024, 22/07/2024, 22/07/2024, 23/07/2024, 24/07/2024, 25/07/2024, 26/07/2024, 29/07/2024, 29/07/2024, 29/07/2024, 30/07/2024, 31/07/2024, 01/08/2024, 02/08/2024, 05/08/2024, 05/08/2024, 05/08/2024, 06/08/2024, 07/08/2024, 08/08/2024, 09/08/2024, 12/08/2024, 12/08/2024, 12/08/2024, 13/08/2024, 14/08/2024, 15/08/2024, 16/08/2024, 19/08/2024, 19/08/2024, 19/08/2024, 20/08/2024, 21/08/2024, 22/08/2024, 23/08/2024, 26/08/2024, 26/08/2024, 26/08/2024, 27/08/2024, 28/08/2024, 29/08/2024, 30/08/2024, 02/09/2024, 02/09/2024, 02/09/2024, 03/09/2024, 04/09/2024, 05/09/2024, 06/09/2024, 09/09/2024, 09/09/2024, 09/09/2024, 10/09/2024, 11/09/2024, 12/09/2024, 13/09/2024, 16/09/2024, 16/09/2024, 16/09/2024, 17/09/2024, 18/09/2024, 19/09/2024, 20/09/2024, 23/09/2024, 23/09/2024, 23/09/2024, 24/09/2024, 25/09/2024, 26/09/2024, 27/09/2024, 30/09/2024, 30/09/2024, 30/09/2024, 01/10/2024, 02/10/2024, 03/10/2024, 04/10/2024, 07/10/2024, 07/10/2024, 07/10/2024, 08/10/2024, 09/10/2024, 10/10/2024, 11/10/2024, 14/10/2024, 14/10/2024, 14/10/2024, 15/10/2024, 16/10/2024, 17/10/2024, 18/10/2024, 21/10/2024, 21/10/2024, 21/10/2024, 22/10/2024, 23/10/2024, 24/10/2024, 25/10/2024, 28/10/2024, 28/10/2024, 28/10/2024, 29/10/2024, 30/10/2024, 31/10/2024, 01/11/2024, 04/11/2024, 04/11/2024, 04/11/2024, 05/11/2024, 06/11/2024, 07/11/2024, 08/11/2024, 11/11/2024, 11/11/2024, 11/11/2024, 12/11/2024, 13/11/2024, 14/11/2024, 15/11/2024, 18/11/2024, 18/11/2024, 18/11/2024, 19/11/2024, 20/11/2024, 21/11/2024, 22/11/2024, 25/11/2024, 25/11/2024, 25/11/2024, 26/11/2024, 27/11/2024, 28/11/2024, 29/11/2024, 02/12/2024, 02/12/2024, 02/12/2024, 03/12/2024, 04/12/2024, 05/12/2024, 06/12/2024, 09/12/2024, 09/12/2024, 09/12/2024, 10/12/2024, 11/12/2024, 12/12/2024, 13/12/2024, 16/12/2024, 16/12/2024, 16/12/2024, 17/12/2024, 18/12/2024, 19/12/2024, 20/12/2024, 23/12/2024, 23/12/2024, 23/12/2024, 24/12/2024, 27/12/2024, 30/12/2024, 31/12/2024, 02/01/2025, 02/01/2025, 02/01/2025, 03/01/2025, 06/01/2025, 07/01/2025, 08/01/2025, 09/01/2025, 09/01/2025, 09/01/2025, 10/01/2025, 13/01/2025, 13/01/2025, 13/01/2025, 14/01/2025, 14/01/2025, 14/01/2025, 15/01/2025, 16/01/2025, 16/01/2025, 17/01/2025, 20/01/2025, 20/01/2025, 20/01/2025, 21/01/2025, 22/01/2025, 23/01/2025, 24/01/2025, 27/01/2025, 27/01/2025, 27/01/2025, 28/01/2025, 29/01/2025, 30/01/2025, 31/01/2025, 03/02/2025, 03/02/2025, 03/02/2025, 04/02/2025, 05/02/2025, 06/02/2025, 07/02/2025, 10/02/2025, 10/02/2025, 10/02/2025, 11/02/2025, 12/02/2025, 13/02/2025, 14/02/2025, 17/02/2025, 17/02/2025, 17/02/2025, 18/02/2025, 19/02/2025, 20/02/2025, 21/02/2025, 24/02/2025, 24/02/2025, 24/02/2025, 25/02/2025, 26/02/2025, 27/02/2025, 28/02/2025, 03/03/2025, 03/03/2025, 03/03/2025, 04/03/2025, 05/03/2025, 06/03/2025, 07/03/2025, 10/03/2025, 10/03/2025, 10/03/2025, 11/03/2025, 12/03/2025, 13/03/2025, 14/03/2025, 17/03/2025, 17/03/2025, 17/03/2025, 18/03/2025, 19/03/2025, 20/03/2025, 21/03/2025, 24/03/2025, 24/03/2025, 24/03/2025, 25/03/2025, 26/03/2025, 27/03/2025, 28/03/2025, 31/03/2025, 31/03/2025, 31/03/2025, 01/04/2025, 02/04/2025, 03/04/2025, 04/04/2025, 07/04/2025, 07/04/2025, 07/04/2025, 08/04/2025, 09/04/2025, 10/04/2025, 11/04/2025, 14/04/2025, 14/04/2025, 14/04/2025, 15/04/2025, 16/04/2025, 17/04/2025, 22/04/2025, 23/04/2025, 23/04/2025, 23/04/2025, 24/04/2025, 25/04/2025, 28/04/2025, 29/04/2025, 30/04/2025, 30/04/2025, 30/04/2025, 02/05/2025, 05/05/2025, 06/05/2025, 07/05/2025, 07/05/2025, 07/05/2025, 07/05/2025, 07/05/2025, 08/05/2025, 09/05/2025, 12/05/2025, 13/05/2025, 13/05/2025, 13/05/2025, 14/05/2025, 15/05/2025, 16/05/2025, 16/05/2025, 19/05/2025, 19/05/2025, 19/05/2025, 20/05/2025, 21/05/2025, 22/05/2025, 23/05/2025, 26/05/2025, 26/05/2025, 26/05/2025, 27/05/2025, 28/05/2025, 29/05/2025, 30/05/2025, 02/06/2025, 02/06/2025, 02/06/2025, 03/06/2025, 04/06/2025, 05/06/2025, 06/06/2025, 09/06/2025, 09/06/2025, 09/06/2025, 10/06/2025, 11/06/2025, 12/06/2025, 13/06/2025, 16/06/2025, 16/06/2025, 16/06/2025, 17/06/2025, 18/06/2025, 19/06/2025, 20/06/2025, 23/06/2025, 23/06/2025, 23/06/2025, 24/06/2025, 25/06/2025, 26/06/2025, 27/06/2025, 30/06/2025, 30/06/2025, 30/06/2025, 01/07/2025, 02/07/2025, 03/07/2025, 04/07/2025, 07/07/2025, 07/07/2025, 07/07/2025, 08/07/2025, 09/07/2025, 10/07/2025, 11/07/2025, 14/07/2025, 14/07/2025, 14/07/2025, 15/07/2025, 16/07/2025, 17/07/2025, 18/07/2025, 21/07/2025, 21/07/2025, 21/07/2025, 22/07/2025, 23/07/2025, 24/07/2025, 25/07/2025, 28/07/2025, 28/07/2025, 28/07/2025, 29/07/2025, 30/07/2025, 31/07/2025, 01/08/2025, 04/08/2025, 04/08/2025, 04/08/2025, 05/08/2025, 06/08/2025, 07/08/2025, 08/08/2025, 11/08/2025, 11/08/2025, 11/08/2025, 12/08/2025, 13/08/2025, 14/08/2025, 15/08/2025, 18/08/2025, 18/08/2025, 18/08/2025, 19/08/2025, 20/08/2025, 21/08/2025, 22/08/2025, 25/08/2025, 25/08/2025, 25/08/2025, 26/08/2025, 27/08/2025, 28/08/2025, 29/08/2025, 01/09/2025, 01/09/2025, 01/09/2025, 02/09/2025, 03/09/2025, 04/09/2025, 05/09/2025, 08/09/2025, 08/09/2025, 08/09/2025, 09/09/2025, 10/09/2025, 11/09/2025, 12/09/2025, 15/09/2025, 15/09/2025, 15/09/2025, 16/09/2025, 17/09/2025, 18/09/2025, 19/09/2025, 22/09/2025, 22/09/2025, 22/09/2025, 23/09/2025, 24/09/2025, 25/09/2025, 26/09/2025, 29/09/2025, 29/09/2025, 29/09/2025, 30/09/2025, 01/10/2025, 02/10/2025, 03/10/2025, 06/10/2025, 06/10/2025, 06/10/2025, 07/10/2025, 08/10/2025, 09/10/2025, 10/10/2025, 13/10/2025, 13/10/2025, 13/10/2025, 14/10/2025, 15/10/2025, 16/10/2025, 17/10/2025, 20/10/2025, 20/10/2025, 20/10/2025, 21/10/2025, 22/10/2025, 23/10/2025, 24/10/2025, 27/10/2025, 27/10/2025, 27/10/2025, 28/10/2025, 29/10/2025, 30/10/2025, 31/10/2025, 03/11/2025, 03/11/2025, 03/11/2025, 04/11/2025, 05/11/2025, 06/11/2025, 07/11/2025, 10/11/2025, 10/11/2025, 10/11/2025, 11/11/2025, 12/11/2025, 13/11/2025, 14/11/2025, 17/11/2025, 17/11/2025, 17/11/2025, 18/11/2025, 19/11/2025, 20/11/2025, 21/11/2025, 24/11/2025, 24/11/2025, 24/11/2025, 25/11/2025, 26/11/2025, 27/11/2025, 28/11/2025, 01/12/2025, 01/12/2025, 01/12/2025, 02/12/2025, 03/12/2025, 04/12/2025, 05/12/2025, 08/12/2025, 08/12/2025, 08/12/2025, 09/12/2025, 10/12/2025, 11/12/2025, 12/12/2025, 15/12/2025, 15/12/2025, 15/12/2025, 16/12/2025, 17/12/2025, 18/12/2025, 19/12/2025, 22/12/2025, 22/12/2025, 22/12/2025, 23/12/2025, 24/12/2025, 29/12/2025, 30/12/2025, 31/12/2025, 31/12/2025, 31/12/2025, 02/01/2026, 05/01/2026, 06/01/2026, 07/01/2026, 08/01/2026, 08/01/2026, 08/01/2026, 09/01/2026, 12/01/2026, 13/01/2026, 13/01/2026, 13/01/2026, 13/01/2026, 13/01/2026, 14/01/2026, 15/01/2026, 16/01/2026, 16/01/2026, 19/01/2026, 19/01/2026, 19/01/2026, 20/01/2026, 21/01/2026, 22/01/2026, 23/01/2026, 26/01/2026, 26/01/2026, 26/01/2026, 27/01/2026, 28/01/2026, 29/01/2026, 30/01/2026, 02/02/2026, 02/02/2026, 02/02/2026, 03/02/2026, 04/02/2026, 05/02/2026, 06/02/2026, 09/02/2026, 09/02/2026, 09/02/2026, 10/02/2026, 11/02/2026, 12/02/2026, 13/02/2026, 16/02/2026, 16/02/2026, 16/02/2026, 17/02/2026, 18/02/2026, 19/02/2026, 20/02/2026, 23/02/2026, 23/02/2026, 23/02/2026, 24/02/2026, 25/02/2026, 26/02/2026, 27/02/2026, 02/03/2026, 02/03/2026, 02/03/2026, 03/03/2026, 04/03/2026, 05/03/2026, 06/03/2026, 09/03/2026, 09/03/2026, 09/03/2026, 10/03/2026, 11/03/2026, 12/03/2026, 13/03/2026, 16/03/2026, 16/03/2026, 16/03/2026, 17/03/2026, 18/03/2026, 19/03/2026, 20/03/2026, 23/03/2026, 23/03/2026, 23/03/2026, 24/03/2026, 25/03/2026, 26/03/2026, 27/03/2026, 30/03/2026, 30/03/2026, 30/03/2026, 31/03/2026, 01/04/2026, 02/04/2026, 07/04/2026, 08/04/2026, 08/04/2026, 08/04/2026, 09/04/2026, 10/04/2026, 13/04/2026, 14/04/2026, 15/04/2026, 15/04/2026, 15/04/2026, 16/04/2026, 17/04/2026, 20/04/2026, 21/04/2026, 21/04/2026, 21/04/2026, 21/04/2026, 21/04/2026, 22/04/2026, 23/04/2026, 24/04/2026, 27/04/2026, 27/04/2026, 27/04/2026, 28/04/2026, 29/04/2026, 30/04/2026, 04/05/2026, 05/05/2026, 05/05/2026, 05/05/2026, 06/05/2026, 07/05/2026, 08/05/2026, 11/05/2026, 12/05/2026, 12/05/2026, 12/05/2026, 13/05/2026, 14/05/2026, 15/05/2026, 18/05/2026, 18/05/2026, 18/05/2026, 18/05/2026, 19/05/2026, 20/05/2026, 21/05/2026, 22/05/2026, 25/05/2026, 25/05/2026, 25/05/2026, 26/05/2026, 27/05/2026, 28/05/2026, 29/05/2026, 01/06/2026, 01/06/2026, 01/06/2026, 02/06/2026, 03/06/2026, 04/06/2026, 05/06/2026, 08/06/2026, 08/06/2026, 08/06/2026, 09/06/2026, 10/06/2026, 11/06/2026, 12/06/2026, 15/06/2026, 15/06/2026, 15/06/2026, 16/06/2026, 17/06/2026, 18/06/2026, 19/06/2026, 22/06/2026, 22/06/2026, 22/06/2026, 23/06/2026, 24/06/2026, 25/06/2026, 26/06/2026, 29/06/2026, 29/06/2026, 29/06/2026, 30/06/2026, 01/07/2026, 02/07/2026, 03/07/2026, 06/07/2026, 06/07/2026, 06/07/2026, 07/07/2026, 08/07/2026, 09/07/2026, 10/07/2026, 13/07/2026, 13/07/2026, 13/07/2026, 14/07/2026, 15/07/2026, 16/07/2026, 17/07/2026, 20/07/2026, 20/07/2026, 20/07/2026, 21/07/2026, 22/07/2026, 23/07/2026, 24/07/2026, 27/07/2026, 27/07/2026, 27/07/2026, 28/07/2026, 29/07/2026, 30/07/2026, 31/07/2026, 03/08/2026, 03/08/2026, 03/08/2026, 04/08/2026, 05/08/2026, 06/08/2026, 07/08/2026, 10/08/2026, 10/08/2026, 10/08/2026, 11/08/2026, 12/08/2026, 13/08/2026, 14/08/2026, 17/08/2026, 17/08/2026, 17/08/2026, 18/08/2026, 19/08/2026, 20/08/2026, 21/08/2026, 24/08/2026, 24/08/2026, 24/08/2026, 25/08/2026, 26/08/2026, 27/08/2026, 28/08/2026, 31/08/2026, 31/08/2026, 31/08/2026, 01/09/2026, 02/09/2026, 03/09/2026, 04/09/2026, 07/09/2026, 07/09/2026, 07/09/2026, 08/09/2026, 09/09/2026, 10/09/2026, 11/09/2026, 14/09/2026, 14/09/2026, 14/09/2026, 15/09/2026, 16/09/2026, 17/09/2026, 18/09/2026, 21/09/2026, 21/09/2026, 21/09/2026, 22/09/2026, 23/09/2026, 24/09/2026, 25/09/2026, 28/09/2026, 28/09/2026, 28/09/2026, 29/09/2026, 30/09/2026, 01/10/2026, 02/10/2026, 05/10/2026, 05/10/2026, 05/10/2026, 06/10/2026, 07/10/2026, 08/10/2026, 09/10/2026, 12/10/2026, 12/10/2026, 12/10/2026, 13/10/2026, 14/10/2026, 15/10/2026, 16/10/2026, 19/10/2026, 19/10/2026, 19/10/2026, 20/10/2026, 21/10/2026, 22/10/2026, 23/10/2026, 26/10/2026, 26/10/2026, 26/10/2026, 27/10/2026, 28/10/2026, 29/10/2026, 30/10/2026, 02/11/2026, 02/11/2026, 02/11/2026, 03/11/2026, 04/11/2026, 05/11/2026, 06/11/2026, 09/11/2026, 09/11/2026, 09/11/2026, 10/11/2026, 11/11/2026, 12/11/2026, 13/11/2026, 16/11/2026, 16/11/2026, 16/11/2026, 17/11/2026, 18/11/2026, 19/11/2026, 20/11/2026, 23/11/2026, 23/11/2026, 23/11/2026, 24/11/2026, 25/11/2026, 26/11/2026, 27/11/2026, 30/11/2026, 30/11/2026, 30/11/2026, 01/12/2026, 02/12/2026, 03/12/2026, 04/12/2026, 07/12/2026, 07/12/2026, 07/12/2026, 08/12/2026, 09/12/2026, 10/12/2026, 11/12/2026, 14/12/2026, 14/12/2026, 14/12/2026, 15/12/2026, 16/12/2026, 17/12/2026, 18/12/2026, 21/12/2026, 21/12/2026, 21/12/2026, 22/12/2026, 23/12/2026, 24/12/2026, 28/12/2026, 29/12/2026, 29/12/2026, 29/12/2026, 30/12/2026, 31/12/2026, 04/01/2027, 05/01/2027, 06/01/2027, 06/01/2027, 06/01/2027, 07/01/2027, 08/01/2027, 11/01/2027, 12/01/2027, 12/01/2027, 12/01/2027, 12/01/2027, 13/01/2027, 14/01/2027, 15/01/2027, 18/01/2027, 18/01/2027, 18/01/2027, 18/01/2027, 19/01/2027, 20/01/2027, 21/01/2027, 22/01/2027, 25/01/2027, 25/01/2027, 25/01/2027, 26/01/2027, 27/01/2027, 28/01/2027, 29/01/2027, 01/02/2027, 01/02/2027, 01/02/2027, 02/02/2027, 03/02/2027, 04/02/2027, 05/02/2027, 08/02/2027, 08/02/2027, 08/02/2027, 09/02/2027, 10/02/2027, 11/02/2027, 12/02/2027, 15/02/2027, 15/02/2027, 15/02/2027, 16/02/2027, 17/02/2027, 18/02/2027, 19/02/2027, 22/02/2027, 22/02/2027, 22/02/2027, 23/02/2027, 24/02/2027, 25/02/2027, 26/02/2027, 01/03/2027, 01/03/2027, 01/03/2027, 02/03/2027, 03/03/2027, 04/03/2027, 05/03/2027, 08/03/2027, 08/03/2027, 08/03/2027, 09/03/2027, 10/03/2027, 11/03/2027, 12/03/2027, 15/03/2027, 15/03/2027, 15/03/2027, 16/03/2027, 17/03/2027, 18/03/2027, 19/03/2027, 22/03/2027, 22/03/2027, 22/03/2027, 23/03/2027, 24/03/2027, 25/03/2027, 30/03/2027, 31/03/2027, 31/03/2027, 31/03/2027, 01/04/2027, 02/04/2027, 05/04/2027, 06/04/2027, 07/04/2027, 07/04/2027, 07/04/2027, 08/04/2027, 09/04/2027, 12/04/2027, 13/04/2027, 13/04/2027, 13/04/2027, 13/04/2027, 13/04/2027, 14/04/2027, 15/04/2027, 16/04/2027, 19/04/2027, 19/04/2027, 19/04/2027, 20/04/2027, 21/04/2027, 22/04/2027, 23/04/2027, 26/04/2027, 26/04/2027, 26/04/2027, 27/04/2027, 28/04/2027, 29/04/2027, 30/04/2027, 03/05/2027, 03/05/2027, 03/05/2027, 04/05/2027, 05/05/2027, 06/05/2027, 07/05/2027, 10/05/2027, 10/05/2027, 10/05/2027, 11/05/2027, 12/05/2027, 13/05/2027, 14/05/2027, 17/05/2027, 17/05/2027, 17/05/2027, 18/05/2027, 19/05/2027, 20/05/2027, 21/05/2027, 24/05/2027, 24/05/2027, 24/05/2027, 25/05/2027, 26/05/2027, 27/05/2027, 28/05/2027, 31/05/2027, 31/05/2027, 31/05/2027, 01/06/2027, 02/06/2027, 03/06/2027, 04/06/2027, 07/06/2027, 07/06/2027, 07/06/2027, 08/06/2027, 09/06/2027, 10/06/2027, 11/06/2027, 14/06/2027, 14/06/2027, 14/06/2027, 15/06/2027, 16/06/2027, 17/06/2027, 18/06/2027, 21/06/2027, 21/06/2027, 21/06/2027, 22/06/2027, 23/06/2027, 24/06/2027, 25/06/2027, 28/06/2027, 28/06/2027, 28/06/2027, 29/06/2027, 30/06/2027, 01/07/2027, 02/07/2027, 05/07/2027, 05/07/2027, 05/07/2027, 06/07/2027, 07/07/2027, 08/07/2027, 09/07/2027, 12/07/2027, 12/07/2027, 12/07/2027, 13/07/2027, 14/07/2027, 15/07/2027, 16/07/2027, 19/07/2027, 19/07/2027, 19/07/2027, 20/07/2027, 21/07/2027, 22/07/2027, 23/07/2027, 26/07/2027, 26/07/2027, 26/07/2027, 27/07/2027, 28/07/2027, 29/07/2027, 30/07/2027, 02/08/2027, 02/08/2027, 02/08/2027, 03/08/2027, 04/08/2027, 05/08/2027, 06/08/2027, 09/08/2027, 09/08/2027, 09/08/2027, 10/08/2027, 11/08/2027, 12/08/2027, 13/08/2027, 16/08/2027, 16/08/2027, 16/08/2027, 17/08/2027, 18/08/2027, 19/08/2027, 20/08/2027, 23/08/2027, 23/08/2027, 23/08/2027, 24/08/2027, 25/08/2027, 26/08/2027, 27/08/2027, 30/08/2027, 30/08/2027, 30/08/2027, 31/08/2027, 01/09/2027, 02/09/2027, 03/09/2027, 06/09/2027, 06/09/2027, 06/09/2027, 07/09/2027, 08/09/2027, 09/09/2027, 10/09/2027, 13/09/2027, 13/09/2027, 13/09/2027, 14/09/2027, 15/09/2027, 16/09/2027, 17/09/2027, 20/09/2027, 20/09/2027, 20/09/2027, 21/09/2027, 22/09/2027, 23/09/2027, 24/09/2027, 27/09/2027, 27/09/2027, 27/09/2027, 28/09/2027, 29/09/2027, 30/09/2027, 01/10/2027, 04/10/2027, 04/10/2027, 04/10/2027, 05/10/2027, 06/10/2027, 07/10/2027, 08/10/2027, 11/10/2027, 11/10/2027, 11/10/2027, 12/10/2027, 13/10/2027, 14/10/2027, 15/10/2027, 18/10/2027, 18/10/2027, 18/10/2027, 19/10/2027, 20/10/2027, 21/10/2027, 22/10/2027, 25/10/2027, 25/10/2027, 25/10/2027, 26/10/2027, 27/10/2027, 28/10/2027, 29/10/2027, 01/11/2027, 01/11/2027, 01/11/2027, 02/11/2027, 03/11/2027, 04/11/2027, 05/11/2027, 08/11/2027, 08/11/2027, 08/11/2027, 09/11/2027, 10/11/2027, 11/11/2027, 12/11/2027, 15/11/2027, 15/11/2027, 15/11/2027, 16/11/2027, 17/11/2027, 18/11/2027, 19/11/2027, 22/11/2027, 22/11/2027, 22/11/2027, 23/11/2027, 24/11/2027, 25/11/2027, 26/11/2027, 29/11/2027, 29/11/2027, 29/11/2027, 30/11/2027, 01/12/2027, 02/12/2027, 03/12/2027, 06/12/2027, 06/12/2027, 06/12/2027, 07/12/2027, 08/12/2027, 09/12/2027, 10/12/2027, 13/12/2027, 13/12/2027, 13/12/2027, 14/12/2027, 15/12/2027, 16/12/2027, 17/12/2027, 20/12/2027, 20/12/2027, 20/12/2027, 21/12/2027, 22/12/2027, 23/12/2027, 24/12/2027, 27/12/2027, 27/12/2027, 27/12/2027, 28/12/2027, 29/12/2027, 30/12/2027, 31/12/2027, 03/01/2028, 03/01/2028, 03/01/2028, 04/01/2028, 05/01/2028, 06/01/2028, 07/01/2028, 10/01/2028, 10/01/2028, 10/01/2028, 11/01/2028, 12/01/2028, 13/01/2028, 14/01/2028, 17/01/2028, 17/01/2028, 17/01/2028, 18/01/2028, 19/01/2028, 20/01/2028, 21/01/2028, 24/01/2028, 24/01/2028, 24/01/2028, 25/01/2028, 26/01/2028, 27/01/2028, 28/01/2028, 31/01/2028, 31/01/2028, 31/01/2028, 01/02/2028, 02/02/2028, 03/02/2028, 04/02/2028, 07/02/2028, 07/02/2028, 07/02/2028, 08/02/2028, 09/02/2028, 10/02/2028, 11/02/2028, 14/02/2028, 14/02/2028, 14/02/2028, 15/02/2028, 16/02/2028, 17/02/2028, 18/02/2028, 21/02/2028, 21/02/2028, 21/02/2028, 22/02/2028, 23/02/2028, 24/02/2028, 25/02/2028, 28/02/2028, 28/02/2028, 28/02/2028, 29/02/2028, 01/03/2028, 02/03/2028, 03/03/2028, 06/03/2028, 06/03/2028, 06/03/2028, 07/03/2028, 08/03/2028, 09/03/2028, 10/03/2028, 13/03/2028, 13/03/2028, 13/03/2028, 14/03/2028, 15/03/2028, 16/03/2028, 17/03/2028, 20/03/2028, 20/03/2028, 20/03/2028, 21/03/2028, 22/03/2028, 23/03/2028, 24/03/2028, 27/03/2028, 27/03/2028, 27/03/2028, 28/03/2028, 29/03/2028, 30/03/2028, 31/03/2028, 03/04/2028, 03/04/2028, 03/04/2028, 04/04/2028, 05/04/2028, 06/04/2028, 07/04/2028, 10/04/2028, 10/04/2028, 10/04/2028, 11/04/2028, 12/04/2028, 13/04/2028, 18/04/2028, 19/04/2028, 19/04/2028, 19/04/2028, 20/04/2028, 21/04/2028, 24/04/2028, 25/04/2028, 26/04/2028, 26/04/2028, 26/04/2028, 27/04/2028, 28/04/2028, 02/05/2028, 03/05/2028, 03/05/2028, 03/05/2028, 03/05/2028, 03/05/2028, 04/05/2028, 05/05/2028, 08/05/2028, 09/05/2028, 09/05/2028, 09/05/2028, 10/05/2028, 11/05/2028, 12/05/2028, 15/05/2028, 16/05/2028, 16/05/2028, 16/05/2028, 16/05/2028, 17/05/2028, 18/05/2028, 19/05/2028, 22/05/2028, 22/05/2028, 22/05/2028, 23/05/2028, 24/05/2028, 25/05/2028, 26/05/2028, 29/05/2028, 29/05/2028, 29/05/2028, 30/05/2028, 31/05/2028, 01/06/2028, 02/06/2028, 05/06/2028, 05/06/2028, 05/06/2028, 06/06/2028, 07/06/2028, 08/06/2028, 09/06/2028, 12/06/2028, 12/06/2028, 12/06/2028, 13/06/2028, 14/06/2028, 15/06/2028, 16/06/2028, 19/06/2028, 19/06/2028, 19/06/2028, 20/06/2028, 21/06/2028, 22/06/2028, 23/06/2028, 26/06/2028, 26/06/2028, 26/06/2028, 27/06/2028, 28/06/2028, 29/06/2028, 30/06/2028, 03/07/2028, 03/07/2028, 03/07/2028, 04/07/2028, 05/07/2028, 06/07/2028, 07/07/2028, 10/07/2028, 10/07/2028, 10/07/2028, 11/07/2028, 12/07/2028, 13/07/2028, 14/07/2028, 17/07/2028, 17/07/2028, 17/07/2028, 18/07/2028, 19/07/2028, 20/07/2028, 21/07/2028, 24/07/2028, 24/07/2028, 24/07/2028, 25/07/2028, 26/07/2028, 27/07/2028, 28/07/2028, 31/07/2028, 31/07/2028, 31/07/2028, 01/08/2028, 02/08/2028, 03/08/2028, 04/08/2028, 07/08/2028, 07/08/2028, 07/08/2028, 08/08/2028, 09/08/2028, 10/08/2028, 11/08/2028, 14/08/2028, 14/08/2028, 14/08/2028, 15/08/2028, 16/08/2028, 17/08/2028, 18/08/2028, 21/08/2028, 21/08/2028, 21/08/2028, 22/08/2028, 23/08/2028, 24/08/2028, 25/08/2028, 28/08/2028, 28/08/2028, 28/08/2028, 29/08/2028, 30/08/2028, 31/08/2028, 01/09/2028, 04/09/2028, 04/09/2028, 04/09/2028, 05/09/2028, 06/09/2028, 07/09/2028, 08/09/2028, 11/09/2028, 11/09/2028, 11/09/2028, 12/09/2028, 13/09/2028, 14/09/2028, 15/09/2028, 18/09/2028, 18/09/2028, 18/09/2028, 19/09/2028, 20/09/2028, 21/09/2028, 22/09/2028, 25/09/2028, 25/09/2028, 25/09/2028, 26/09/2028, 27/09/2028, 28/09/2028, 29/09/2028, 02/10/2028, 02/10/2028, 02/10/2028, 03/10/2028, 04/10/2028, 05/10/2028, 06/10/2028, 09/10/2028, 09/10/2028, 09/10/2028, 10/10/2028, 11/10/2028, 12/10/2028, 13/10/2028, 16/10/2028, 16/10/2028, 16/10/2028, 17/10/2028, 18/10/2028, 19/10/2028, 20/10/2028, 23/10/2028, 23/10/2028, 23/10/2028, 24/10/2028, 25/10/2028, 26/10/2028, 27/10/2028, 30/10/2028, 30/10/2028, 30/10/2028, 31/10/2028, 01/11/2028, 02/11/2028, 03/11/2028, 06/11/2028, 06/11/2028, 06/11/2028, 07/11/2028, 08/11/2028, 09/11/2028, 10/11/2028, 13/11/2028, 13/11/2028, 13/11/2028, 14/11/2028, 15/11/2028, 16/11/2028, 17/11/2028, 20/11/2028, 20/11/2028, 20/11/2028, 21/11/2028, 22/11/2028, 23/11/2028, 24/11/2028, 27/11/2028, 27/11/2028, 27/11/2028, 28/11/2028, 29/11/2028, 30/11/2028, 01/12/2028, 04/12/2028, 04/12/2028, 04/12/2028, 05/12/2028, 06/12/2028, 07/12/2028, 08/12/2028, 11/12/2028, 11/12/2028, 11/12/2028, 12/12/2028, 13/12/2028, 14/12/2028, 15/12/2028, 18/12/2028, 18/12/2028, 18/12/2028, 19/12/2028, 20/12/2028, 21/12/2028, 22/12/2028, 27/12/2028, 27/12/2028, 27/12/2028, 28/12/2028, 29/12/2028, 02/01/2029, 03/01/2029, 04/01/2029, 04/01/2029, 04/01/2029, 05/01/2029, 08/01/2029, 09/01/2029, 10/01/2029, 11/01/2029, 11/01/2029, 11/01/2029, 11/01/2029, 11/01/2029, 12/01/2029, 15/01/2029, 16/01/2029, 16/01/2029, 16/01/2029, 16/01/2029, 17/01/2029, 18/01/2029, 19/01/2029, 22/01/2029, 22/01/2029, 22/01/2029, 23/01/2029, 24/01/2029, 25/01/2029, 26/01/2029, 29/01/2029, 29/01/2029, 29/01/2029, 30/01/2029, 31/01/2029, 01/02/2029, 02/02/2029, 05/02/2029, 05/02/2029, 05/02/2029, 06/02/2029, 07/02/2029, 08/02/2029, 09/02/2029, 12/02/2029, 12/02/2029, 12/02/2029, 13/02/2029, 14/02/2029, 15/02/2029, 16/02/2029, 19/02/2029, 19/02/2029, 19/02/2029, 20/02/2029, 21/02/2029, 22/02/2029, 23/02/2029, 26/02/2029, 26/02/2029, 26/02/2029, 27/02/2029, 28/02/2029, 01/03/2029, 02/03/2029, 05/03/2029, 05/03/2029, 05/03/2029, 06/03/2029, 07/03/2029, 08/03/2029, 09/03/2029, 12/03/2029, 12/03/2029, 12/03/2029, 13/03/2029, 14/03/2029, 15/03/2029, 16/03/2029, 19/03/2029, 19/03/2029, 19/03/2029, 20/03/2029, 21/03/2029, 22/03/2029, 23/03/2029, 26/03/2029, 26/03/2029, 26/03/2029, 27/03/2029, 28/03/2029, 29/03/2029, 03/04/2029, 04/04/2029, 04/04/2029, 04/04/2029, 05/04/2029, 06/04/2029, 09/04/2029, 10/04/2029, 11/04/2029, 11/04/2029, 11/04/2029, 12/04/2029, 13/04/2029, 16/04/2029, 17/04/2029, 17/04/2029, 17/04/2029, 17/04/2029, 17/04/2029, 18/04/2029, 19/04/2029, 20/04/2029, 23/04/2029, 23/04/2029, 23/04/2029, 24/04/2029, 25/04/2029, 26/04/2029, 27/04/2029, 30/04/2029, 30/04/2029, 30/04/2029, 02/05/2029, 03/05/2029, 04/05/2029, 07/05/2029, 08/05/2029, 08/05/2029, 08/05/2029, 09/05/2029, 10/05/2029, 11/05/2029, 14/05/2029, 15/05/2029, 15/05/2029, 15/05/2029, 16/05/2029, 16/05/2029, 17/05/2029, 18/05/2029, 21/05/2029, 21/05/2029, 21/05/2029, 22/05/2029, 23/05/2029, 24/05/2029, 25/05/2029, 28/05/2029, 28/05/2029, 28/05/2029, 29/05/2029, 30/05/2029, 31/05/2029, 01/06/2029, 04/06/2029, 04/06/2029, 04/06/2029, 05/06/2029, 06/06/2029, 07/06/2029, 08/06/2029, 11/06/2029, 11/06/2029, 11/06/2029, 12/06/2029, 13/06/2029, 14/06/2029, 15/06/2029, 18/06/2029, 18/06/2029, 18/06/2029, 19/06/2029, 20/06/2029, 21/06/2029, 22/06/2029, 25/06/2029, 25/06/2029, 25/06/2029, 26/06/2029, 27/06/2029, 28/06/2029, 29/06/2029, 02/07/2029, 02/07/2029, 02/07/2029, 03/07/2029, 04/07/2029, 05/07/2029, 06/07/2029, 09/07/2029, 09/07/2029, 09/07/2029, 10/07/2029, 11/07/2029, 12/07/2029, 13/07/2029, 16/07/2029, 16/07/2029, 16/07/2029, 17/07/2029, 18/07/2029, 19/07/2029, 20/07/2029, 23/07/2029, 23/07/2029, 23/07/2029, 24/07/2029, 25/07/2029, 26/07/2029, 27/07/2029, 30/07/2029, 30/07/2029, 30/07/2029, 31/07/2029, 01/08/2029, 02/08/2029, 03/08/2029, 06/08/2029, 06/08/2029, 06/08/2029, 07/08/2029, 08/08/2029, 09/08/2029, 10/08/2029, 13/08/2029, 13/08/2029, 13/08/2029, 14/08/2029, 15/08/2029, 16/08/2029, 17/08/2029, 20/08/2029, 20/08/2029, 20/08/2029, 21/08/2029, 22/08/2029, 23/08/2029, 24/08/2029, 27/08/2029, 27/08/2029, 27/08/2029, 28/08/2029, 29/08/2029, 30/08/2029, 31/08/2029, 03/09/2029, 03/09/2029, 03/09/2029, 04/09/2029, 05/09/2029, 06/09/2029, 07/09/2029, 10/09/2029, 10/09/2029, 10/09/2029, 11/09/2029, 12/09/2029, 13/09/2029, 14/09/2029, 17/09/2029, 17/09/2029, 17/09/2029, 18/09/2029, 19/09/2029, 20/09/2029, 21/09/2029, 24/09/2029, 24/09/2029, 24/09/2029, 25/09/2029, 26/09/2029, 27/09/2029, 28/09/2029, 01/10/2029, 01/10/2029, 01/10/2029, 02/10/2029, 03/10/2029, 04/10/2029, 05/10/2029, 08/10/2029, 08/10/2029, 08/10/2029, 09/10/2029, 10/10/2029, 11/10/2029, 12/10/2029, 15/10/2029, 15/10/2029, 15/10/2029, 16/10/2029, 17/10/2029, 18/10/2029, 19/10/2029, 22/10/2029, 22/10/2029, 22/10/2029, 23/10/2029, 24/10/2029, 25/10/2029, 26/10/2029, 29/10/2029, 29/10/2029, 29/10/2029, 30/10/2029, 31/10/2029, 01/11/2029, 02/11/2029, 05/11/2029, 05/11/2029, 05/11/2029, 06/11/2029, 07/11/2029, 08/11/2029, 09/11/2029, 12/11/2029, 12/11/2029, 12/11/2029, 13/11/2029, 14/11/2029, 15/11/2029, 16/11/2029, 19/11/2029, 19/11/2029, 19/11/2029, 20/11/2029, 21/11/2029, 22/11/2029, 23/11/2029, 26/11/2029, 26/11/2029, 26/11/2029, 27/11/2029, 28/11/2029, 29/11/2029, 30/11/2029, 03/12/2029, 03/12/2029, 03/12/2029, 04/12/2029, 05/12/2029, 06/12/2029, 07/12/2029, 10/12/2029, 10/12/2029, 10/12/2029, 11/12/2029, 12/12/2029, 13/12/2029, 14/12/2029, 17/12/2029, 17/12/2029, 17/12/2029, 18/12/2029, 19/12/2029, 20/12/2029, 21/12/2029, 24/12/2029, 24/12/2029, 24/12/2029, 27/12/2029, 28/12/2029, 31/12/2029, 02/01/2030, 03/01/2030, 03/01/2030, 03/01/2030, 04/01/2030, 07/01/2030, 08/01/2030, 09/01/2030, 10/01/2030, 10/01/2030, 10/01/2030, 11/01/2030, 11/01/2030, 11/01/2030, 14/01/2030, 15/01/2030, 15/01/2030, 15/01/2030, 16/01/2030, 16/01/2030, 17/01/2030, 18/01/2030, 21/01/2030, 21/01/2030, 21/01/2030, 22/01/2030, 23/01/2030, 24/01/2030, 25/01/2030, 28/01/2030, 28/01/2030, 28/01/2030, 29/01/2030, 30/01/2030, 31/01/2030, 01/02/2030, 04/02/2030, 04/02/2030, 04/02/2030, 05/02/2030, 06/02/2030, 07/02/2030, 08/02/2030, 11/02/2030, 11/02/2030, 11/02/2030, 12/02/2030, 13/02/2030, 14/02/2030, 15/02/2030, 18/02/2030, 18/02/2030, 18/02/2030, 19/02/2030, 20/02/2030, 21/02/2030, 22/02/2030, 25/02/2030, 25/02/2030, 25/02/2030, 26/02/2030, 27/02/2030, 28/02/2030, 01/03/2030, 04/03/2030, 04/03/2030, 04/03/2030, 05/03/2030, 06/03/2030, 07/03/2030, 08/03/2030, 11/03/2030, 11/03/2030, 11/03/2030, 12/03/2030, 13/03/2030, 14/03/2030, 15/03/2030, 18/03/2030, 18/03/2030, 18/03/2030, 19/03/2030, 20/03/2030, 21/03/2030, 22/03/2030, 25/03/2030, 25/03/2030, 25/03/2030, 26/03/2030, 27/03/2030, 28/03/2030, 29/03/2030, 01/04/2030, 01/04/2030, 01/04/2030, 02/04/2030, 03/04/2030, 04/04/2030, 05/04/2030, 08/04/2030, 08/04/2030, 08/04/2030, 09/04/2030, 10/04/2030, 11/04/2030, 12/04/2030, 15/04/2030, 15/04/2030, 15/04/2030, 16/04/2030, 17/04/2030, 18/04/2030, 23/04/2030, 24/04/2030, 24/04/2030, 24/04/2030, 25/04/2030, 26/04/2030, 29/04/2030, 30/04/2030, 02/05/2030, 02/05/2030, 02/05/2030, 03/05/2030, 06/05/2030, 07/05/2030, 08/05/2030, 08/05/2030, 08/05/2030, 08/05/2030, 08/05/2030, 09/05/2030, 10/05/2030, 13/05/2030, 14/05/2030, 14/05/2030, 14/05/2030, 15/05/2030, 16/05/2030, 16/05/2030, 17/05/2030, 20/05/2030, 20/05/2030, 20/05/2030, 21/05/2030, 22/05/2030, 23/05/2030, 24/05/2030, 27/05/2030, 27/05/2030, 27/05/2030, 28/05/2030, 29/05/2030, 30/05/2030, 31/05/2030, 03/06/2030, 03/06/2030, 03/06/2030, 04/06/2030, 05/06/2030, 06/06/2030, 07/06/2030, 10/06/2030, 10/06/2030, 10/06/2030, 11/06/2030, 12/06/2030, 13/06/2030, 14/06/2030, 17/06/2030, 17/06/2030, 17/06/2030, 18/06/2030, 19/06/2030, 20/06/2030, 21/06/2030, 24/06/2030, 24/06/2030, 24/06/2030, 25/06/2030, 26/06/2030, 27/06/2030, 28/06/2030, 01/07/2030, 01/07/2030, 01/07/2030, 02/07/2030, 03/07/2030, 04/07/2030, 05/07/2030, 08/07/2030, 08/07/2030, 08/07/2030, 09/07/2030, 10/07/2030, 11/07/2030, 12/07/2030, 15/07/2030, 15/07/2030, 15/07/2030, 16/07/2030, 17/07/2030, 18/07/2030, 19/07/2030, 22/07/2030, 22/07/2030, 22/07/2030, 23/07/2030, 24/07/2030, 25/07/2030, 26/07/2030, 29/07/2030, 29/07/2030, 29/07/2030, 30/07/2030, 31/07/2030, 01/08/2030, 02/08/2030, 05/08/2030, 05/08/2030, 05/08/2030, 06/08/2030, 07/08/2030, 08/08/2030, 09/08/2030, 12/08/2030, 12/08/2030, 12/08/2030, 13/08/2030, 14/08/2030, 15/08/2030, 16/08/2030, 19/08/2030, 19/08/2030, 19/08/2030, 20/08/2030, 21/08/2030, 22/08/2030, 23/08/2030, 26/08/2030, 26/08/2030, 26/08/2030, 27/08/2030, 28/08/2030, 29/08/2030, 30/08/2030, 02/09/2030, 02/09/2030, 02/09/2030, 03/09/2030, 04/09/2030, 05/09/2030, 06/09/2030, 09/09/2030, 09/09/2030, 09/09/2030, 10/09/2030, 11/09/2030, 12/09/2030, 13/09/2030, 16/09/2030, 16/09/2030, 16/09/2030, 17/09/2030, 18/09/2030, 19/09/2030, 20/09/2030, 23/09/2030, 23/09/2030, 23/09/2030, 24/09/2030, 25/09/2030, 26/09/2030, 27/09/2030, 30/09/2030, 30/09/2030, 30/09/2030, 01/10/2030, 02/10/2030, 03/10/2030, 04/10/2030, 07/10/2030, 07/10/2030, 07/10/2030, 08/10/2030, 09/10/2030, 10/10/2030, 11/10/2030, 14/10/2030, 14/10/2030, 14/10/2030, 15/10/2030, 16/10/2030, 17/10/2030, 18/10/2030, 21/10/2030, 21/10/2030, 21/10/2030, 22/10/2030, 23/10/2030, 24/10/2030, 25/10/2030, 28/10/2030, 28/10/2030, 28/10/2030, 29/10/2030, 30/10/2030, 31/10/2030, 01/11/2030, 04/11/2030, 04/11/2030, 04/11/2030, 05/11/2030, 06/11/2030, 07/11/2030, 08/11/2030, 11/11/2030, 11/11/2030, 11/11/2030, 12/11/2030, 13/11/2030, 14/11/2030, 15/11/2030, 18/11/2030, 18/11/2030, 18/11/2030, 19/11/2030, 20/11/2030, 21/11/2030, 22/11/2030, 25/11/2030, 25/11/2030, 25/11/2030, 26/11/2030, 27/11/2030, 28/11/2030, 29/11/2030, 02/12/2030, 02/12/2030, 02/12/2030, 03/12/2030, 04/12/2030, 05/12/2030, 06/12/2030, 09/12/2030, 09/12/2030, 09/12/2030, 10/12/2030, 11/12/2030, 12/12/2030, 13/12/2030, 16/12/2030, 16/12/2030, 16/12/2030, 17/12/2030, 18/12/2030, 19/12/2030, 20/12/2030, 23/12/2030, 23/12/2030, 23/12/2030, 24/12/2030, 27/12/2030, 30/12/2030, 31/12/2030, 02/01/2031, 02/01/2031, 02/01/2031, 03/01/2031, 06/01/2031, 07/01/2031, 08/01/2031, 09/01/2031, 09/01/2031, 09/01/2031, 10/01/2031, 13/01/2031, 13/01/2031, 13/01/2031, 14/01/2031, 14/01/2031, 14/01/2031, 15/01/2031, 16/01/2031, 16/01/2031, 17/01/2031, 20/01/2031, 20/01/2031, 20/01/2031, 21/01/2031, 22/01/2031, 23/01/2031, 24/01/2031, 27/01/2031, 27/01/2031, 27/01/2031, 28/01/2031, 29/01/2031, 30/01/2031, 31/01/2031, 03/02/2031, 03/02/2031, 03/02/2031, 04/02/2031, 05/02/2031, 06/02/2031, 07/02/2031, 10/02/2031, 10/02/2031, 10/02/2031, 11/02/2031, 12/02/2031, 13/02/2031, 14/02/2031, 17/02/2031, 17/02/2031, 17/02/2031, 18/02/2031, 19/02/2031, 20/02/2031, 21/02/2031, 24/02/2031, 24/02/2031, 24/02/2031, 25/02/2031, 26/02/2031, 27/02/2031, 28/02/2031, 03/03/2031, 03/03/2031, 03/03/2031, 04/03/2031, 05/03/2031, 06/03/2031, 07/03/2031, 10/03/2031, 10/03/2031, 10/03/2031, 11/03/2031, 12/03/2031, 13/03/2031, 14/03/2031, 17/03/2031, 17/03/2031, 17/03/2031, 18/03/2031, 19/03/2031, 20/03/2031, 21/03/2031, 24/03/2031, 24/03/2031, 24/03/2031, 25/03/2031, 26/03/2031, 27/03/2031, 28/03/2031, 31/03/2031, 31/03/2031, 31/03/2031, 01/04/2031, 02/04/2031, 03/04/2031, 04/04/2031, 07/04/2031, 07/04/2031, 07/04/2031, 08/04/2031, 09/04/2031, 10/04/2031, 15/04/2031, 16/04/2031, 16/04/2031, 16/04/2031, 17/04/2031, 18/04/2031, 21/04/2031, 22/04/2031, 23/04/2031, 23/04/2031, 23/04/2031, 24/04/2031, 25/04/2031, 28/04/2031, 29/04/2031, 29/04/2031, 29/04/2031, 29/04/2031, 29/04/2031, 30/04/2031, 02/05/2031, 05/05/2031, 06/05/2031, 06/05/2031, 06/05/2031, 07/05/2031, 08/05/2031, 09/05/2031, 12/05/2031, 13/05/2031, 13/05/2031, 13/05/2031, 14/05/2031, 15/05/2031, 16/05/2031, 16/05/2031, 19/05/2031, 19/05/2031, 19/05/2031, 20/05/2031, 21/05/2031, 22/05/2031, 23/05/2031, 26/05/2031, 26/05/2031, 26/05/2031, 27/05/2031, 28/05/2031, 29/05/2031, 30/05/2031, 02/06/2031, 02/06/2031, 02/06/2031, 03/06/2031, 04/06/2031, 05/06/2031, 06/06/2031, 09/06/2031, 09/06/2031, 09/06/2031, 10/06/2031, 11/06/2031, 12/06/2031, 13/06/2031, 16/06/2031, 16/06/2031, 16/06/2031, 17/06/2031, 18/06/2031, 19/06/2031, 20/06/2031, 23/06/2031, 23/06/2031, 23/06/2031, 24/06/2031, 25/06/2031, 26/06/2031, 27/06/2031, 30/06/2031, 30/06/2031, 30/06/2031, 01/07/2031, 02/07/2031, 03/07/2031, 04/07/2031, 07/07/2031, 07/07/2031, 07/07/2031, 08/07/2031, 09/07/2031, 10/07/2031, 11/07/2031, 14/07/2031, 14/07/2031, 14/07/2031, 15/07/2031, 16/07/2031, 17/07/2031, 18/07/2031, 21/07/2031, 21/07/2031, 21/07/2031, 22/07/2031, 23/07/2031, 24/07/2031, 25/07/2031, 28/07/2031, 28/07/2031, 28/07/2031, 29/07/2031, 30/07/2031, 31/07/2031, 01/08/2031, 04/08/2031, 04/08/2031, 04/08/2031, 05/08/2031, 06/08/2031, 07/08/2031, 08/08/2031, 11/08/2031, 11/08/2031, 11/08/2031, 12/08/2031, 13/08/2031, 14/08/2031, 15/08/2031, 18/08/2031, 18/08/2031, 18/08/2031, 19/08/2031, 20/08/2031, 21/08/2031, 22/08/2031, 25/08/2031, 25/08/2031, 25/08/2031, 26/08/2031, 27/08/2031, 28/08/2031, 29/08/2031, 01/09/2031, 01/09/2031, 01/09/2031, 02/09/2031, 03/09/2031, 04/09/2031, 05/09/2031, 08/09/2031, 08/09/2031, 08/09/2031, 09/09/2031, 10/09/2031, 11/09/2031, 12/09/2031, 15/09/2031, 15/09/2031, 15/09/2031, 16/09/2031, 17/09/2031, 18/09/2031, 19/09/2031, 22/09/2031, 22/09/2031, 22/09/2031, 23/09/2031, 24/09/2031, 25/09/2031, 26/09/2031, 29/09/2031, 29/09/2031, 29/09/2031, 30/09/2031, 01/10/2031, 02/10/2031, 03/10/2031, 06/10/2031, 06/10/2031, 06/10/2031, 07/10/2031, 08/10/2031, 09/10/2031, 10/10/2031, 13/10/2031, 13/10/2031, 13/10/2031, 14/10/2031, 15/10/2031, 16/10/2031, 17/10/2031, 20/10/2031, 20/10/2031, 20/10/2031, 21/10/2031, 22/10/2031, 23/10/2031, 24/10/2031, 27/10/2031, 27/10/2031, 27/10/2031, 28/10/2031, 29/10/2031, 30/10/2031, 31/10/2031, 03/11/2031, 03/11/2031, 03/11/2031, 04/11/2031, 05/11/2031, 06/11/2031, 07/11/2031, 10/11/2031, 10/11/2031, 10/11/2031, 11/11/2031, 12/11/2031, 13/11/2031, 14/11/2031, 17/11/2031, 17/11/2031, 17/11/2031, 18/11/2031, 19/11/2031, 20/11/2031, 21/11/2031, 24/11/2031, 24/11/2031, 24/11/2031, 25/11/2031, 26/11/2031, 27/11/2031, 28/11/2031, 01/12/2031, 01/12/2031, 01/12/2031, 02/12/2031, 03/12/2031, 04/12/2031, 05/12/2031, 08/12/2031, 08/12/2031, 08/12/2031, 09/12/2031, 10/12/2031, 11/12/2031, 12/12/2031, 15/12/2031, 15/12/2031, 15/12/2031, 16/12/2031, 17/12/2031, 18/12/2031, 19/12/2031, 22/12/2031, 22/12/2031, 22/12/2031, 23/12/2031, 24/12/2031, 29/12/2031, 30/12/2031, 31/12/2031, 31/12/2031, 31/12/2031, 02/01/2032, 05/01/2032, 06/01/2032, 07/01/2032, 08/01/2032, 08/01/2032, 08/01/2032, 09/01/2032, 12/01/2032, 13/01/2032, 13/01/2032, 13/01/2032, 13/01/2032, 13/01/2032, 14/01/2032, 15/01/2032, 16/01/2032, 16/01/2032, 19/01/2032, 19/01/2032, 19/01/2032, 20/01/2032, 21/01/2032, 22/01/2032, 23/01/2032, 26/01/2032, 26/01/2032, 26/01/2032, 27/01/2032, 28/01/2032, 29/01/2032, 30/01/2032, 02/02/2032, 02/02/2032, 02/02/2032, 03/02/2032, 04/02/2032, 05/02/2032, 06/02/2032, 09/02/2032, 09/02/2032, 09/02/2032, 10/02/2032, 11/02/2032, 12/02/2032, 13/02/2032, 16/02/2032, 16/02/2032, 16/02/2032, 17/02/2032, 18/02/2032, 19/02/2032, 20/02/2032, 23/02/2032, 23/02/2032, 23/02/2032, 24/02/2032, 25/02/2032, 26/02/2032, 27/02/2032, 01/03/2032, 01/03/2032, 01/03/2032, 02/03/2032, 03/03/2032, 04/03/2032, 05/03/2032, 08/03/2032, 08/03/2032, 08/03/2032, 09/03/2032, 10/03/2032, 11/03/2032, 12/03/2032, 15/03/2032, 15/03/2032, 15/03/2032, 16/03/2032, 17/03/2032, 18/03/2032, 19/03/2032, 22/03/2032, 22/03/2032, 22/03/2032, 23/03/2032, 24/03/2032, 25/03/2032, 30/03/2032, 31/03/2032, 31/03/2032, 31/03/2032, 01/04/2032, 02/04/2032, 05/04/2032, 06/04/2032, 07/04/2032, 07/04/2032, 07/04/2032, 08/04/2032, 09/04/2032, 12/04/2032, 13/04/2032, 13/04/2032, 13/04/2032, 13/04/2032, 13/04/2032, 14/04/2032, 15/04/2032, 16/04/2032, 19/04/2032, 19/04/2032, 19/04/2032, 20/04/2032, 21/04/2032, 22/04/2032, 23/04/2032, 26/04/2032, 26/04/2032, 26/04/2032, 27/04/2032, 28/04/2032, 29/04/2032, 30/04/2032, 03/05/2032, 03/05/2032, 03/05/2032, 04/05/2032, 05/05/2032, 06/05/2032, 07/05/2032, 10/05/2032, 10/05/2032, 10/05/2032, 11/05/2032, 12/05/2032, 13/05/2032, 14/05/2032, 17/05/2032, 17/05/2032, 17/05/2032, 18/05/2032, 19/05/2032, 20/05/2032, 21/05/2032, 24/05/2032, 24/05/2032, 24/05/2032, 25/05/2032, 26/05/2032, 27/05/2032, 28/05/2032, 31/05/2032, 31/05/2032, 31/05/2032, 01/06/2032, 02/06/2032, 03/06/2032, 04/06/2032, 07/06/2032, 07/06/2032, 07/06/2032, 08/06/2032, 09/06/2032, 10/06/2032, 11/06/2032, 14/06/2032, 14/06/2032, 14/06/2032, 15/06/2032, 16/06/2032, 17/06/2032, 18/06/2032, 21/06/2032, 21/06/2032, 21/06/2032, 22/06/2032, 23/06/2032, 24/06/2032, 25/06/2032, 28/06/2032, 28/06/2032, 28/06/2032, 29/06/2032, 30/06/2032, 01/07/2032, 02/07/2032, 05/07/2032, 05/07/2032, 05/07/2032, 06/07/2032, 07/07/2032, 08/07/2032, 09/07/2032, 12/07/2032, 12/07/2032, 12/07/2032, 13/07/2032, 14/07/2032, 15/07/2032, 16/07/2032, 19/07/2032, 19/07/2032, 19/07/2032, 20/07/2032, 21/07/2032, 22/07/2032, 23/07/2032, 26/07/2032, 26/07/2032, 26/07/2032, 27/07/2032, 28/07/2032, 29/07/2032, 30/07/2032, 02/08/2032, 02/08/2032, 02/08/2032, 03/08/2032, 04/08/2032, 05/08/2032, 06/08/2032, 09/08/2032, 09/08/2032, 09/08/2032, 10/08/2032, 11/08/2032, 12/08/2032, 13/08/2032, 16/08/2032, 16/08/2032, 16/08/2032, 17/08/2032, 18/08/2032, 19/08/2032, 20/08/2032, 23/08/2032, 23/08/2032, 23/08/2032, 24/08/2032, 25/08/2032, 26/08/2032, 27/08/2032, 30/08/2032, 30/08/2032, 30/08/2032, 31/08/2032, 01/09/2032, 02/09/2032, 03/09/2032, 06/09/2032, 06/09/2032, 06/09/2032, 07/09/2032, 08/09/2032, 09/09/2032, 10/09/2032, 13/09/2032, 13/09/2032, 13/09/2032, 14/09/2032, 15/09/2032, 16/09/2032, 17/09/2032, 20/09/2032, 20/09/2032, 20/09/2032, 21/09/2032, 22/09/2032, 23/09/2032, 24/09/2032, 27/09/2032, 27/09/2032, 27/09/2032, 28/09/2032, 29/09/2032, 30/09/2032, 01/10/2032, 04/10/2032, 04/10/2032, 04/10/2032, 05/10/2032, 06/10/2032, 07/10/2032, 08/10/2032, 11/10/2032, 11/10/2032, 11/10/2032, 12/10/2032, 13/10/2032, 14/10/2032, 15/10/2032, 18/10/2032, 18/10/2032, 18/10/2032, 19/10/2032, 20/10/2032</a:t>
                      </a:r>
                    </a:p>
                  </a:txBody>
                  <a:tcPr marL="72000" marR="72000"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6433821"/>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remboursement anticipé automatique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025879"/>
                  </a:ext>
                </a:extLst>
              </a:tr>
              <a:tr h="187500">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Barrière de versement des coupons</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95% de son Niveau de Référence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6391511"/>
                  </a:ext>
                </a:extLst>
              </a:tr>
              <a:tr h="185365">
                <a:tc>
                  <a:txBody>
                    <a:bodyPr/>
                    <a:lstStyle/>
                    <a:p>
                      <a:pPr marL="0" marR="0" lvl="0" indent="0" algn="l" defTabSz="1042988" rtl="0" eaLnBrk="0" fontAlgn="base" latinLnBrk="0" hangingPunct="0">
                        <a:lnSpc>
                          <a:spcPct val="88000"/>
                        </a:lnSpc>
                        <a:spcBef>
                          <a:spcPts val="0"/>
                        </a:spcBef>
                        <a:spcAft>
                          <a:spcPct val="0"/>
                        </a:spcAft>
                        <a:buClrTx/>
                        <a:buSzTx/>
                        <a:buFontTx/>
                        <a:buNone/>
                        <a:tabLst/>
                        <a:defRPr sz="700"/>
                      </a:pPr>
                      <a:r>
                        <a:rPr lang="fr-FR" sz="700" b="1" kern="1200" dirty="0">
                          <a:solidFill>
                            <a:srgbClr val="B9A049"/>
                          </a:solidFill>
                          <a:latin typeface="+mn-lt"/>
                          <a:ea typeface="+mn-ea"/>
                          <a:cs typeface="+mn-cs"/>
                        </a:rPr>
                        <a:t>Barrière de perte en capital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50% du Niveau de Référence de l'indice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6435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souscription/rachat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ts val="0"/>
                        </a:spcBef>
                        <a:spcAft>
                          <a:spcPct val="0"/>
                        </a:spcAft>
                        <a:buClrTx/>
                        <a:buSzTx/>
                        <a:buFontTx/>
                        <a:buNone/>
                        <a:tabLst/>
                        <a:defRPr sz="700"/>
                      </a:pPr>
                      <a:r>
                        <a:rPr lang="fr-FR" sz="700" b="0" i="0" kern="1200" dirty="0">
                          <a:solidFill>
                            <a:schemeClr val="tx1"/>
                          </a:solidFill>
                          <a:latin typeface="+mn-lt"/>
                          <a:ea typeface="+mn-ea"/>
                          <a:cs typeface="+mn-cs"/>
                        </a:rPr>
                        <a:t>Néant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6259715"/>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Éligibilité</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Contrat d’assurance vie ou de capitalisation</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6872890"/>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Frais d’investissement</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a:solidFill>
                            <a:schemeClr val="tx1"/>
                          </a:solidFill>
                          <a:latin typeface="+mn-lt"/>
                          <a:ea typeface="+mn-ea"/>
                          <a:cs typeface="+mn-cs"/>
                        </a:rPr>
                        <a:t>Selon les supports et les contrats. Veuillez contacter le distributeur pour plus de précisions.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9849711"/>
                  </a:ext>
                </a:extLst>
              </a:tr>
              <a:tr h="198049">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Cotation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100000"/>
                        </a:lnSpc>
                        <a:spcBef>
                          <a:spcPct val="0"/>
                        </a:spcBef>
                        <a:spcAft>
                          <a:spcPct val="0"/>
                        </a:spcAft>
                        <a:buClrTx/>
                        <a:buSzTx/>
                        <a:buFontTx/>
                        <a:buNone/>
                        <a:tabLst/>
                        <a:defRPr sz="700"/>
                      </a:pPr>
                      <a:r>
                        <a:rPr lang="fr-FR" sz="700" b="0" i="0" kern="1200" dirty="0">
                          <a:solidFill>
                            <a:schemeClr val="tx1"/>
                          </a:solidFill>
                          <a:latin typeface="+mn-lt"/>
                          <a:ea typeface="+mn-ea"/>
                          <a:cs typeface="+mn-cs"/>
                        </a:rPr>
                        <a:t>Marché officiel de la Bourse de Luxembourg (marché réglementé).</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8494538"/>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Offre au public</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Oui, exemption retenue : investisseur qualifié (assurance uniquement) ; offre au public exemptée de la publication d’un prospectus </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4161330"/>
                  </a:ext>
                </a:extLst>
              </a:tr>
              <a:tr h="377385">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Commission de distribution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paiera au distributeur une rémunération annuelle maximum équivalente à 1% (sur la base de la durée maximale des titres) TTC du montant placé. Veuillez contacter le distributeur pour plus de précisions. Ces commissions sont incluses dans le prix d’achat.</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7158974"/>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Publication de la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Publication quotidienne sur Reuters, Bloomberg et </a:t>
                      </a:r>
                      <a:r>
                        <a:rPr lang="fr-FR" sz="700" b="0" i="0" kern="1200" dirty="0" err="1">
                          <a:solidFill>
                            <a:schemeClr val="tx1"/>
                          </a:solidFill>
                          <a:latin typeface="+mn-lt"/>
                          <a:ea typeface="+mn-ea"/>
                          <a:cs typeface="+mn-cs"/>
                        </a:rPr>
                        <a:t>Telekurs</a:t>
                      </a:r>
                      <a:r>
                        <a:rPr lang="fr-FR" sz="700" b="0" i="0" kern="1200" dirty="0">
                          <a:solidFill>
                            <a:schemeClr val="tx1"/>
                          </a:solidFill>
                          <a:latin typeface="+mn-lt"/>
                          <a:ea typeface="+mn-ea"/>
                          <a:cs typeface="+mn-cs"/>
                        </a:rPr>
                        <a:t>, tenu à la disposition du public en permanence sur demande.</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0539583"/>
                  </a:ext>
                </a:extLst>
              </a:tr>
              <a:tr h="28244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dirty="0">
                          <a:solidFill>
                            <a:srgbClr val="B9A049"/>
                          </a:solidFill>
                          <a:latin typeface="+mn-lt"/>
                          <a:ea typeface="+mn-ea"/>
                          <a:cs typeface="+mn-cs"/>
                        </a:rPr>
                        <a:t>Double valorisation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90000"/>
                        </a:lnSpc>
                        <a:spcBef>
                          <a:spcPts val="0"/>
                        </a:spcBef>
                        <a:spcAft>
                          <a:spcPts val="0"/>
                        </a:spcAft>
                        <a:buClrTx/>
                        <a:buSzTx/>
                        <a:buFontTx/>
                        <a:buNone/>
                        <a:tabLst/>
                        <a:defRPr sz="700"/>
                      </a:pPr>
                      <a:r>
                        <a:rPr lang="fr-FR" sz="700" b="0" i="0" kern="1200" dirty="0">
                          <a:solidFill>
                            <a:schemeClr val="tx1"/>
                          </a:solidFill>
                          <a:latin typeface="+mn-lt"/>
                          <a:ea typeface="+mn-ea"/>
                          <a:cs typeface="+mn-cs"/>
                        </a:rPr>
                        <a:t>Une double valorisation sera établie tous les quinze (15) jours par la société REFINITIV, sociétés indépendantes du Groupe BNP Paribas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1510760"/>
                  </a:ext>
                </a:extLst>
              </a:tr>
              <a:tr h="278173">
                <a:tc>
                  <a:txBody>
                    <a:bodyPr/>
                    <a:lstStyle/>
                    <a:p>
                      <a:pPr marL="0" marR="0" lvl="0" indent="0" algn="l" defTabSz="755934" rtl="0" eaLnBrk="1" fontAlgn="auto" latinLnBrk="0" hangingPunct="1">
                        <a:lnSpc>
                          <a:spcPct val="90000"/>
                        </a:lnSpc>
                        <a:spcBef>
                          <a:spcPts val="0"/>
                        </a:spcBef>
                        <a:spcAft>
                          <a:spcPts val="0"/>
                        </a:spcAft>
                        <a:buClrTx/>
                        <a:buSzTx/>
                        <a:buFontTx/>
                        <a:buNone/>
                        <a:tabLst/>
                        <a:defRPr sz="700"/>
                      </a:pPr>
                      <a:r>
                        <a:rPr lang="fr-FR" sz="700" b="1" kern="1200">
                          <a:solidFill>
                            <a:srgbClr val="B9A049"/>
                          </a:solidFill>
                          <a:latin typeface="+mn-lt"/>
                          <a:ea typeface="+mn-ea"/>
                          <a:cs typeface="+mn-cs"/>
                        </a:rPr>
                        <a:t>Marché secondaire</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auto" latinLnBrk="0" hangingPunct="1">
                        <a:lnSpc>
                          <a:spcPct val="88000"/>
                        </a:lnSpc>
                        <a:spcBef>
                          <a:spcPts val="0"/>
                        </a:spcBef>
                        <a:spcAft>
                          <a:spcPts val="0"/>
                        </a:spcAft>
                        <a:buClrTx/>
                        <a:buSzTx/>
                        <a:buFontTx/>
                        <a:buNone/>
                        <a:tabLst/>
                        <a:defRPr sz="700"/>
                      </a:pPr>
                      <a:r>
                        <a:rPr lang="fr-FR" sz="700" b="0" i="0" kern="1200" noProof="0" dirty="0">
                          <a:solidFill>
                            <a:schemeClr val="tx1"/>
                          </a:solidFill>
                          <a:latin typeface="+mn-lt"/>
                          <a:ea typeface="+mn-ea"/>
                          <a:cs typeface="+mn-cs"/>
                        </a:rPr>
                        <a:t>BNP Paribas Arbitrage S.N.C. s’engage, dans des conditions normales de marché, à donner de manière quotidienne des prix indicatifs pendant toute la durée de vie du produit avec une fourchette achat/vente de 1,00%.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70988225"/>
                  </a:ext>
                </a:extLst>
              </a:tr>
              <a:tr h="198049">
                <a:tc>
                  <a:txBody>
                    <a:bodyPr/>
                    <a:lstStyle/>
                    <a:p>
                      <a:pPr algn="l">
                        <a:lnSpc>
                          <a:spcPct val="100000"/>
                        </a:lnSpc>
                        <a:defRPr sz="700"/>
                      </a:pPr>
                      <a:r>
                        <a:rPr lang="fr-FR" sz="700" b="1" kern="1200">
                          <a:solidFill>
                            <a:srgbClr val="B9A049"/>
                          </a:solidFill>
                          <a:latin typeface="+mn-lt"/>
                          <a:ea typeface="+mn-ea"/>
                          <a:cs typeface="+mn-cs"/>
                        </a:rPr>
                        <a:t>Agent de calcul</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just" defTabSz="755934" rtl="0" eaLnBrk="1" fontAlgn="base" latinLnBrk="0" hangingPunct="1">
                        <a:lnSpc>
                          <a:spcPct val="88000"/>
                        </a:lnSpc>
                        <a:spcBef>
                          <a:spcPct val="0"/>
                        </a:spcBef>
                        <a:spcAft>
                          <a:spcPct val="0"/>
                        </a:spcAft>
                        <a:buClrTx/>
                        <a:buSzTx/>
                        <a:buFontTx/>
                        <a:buNone/>
                        <a:tabLst/>
                        <a:defRPr sz="700"/>
                      </a:pPr>
                      <a:r>
                        <a:rPr lang="fr-FR" sz="700" b="0" i="0" kern="1200" noProof="0" dirty="0">
                          <a:solidFill>
                            <a:schemeClr val="tx1"/>
                          </a:solidFill>
                          <a:latin typeface="+mn-lt"/>
                          <a:ea typeface="+mn-ea"/>
                          <a:cs typeface="+mn-cs"/>
                        </a:rPr>
                        <a:t>BNP Paribas Arbitrage S.N.C, entité du Groupe BNP Paribas, potentiellement source de conflits d'intérêts.</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602086"/>
                  </a:ext>
                </a:extLst>
              </a:tr>
              <a:tr h="198049">
                <a:tc>
                  <a:txBody>
                    <a:bodyPr/>
                    <a:lstStyle/>
                    <a:p>
                      <a:pPr marL="0" marR="0" lvl="0" indent="0" algn="l" defTabSz="1042988" rtl="0" eaLnBrk="1" fontAlgn="base" latinLnBrk="0" hangingPunct="1">
                        <a:lnSpc>
                          <a:spcPct val="100000"/>
                        </a:lnSpc>
                        <a:spcBef>
                          <a:spcPct val="0"/>
                        </a:spcBef>
                        <a:spcAft>
                          <a:spcPct val="0"/>
                        </a:spcAft>
                        <a:buClrTx/>
                        <a:buSzTx/>
                        <a:buFontTx/>
                        <a:buNone/>
                        <a:tabLst/>
                        <a:defRPr sz="700"/>
                      </a:pPr>
                      <a:r>
                        <a:rPr lang="fr-FR" sz="700" b="1" kern="1200">
                          <a:solidFill>
                            <a:srgbClr val="B9A049"/>
                          </a:solidFill>
                          <a:latin typeface="+mn-lt"/>
                          <a:ea typeface="+mn-ea"/>
                          <a:cs typeface="+mn-cs"/>
                        </a:rPr>
                        <a:t>Code ISIN</a:t>
                      </a:r>
                    </a:p>
                  </a:txBody>
                  <a:tcPr marT="46800" marB="46800" anchor="ctr" horzOverflow="overflow">
                    <a:lnL w="12700" cap="flat" cmpd="sng" algn="ctr">
                      <a:solidFill>
                        <a:schemeClr val="bg1">
                          <a:lumMod val="8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sz="700"/>
                      </a:pPr>
                      <a:r>
                        <a:t>FR001400AV80</a:t>
                      </a:r>
                    </a:p>
                  </a:txBody>
                  <a:tcPr marT="46800" marB="46800" anchor="ctr" horzOverflow="overflow">
                    <a:lnL w="12700" cap="flat" cmpd="sng" algn="ctr">
                      <a:solidFill>
                        <a:schemeClr val="bg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9171025"/>
                  </a:ext>
                </a:extLst>
              </a:tr>
            </a:tbl>
          </a:graphicData>
        </a:graphic>
      </p:graphicFrame>
    </p:spTree>
    <p:extLst>
      <p:ext uri="{BB962C8B-B14F-4D97-AF65-F5344CB8AC3E}">
        <p14:creationId xmlns:p14="http://schemas.microsoft.com/office/powerpoint/2010/main" val="3358940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729D5DF-64B7-42E8-97CC-1D4950B37616}"/>
              </a:ext>
            </a:extLst>
          </p:cNvPr>
          <p:cNvSpPr>
            <a:spLocks noGrp="1"/>
          </p:cNvSpPr>
          <p:nvPr>
            <p:ph type="sldNum" sz="quarter" idx="4"/>
          </p:nvPr>
        </p:nvSpPr>
        <p:spPr/>
        <p:txBody>
          <a:bodyPr/>
          <a:lstStyle/>
          <a:p>
            <a:fld id="{58F0BA28-1212-45AE-B075-64C06113A6D3}" type="slidenum">
              <a:rPr lang="fr-FR" smtClean="0"/>
              <a:pPr/>
              <a:t>14</a:t>
            </a:fld>
            <a:endParaRPr lang="fr-FR" dirty="0"/>
          </a:p>
        </p:txBody>
      </p:sp>
      <p:sp>
        <p:nvSpPr>
          <p:cNvPr id="5" name="Text Box 2">
            <a:extLst>
              <a:ext uri="{FF2B5EF4-FFF2-40B4-BE49-F238E27FC236}">
                <a16:creationId xmlns:a16="http://schemas.microsoft.com/office/drawing/2014/main" id="{6BFB109F-5627-4F3D-AFA6-008D738F143C}"/>
              </a:ext>
            </a:extLst>
          </p:cNvPr>
          <p:cNvSpPr txBox="1">
            <a:spLocks noChangeArrowheads="1"/>
          </p:cNvSpPr>
          <p:nvPr/>
        </p:nvSpPr>
        <p:spPr bwMode="auto">
          <a:xfrm>
            <a:off x="361950" y="9765983"/>
            <a:ext cx="6483350" cy="266740"/>
          </a:xfrm>
          <a:prstGeom prst="rect">
            <a:avLst/>
          </a:prstGeom>
          <a:noFill/>
          <a:ln w="9525">
            <a:noFill/>
            <a:miter lim="800000"/>
            <a:headEnd/>
            <a:tailEnd/>
          </a:ln>
        </p:spPr>
        <p:txBody>
          <a:bodyPr wrap="square" lIns="0" tIns="0" rIns="0" bIns="0">
            <a:spAutoFit/>
          </a:bodyPr>
          <a:lstStyle/>
          <a:p>
            <a:pPr algn="just" defTabSz="914400"/>
            <a:r>
              <a:rPr lang="fr-FR" sz="650" baseline="30000" dirty="0"/>
              <a:t>Siège social : Société Equitim, 121 rue d'Aguesseau - 92100 Boulogne-Billancourt.</a:t>
            </a:r>
          </a:p>
          <a:p>
            <a:pPr algn="just" defTabSz="914400"/>
            <a:r>
              <a:rPr lang="fr-FR" sz="650" baseline="30000" dirty="0"/>
              <a:t>Société par Actions Simplifiée de 947 369 euros.</a:t>
            </a:r>
          </a:p>
          <a:p>
            <a:pPr algn="just" defTabSz="914400"/>
            <a:r>
              <a:rPr lang="fr-FR" sz="650" baseline="30000" dirty="0"/>
              <a:t>Numéro SIRET : 50093363500012</a:t>
            </a:r>
          </a:p>
          <a:p>
            <a:pPr algn="just" defTabSz="914400"/>
            <a:r>
              <a:rPr lang="fr-FR" sz="650" baseline="30000" dirty="0"/>
              <a:t>Entreprise d’investissement agréée en 2013 par l’Autorité de Contrôle Prudentiel et de Résolution sous le numéro 11283 et contrôlée par cette même autorité et l’Autorité des Marchés Financiers.</a:t>
            </a:r>
          </a:p>
        </p:txBody>
      </p:sp>
    </p:spTree>
    <p:extLst>
      <p:ext uri="{BB962C8B-B14F-4D97-AF65-F5344CB8AC3E}">
        <p14:creationId xmlns:p14="http://schemas.microsoft.com/office/powerpoint/2010/main" val="44107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2</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 septembre 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74579"/>
            <a:ext cx="6741374" cy="3761030"/>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Daily LOKT Premium Septembre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23/09/2022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Daily LOKT Premium Septembre 2022 », vous êtes exposés pour une durée de 381 à 3653 jourss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Bloomberg Luxury 2021 Decrement 50 point Index HUER (L'indice est construit en réinvestissant les dividendes bruts détachés par les actions qui le composent et en rentranchant un prélèvement forfaitaire annuel et constant de 50 points d'indice  ; code Bloomberg : LUX21T Index ;  sponsor : Bloomberg ; www.bloomberg.com).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jours 381 jusqu'à la fin du jours 3652</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gain fixe plafonné à 0,0227% par jours environ par jour calendaire écoulé depuis le 23/09/2022 (soit 8,29%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de Référence, l’investisseur accepte de limiter ses gains en cas de forte hausse de l'indice (Taux de Rendement Annuel net maximum de </a:t>
            </a:r>
            <a:r>
              <a:rPr lang="fr-FR" sz="800" dirty="0">
                <a:solidFill>
                  <a:schemeClr val="tx1"/>
                </a:solidFill>
                <a:latin typeface="Proxima Nova Rg"/>
              </a:rPr>
              <a:t>7,19%(</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1" u="none" strike="noStrike" kern="1200" cap="none" spc="0" normalizeH="0" baseline="0" noProof="0" dirty="0">
                <a:ln>
                  <a:noFill/>
                </a:ln>
                <a:solidFill>
                  <a:schemeClr val="tx1"/>
                </a:solidFill>
                <a:effectLst/>
                <a:uLnTx/>
                <a:uFillTx/>
                <a:latin typeface="Proxima Nova Rg"/>
                <a:ea typeface="+mn-ea"/>
                <a:cs typeface="+mn-cs"/>
              </a:rPr>
              <a:t>Daily LOKT Premium Septembre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Daily LOKT Premium Septembre 2022 » et ne prend pas en compte les spécificités des contrats d’assurance vie ou de capitalisation dans le cadre desquels ce produit est proposé. </a:t>
            </a:r>
            <a:r>
              <a:rPr kumimoji="0" lang="fr-FR" sz="800"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Daily LOKT Premium Septembre 2022 » ne peut constituer l’intégralité d’un portefeuille d’investissement. L’investisseur est exposé pour une durée de 381 à 3653 jourss à l'indice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4283008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989FF6E-D137-4B1B-BC4C-4F8B7B21D311}"/>
              </a:ext>
            </a:extLst>
          </p:cNvPr>
          <p:cNvSpPr>
            <a:spLocks noGrp="1"/>
          </p:cNvSpPr>
          <p:nvPr>
            <p:ph type="sldNum" sz="quarter" idx="4"/>
          </p:nvPr>
        </p:nvSpPr>
        <p:spPr/>
        <p:txBody>
          <a:bodyPr/>
          <a:lstStyle/>
          <a:p>
            <a:fld id="{58F0BA28-1212-45AE-B075-64C06113A6D3}" type="slidenum">
              <a:rPr lang="fr-FR" smtClean="0"/>
              <a:pPr/>
              <a:t>3</a:t>
            </a:fld>
            <a:endParaRPr lang="fr-FR" dirty="0"/>
          </a:p>
        </p:txBody>
      </p:sp>
      <p:sp>
        <p:nvSpPr>
          <p:cNvPr id="8" name="Text Box 2">
            <a:extLst>
              <a:ext uri="{FF2B5EF4-FFF2-40B4-BE49-F238E27FC236}">
                <a16:creationId xmlns:a16="http://schemas.microsoft.com/office/drawing/2014/main" id="{38611E08-F7D1-4B39-8F74-B0ABAC8875AC}"/>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9" name="Espace réservé du texte 11">
            <a:extLst>
              <a:ext uri="{FF2B5EF4-FFF2-40B4-BE49-F238E27FC236}">
                <a16:creationId xmlns:a16="http://schemas.microsoft.com/office/drawing/2014/main" id="{BABA6F2C-8A6E-407C-B54F-E6563E0166F3}"/>
              </a:ext>
            </a:extLst>
          </p:cNvPr>
          <p:cNvSpPr txBox="1">
            <a:spLocks/>
          </p:cNvSpPr>
          <p:nvPr/>
        </p:nvSpPr>
        <p:spPr>
          <a:xfrm>
            <a:off x="458462" y="670080"/>
            <a:ext cx="289764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LES OBJECTIFS D’INVESTISSEMENT</a:t>
            </a:r>
          </a:p>
        </p:txBody>
      </p:sp>
      <p:sp>
        <p:nvSpPr>
          <p:cNvPr id="11" name="Rectangle">
            <a:extLst>
              <a:ext uri="{FF2B5EF4-FFF2-40B4-BE49-F238E27FC236}">
                <a16:creationId xmlns:a16="http://schemas.microsoft.com/office/drawing/2014/main" id="{53E1E26E-6DAD-4328-A3B2-AD4C9876CE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2" name="Espace réservé du texte 11">
            <a:extLst>
              <a:ext uri="{FF2B5EF4-FFF2-40B4-BE49-F238E27FC236}">
                <a16:creationId xmlns:a16="http://schemas.microsoft.com/office/drawing/2014/main" id="{5DA83454-519B-4E6A-812F-048CD0F99996}"/>
              </a:ext>
            </a:extLst>
          </p:cNvPr>
          <p:cNvSpPr txBox="1">
            <a:spLocks/>
          </p:cNvSpPr>
          <p:nvPr/>
        </p:nvSpPr>
        <p:spPr>
          <a:xfrm>
            <a:off x="458462" y="5904665"/>
            <a:ext cx="4248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SCHÉMA DU MÉCANISME DE REMBOURSEMENT</a:t>
            </a:r>
          </a:p>
        </p:txBody>
      </p:sp>
      <p:sp>
        <p:nvSpPr>
          <p:cNvPr id="14" name="Rectangle">
            <a:extLst>
              <a:ext uri="{FF2B5EF4-FFF2-40B4-BE49-F238E27FC236}">
                <a16:creationId xmlns:a16="http://schemas.microsoft.com/office/drawing/2014/main" id="{D6BE63DD-C030-4686-859D-855377F73DE2}"/>
              </a:ext>
            </a:extLst>
          </p:cNvPr>
          <p:cNvSpPr/>
          <p:nvPr/>
        </p:nvSpPr>
        <p:spPr>
          <a:xfrm>
            <a:off x="361950" y="5937925"/>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6" name="Espace réservé du texte 11">
            <a:extLst>
              <a:ext uri="{FF2B5EF4-FFF2-40B4-BE49-F238E27FC236}">
                <a16:creationId xmlns:a16="http://schemas.microsoft.com/office/drawing/2014/main" id="{E676ECD3-0DEA-491E-887F-9613472B311F}"/>
              </a:ext>
            </a:extLst>
          </p:cNvPr>
          <p:cNvSpPr txBox="1">
            <a:spLocks/>
          </p:cNvSpPr>
          <p:nvPr/>
        </p:nvSpPr>
        <p:spPr>
          <a:xfrm>
            <a:off x="458462" y="959339"/>
            <a:ext cx="6741374" cy="3735382"/>
          </a:xfrm>
          <a:prstGeom prst="rect">
            <a:avLst/>
          </a:prstGeom>
        </p:spPr>
        <p:txBody>
          <a:bodyPr wrap="square" lIns="0" tIns="0" rIns="0" bIns="0">
            <a:sp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Futura PT" panose="020B0902020204020203" pitchFamily="34" charset="0"/>
                <a:ea typeface="+mn-ea"/>
                <a:cs typeface="Gotham Bold" pitchFamily="50" charset="0"/>
              </a:defRPr>
            </a:lvl1pPr>
            <a:lvl2pPr marL="0" indent="0" algn="l" defTabSz="755934" rtl="0" eaLnBrk="1" latinLnBrk="0" hangingPunct="1">
              <a:lnSpc>
                <a:spcPct val="100000"/>
              </a:lnSpc>
              <a:spcBef>
                <a:spcPts val="800"/>
              </a:spcBef>
              <a:buFont typeface="Arial" panose="020B0604020202020204" pitchFamily="34" charset="0"/>
              <a:buNone/>
              <a:defRPr sz="900" kern="1200">
                <a:solidFill>
                  <a:schemeClr val="tx2"/>
                </a:solidFill>
                <a:latin typeface="+mn-lt"/>
                <a:ea typeface="+mn-ea"/>
                <a:cs typeface="+mn-cs"/>
              </a:defRPr>
            </a:lvl2pPr>
            <a:lvl3pPr marL="0" indent="0" algn="l" defTabSz="755934" rtl="0" eaLnBrk="1" latinLnBrk="0" hangingPunct="1">
              <a:lnSpc>
                <a:spcPct val="100000"/>
              </a:lnSpc>
              <a:spcBef>
                <a:spcPts val="800"/>
              </a:spcBef>
              <a:buFont typeface="Arial" panose="020B0604020202020204" pitchFamily="34" charset="0"/>
              <a:buNone/>
              <a:defRPr sz="900" kern="1200">
                <a:solidFill>
                  <a:schemeClr val="tx1"/>
                </a:solidFill>
                <a:latin typeface="+mn-lt"/>
                <a:ea typeface="+mn-ea"/>
                <a:cs typeface="+mn-cs"/>
              </a:defRPr>
            </a:lvl3pPr>
            <a:lvl4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Light Italic" panose="02000000000000000000" pitchFamily="50" charset="0"/>
                <a:ea typeface="+mn-ea"/>
                <a:cs typeface="+mn-cs"/>
              </a:defRPr>
            </a:lvl4pPr>
            <a:lvl5pPr marL="0" indent="0" algn="l" defTabSz="755934" rtl="0" eaLnBrk="1" latinLnBrk="0" hangingPunct="1">
              <a:lnSpc>
                <a:spcPct val="100000"/>
              </a:lnSpc>
              <a:spcBef>
                <a:spcPts val="600"/>
              </a:spcBef>
              <a:buFont typeface="Arial" panose="020B0604020202020204" pitchFamily="34" charset="0"/>
              <a:buNone/>
              <a:defRPr sz="8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marR="0" lvl="1" indent="0" algn="just" defTabSz="755934" rtl="0" eaLnBrk="1" fontAlgn="auto" latinLnBrk="0" hangingPunct="1">
              <a:lnSpc>
                <a:spcPct val="90000"/>
              </a:lnSpc>
              <a:spcBef>
                <a:spcPts val="800"/>
              </a:spcBef>
              <a:spcAft>
                <a:spcPts val="200"/>
              </a:spcAft>
              <a:buClrTx/>
              <a:buSzTx/>
              <a:buFont typeface="Arial" panose="020B0604020202020204" pitchFamily="34" charset="0"/>
              <a:buNone/>
              <a:tabLst/>
              <a:defRPr/>
            </a:pPr>
            <a:r>
              <a:rPr kumimoji="0" lang="fr-FR" sz="800" b="0" i="0" u="none" strike="noStrike" kern="1200" cap="none" spc="0" normalizeH="0" baseline="0" noProof="0" dirty="0">
                <a:ln>
                  <a:noFill/>
                </a:ln>
                <a:solidFill>
                  <a:schemeClr val="tx1"/>
                </a:solidFill>
                <a:effectLst/>
                <a:uLnTx/>
                <a:uFillTx/>
                <a:latin typeface="Proxima Nova Rg"/>
                <a:ea typeface="+mn-ea"/>
                <a:cs typeface="+mn-cs"/>
              </a:rPr>
              <a:t>Les termes « capital » et « capital initial » utilisés dans cette brochure désignent la Valeur Nominale des titres de créance « Daily LOKT Premium Septembre 2022 » soit 1 000 EUR. Le montant remboursé est brut, hors frais et fiscalité applicable au cadre d’investissement. Le Taux de Rendement Annuel est net de frais de gestion pour les contrats d’assurance vie/capitalisation (en prenant comme hypothèse un taux de frais de gestion de </a:t>
            </a:r>
            <a:r>
              <a:rPr kumimoji="0" lang="fr-FR" sz="800" b="0" i="0" u="none" strike="noStrike" kern="1200" cap="none" spc="-40" normalizeH="0" baseline="0" noProof="0" dirty="0">
                <a:ln>
                  <a:noFill/>
                </a:ln>
                <a:solidFill>
                  <a:schemeClr val="tx1"/>
                </a:solidFill>
                <a:effectLst/>
                <a:uLnTx/>
                <a:uFillTx/>
                <a:latin typeface="Proxima Nova Rg" panose="02000506030000020004" pitchFamily="2" charset="0"/>
                <a:ea typeface="+mn-ea"/>
                <a:cs typeface="+mn-cs"/>
              </a:rPr>
              <a:t>1,00%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annuel), sans prise en compte des autres frais et de la fiscalité. Il est calculé entre le 23/09/2022 et la date de remboursement anticipé automatique concernée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selon les cas. En cas de vente du titre de créance avant la date d’échéance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la date de remboursement anticipé automatique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(ou en cas d’arbitrage ou de rachat pour les contrats d’assurance vie/capitalisation, ou de dénouement par décès pour les contrats d’assurance vie), le Taux de Rendement Annuel effectif peut être supérieur ou inférieur au Taux de Rendement Annuel indiqué dans la présente brochure. De plus, l’investisseur peut subir une perte en capital. </a:t>
            </a: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Pour un investissement dans « Daily LOKT Premium Septembre 2022 », vous êtes exposé pour une durée de 381 à 3653 jourss à l’évolution de l'indice</a:t>
            </a:r>
            <a:r>
              <a:rPr lang="fr-FR" sz="800" b="1" dirty="0">
                <a:solidFill>
                  <a:schemeClr val="tx1"/>
                </a:solidFill>
                <a:latin typeface="Proxima Nova Rg"/>
              </a:rPr>
              <a:t> </a:t>
            </a:r>
            <a:r>
              <a:rPr kumimoji="0" lang="fr-FR" sz="800" b="1" i="0" u="none" strike="noStrike" kern="1200" cap="none" spc="0" normalizeH="0" baseline="0" dirty="0">
                <a:ln>
                  <a:noFill/>
                </a:ln>
                <a:solidFill>
                  <a:schemeClr val="tx1"/>
                </a:solidFill>
                <a:effectLst/>
                <a:uLnTx/>
                <a:uFillTx/>
                <a:latin typeface="Proxima Nova Rg"/>
                <a:ea typeface="+mn-ea"/>
                <a:cs typeface="+mn-cs"/>
              </a:rPr>
              <a:t>Bloomberg Luxury 2021 Decrement 50 point Index HUER (L'indice est construit en réinvestissant les dividendes bruts détachés par les actions qui le composent et en rentranchant un prélèvement forfaitaire annuel et constant de 50 points d'indice  ; code Bloomberg : LUX21T Index ;  sponsor : Bloomberg ; www.bloomberg.com).</a:t>
            </a:r>
            <a:endParaRPr kumimoji="0" lang="fr-FR" sz="800" b="1" i="0" u="none" strike="noStrike" kern="1200" cap="none" spc="0" normalizeH="0" baseline="0" noProof="0" dirty="0">
              <a:ln>
                <a:noFill/>
              </a:ln>
              <a:solidFill>
                <a:schemeClr val="tx1"/>
              </a:solidFill>
              <a:effectLst/>
              <a:uLnTx/>
              <a:uFillTx/>
              <a:latin typeface="Proxima Nova Rg"/>
              <a:ea typeface="+mn-ea"/>
              <a:cs typeface="+mn-cs"/>
            </a:endParaRPr>
          </a:p>
          <a:p>
            <a:pPr marL="0" marR="0" lvl="1" indent="0" algn="just" defTabSz="755934" rtl="0" eaLnBrk="1" fontAlgn="auto" latinLnBrk="0" hangingPunct="1">
              <a:lnSpc>
                <a:spcPct val="90000"/>
              </a:lnSpc>
              <a:spcBef>
                <a:spcPts val="800"/>
              </a:spcBef>
              <a:spcAft>
                <a:spcPts val="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risque de perte en capital à l’échéance</a:t>
            </a:r>
            <a:r>
              <a:rPr kumimoji="0" lang="fr-FR" sz="800" b="1" i="0" u="none" strike="noStrike" kern="1200" cap="none" spc="0" normalizeH="0" baseline="30000" noProof="0" dirty="0">
                <a:ln>
                  <a:noFill/>
                </a:ln>
                <a:solidFill>
                  <a:srgbClr val="B9A049"/>
                </a:solidFill>
                <a:effectLst/>
                <a:uLnTx/>
                <a:uFillTx/>
                <a:latin typeface="Proxima Nova Rg"/>
                <a:ea typeface="+mn-ea"/>
                <a:cs typeface="+mn-cs"/>
              </a:rPr>
              <a:t>⁽¹⁾</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 à hauteur de l’intégralité de la baisse enregistrée par l'indice </a:t>
            </a:r>
            <a:r>
              <a:rPr kumimoji="0" lang="fr-FR" sz="800" b="0" i="0" u="none" strike="noStrike" kern="1200" cap="none" spc="0" normalizeH="0" baseline="0" noProof="0" dirty="0">
                <a:ln>
                  <a:noFill/>
                </a:ln>
                <a:effectLst/>
                <a:uLnTx/>
                <a:uFillTx/>
                <a:latin typeface="Proxima Nova Rg"/>
                <a:ea typeface="+mn-ea"/>
                <a:cs typeface="+mn-cs"/>
              </a:rPr>
              <a:t>si celui-ci, à la date de constatation finale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clôture à un niveau strictement inférieur à 50%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 avec un mécanisme de remboursement anticipé à hauteur de l’intégralité du capital initial, activable automatiquement à partir de la fin du jours 381 jusqu'à la fin du jours 3652</a:t>
            </a:r>
            <a:r>
              <a:rPr kumimoji="0" lang="fr-FR" sz="800" b="1" i="0" u="none" strike="noStrike" kern="1200" cap="none" spc="0" normalizeH="0" baseline="0" noProof="0" dirty="0">
                <a:ln>
                  <a:noFill/>
                </a:ln>
                <a:effectLst/>
                <a:uLnTx/>
                <a:uFillTx/>
                <a:latin typeface="Proxima Nova Rg"/>
                <a:ea typeface="+mn-ea"/>
                <a:cs typeface="+mn-cs"/>
              </a:rPr>
              <a:t>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95% de son Niveau de Référence.</a:t>
            </a:r>
          </a:p>
          <a:p>
            <a:pPr marL="0" marR="0" lvl="2" indent="0" algn="just" defTabSz="755934" rtl="0" eaLnBrk="1" fontAlgn="auto" latinLnBrk="0" hangingPunct="1">
              <a:lnSpc>
                <a:spcPct val="90000"/>
              </a:lnSpc>
              <a:spcBef>
                <a:spcPts val="4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rgbClr val="B9A049"/>
                </a:solidFill>
                <a:effectLst/>
                <a:uLnTx/>
                <a:uFillTx/>
                <a:latin typeface="Proxima Nova Rg"/>
                <a:ea typeface="+mn-ea"/>
                <a:cs typeface="+mn-cs"/>
              </a:rPr>
              <a:t>…</a:t>
            </a:r>
            <a:r>
              <a:rPr kumimoji="0" lang="fr-FR" sz="800" b="0" i="0" u="none" strike="noStrike" kern="1200" cap="none" spc="0" normalizeH="0" baseline="0" noProof="0" dirty="0">
                <a:ln>
                  <a:noFill/>
                </a:ln>
                <a:solidFill>
                  <a:srgbClr val="B9A049"/>
                </a:solidFill>
                <a:effectLst/>
                <a:uLnTx/>
                <a:uFillTx/>
                <a:latin typeface="Proxima Nova Rg"/>
                <a:ea typeface="+mn-ea"/>
                <a:cs typeface="+mn-cs"/>
              </a:rPr>
              <a:t> </a:t>
            </a:r>
            <a:r>
              <a:rPr kumimoji="0" lang="fr-FR" sz="800" b="1" i="0" u="none" strike="noStrike" kern="1200" cap="none" spc="0" normalizeH="0" baseline="0" noProof="0" dirty="0">
                <a:ln>
                  <a:noFill/>
                </a:ln>
                <a:solidFill>
                  <a:srgbClr val="B9A049"/>
                </a:solidFill>
                <a:effectLst/>
                <a:uLnTx/>
                <a:uFillTx/>
                <a:latin typeface="Proxima Nova Rg"/>
                <a:ea typeface="+mn-ea"/>
                <a:cs typeface="+mn-cs"/>
              </a:rPr>
              <a:t>avec un objectif de coupon fixe plafonné à 0,0227% par jours (soit 8,29% par année écoulée) </a:t>
            </a:r>
            <a:r>
              <a:rPr kumimoji="0" lang="fr-FR" sz="800" b="0" i="0" u="none" strike="noStrike" kern="1200" cap="none" spc="0" normalizeH="0" baseline="0" noProof="0" dirty="0">
                <a:ln>
                  <a:noFill/>
                </a:ln>
                <a:effectLst/>
                <a:uLnTx/>
                <a:uFillTx/>
                <a:latin typeface="Proxima Nova Rg"/>
                <a:ea typeface="+mn-ea"/>
                <a:cs typeface="+mn-cs"/>
              </a:rPr>
              <a:t>si, à une date de constatation quotidienne</a:t>
            </a:r>
            <a:r>
              <a:rPr kumimoji="0" lang="fr-FR" sz="800" b="0" i="0" u="none" strike="noStrike" kern="1200" cap="none" spc="0" normalizeH="0" baseline="30000" noProof="0" dirty="0">
                <a:ln>
                  <a:noFill/>
                </a:ln>
                <a:effectLst/>
                <a:uLnTx/>
                <a:uFillTx/>
                <a:latin typeface="Proxima Nova Rg"/>
                <a:ea typeface="+mn-ea"/>
                <a:cs typeface="+mn-cs"/>
              </a:rPr>
              <a:t>⁽¹⁾</a:t>
            </a:r>
            <a:r>
              <a:rPr kumimoji="0" lang="fr-FR" sz="800" b="0" i="0" u="none" strike="noStrike" kern="1200" cap="none" spc="0" normalizeH="0" baseline="0" noProof="0" dirty="0">
                <a:ln>
                  <a:noFill/>
                </a:ln>
                <a:effectLst/>
                <a:uLnTx/>
                <a:uFillTx/>
                <a:latin typeface="Proxima Nova Rg"/>
                <a:ea typeface="+mn-ea"/>
                <a:cs typeface="+mn-cs"/>
              </a:rPr>
              <a:t>, </a:t>
            </a:r>
            <a:r>
              <a:rPr kumimoji="0" lang="it-IT" sz="800" b="0" i="0" u="none" strike="noStrike" kern="1200" cap="none" spc="0" normalizeH="0" baseline="0" noProof="0" dirty="0">
                <a:ln>
                  <a:noFill/>
                </a:ln>
                <a:effectLst/>
                <a:uLnTx/>
                <a:uFillTx/>
                <a:latin typeface="Proxima Nova Rg"/>
                <a:ea typeface="+mn-ea"/>
                <a:cs typeface="+mn-cs"/>
              </a:rPr>
              <a:t>l'indice clôture à un niveau supérieur </a:t>
            </a:r>
            <a:r>
              <a:rPr kumimoji="0" lang="fr-FR" sz="800" b="0" i="0" u="none" strike="noStrike" kern="1200" cap="none" spc="0" normalizeH="0" baseline="0" noProof="0" dirty="0">
                <a:ln>
                  <a:noFill/>
                </a:ln>
                <a:effectLst/>
                <a:uLnTx/>
                <a:uFillTx/>
                <a:latin typeface="Proxima Nova Rg"/>
                <a:ea typeface="+mn-ea"/>
                <a:cs typeface="+mn-cs"/>
              </a:rPr>
              <a:t>ou égal à </a:t>
            </a:r>
            <a:r>
              <a:rPr kumimoji="0" lang="fr-FR" sz="800" b="0" i="0" u="none" strike="noStrike" kern="1200" cap="none" spc="0" normalizeH="0" baseline="0" noProof="0" dirty="0">
                <a:ln>
                  <a:noFill/>
                </a:ln>
                <a:effectLst/>
                <a:uLnTx/>
                <a:uFillTx/>
                <a:latin typeface="Proxima Nova Rg" panose="02000506030000020004" pitchFamily="2" charset="0"/>
                <a:ea typeface="+mn-ea"/>
                <a:cs typeface="+mn-cs"/>
              </a:rPr>
              <a:t>95% de son Niveau de Référence.</a:t>
            </a:r>
            <a:endParaRPr kumimoji="0" lang="fr-FR" sz="800" b="0" i="0" u="none" strike="noStrike" kern="1200" cap="none" spc="0" normalizeH="0" baseline="0" noProof="0" dirty="0">
              <a:ln>
                <a:noFill/>
              </a:ln>
              <a:effectLst/>
              <a:uLnTx/>
              <a:uFillTx/>
              <a:latin typeface="Proxima Nova Rg"/>
              <a:ea typeface="+mn-ea"/>
              <a:cs typeface="+mn-cs"/>
            </a:endParaRP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La perte en capital peut être totale si l'indice a une valeur nulle à la date de constatation finale</a:t>
            </a:r>
            <a:r>
              <a:rPr kumimoji="0" lang="fr-FR" sz="800" b="1"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1" i="0" u="none" strike="noStrike" kern="1200" cap="none" spc="0" normalizeH="0" baseline="0" noProof="0" dirty="0">
                <a:ln>
                  <a:noFill/>
                </a:ln>
                <a:solidFill>
                  <a:schemeClr val="tx1"/>
                </a:solidFill>
                <a:effectLst/>
                <a:uLnTx/>
                <a:uFillTx/>
                <a:latin typeface="Proxima Nova Rg"/>
                <a:ea typeface="+mn-ea"/>
                <a:cs typeface="+mn-cs"/>
              </a:rPr>
              <a:t>. </a:t>
            </a:r>
          </a:p>
          <a:p>
            <a:pPr marL="0" marR="0" lvl="1" indent="0" algn="just" defTabSz="755934" rtl="0" eaLnBrk="1" fontAlgn="auto" latinLnBrk="0" hangingPunct="1">
              <a:lnSpc>
                <a:spcPct val="90000"/>
              </a:lnSpc>
              <a:spcBef>
                <a:spcPts val="600"/>
              </a:spcBef>
              <a:spcAft>
                <a:spcPts val="200"/>
              </a:spcAft>
              <a:buClrTx/>
              <a:buSzTx/>
              <a:buFont typeface="Arial" panose="020B0604020202020204" pitchFamily="34" charset="0"/>
              <a:buNone/>
              <a:tabLst/>
              <a:defRPr/>
            </a:pPr>
            <a:r>
              <a:rPr kumimoji="0" lang="fr-FR" sz="800" b="1" i="0" u="none" strike="noStrike" kern="1200" cap="none" spc="0" normalizeH="0" baseline="0" noProof="0" dirty="0">
                <a:ln>
                  <a:noFill/>
                </a:ln>
                <a:solidFill>
                  <a:schemeClr val="tx1"/>
                </a:solidFill>
                <a:effectLst/>
                <a:uLnTx/>
                <a:uFillTx/>
                <a:latin typeface="Proxima Nova Rg"/>
                <a:ea typeface="+mn-ea"/>
                <a:cs typeface="+mn-cs"/>
              </a:rPr>
              <a:t>Le gain est plafonné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afin de bénéficier d’un remboursement du capital à l’échéance</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⁽¹⁾</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 si l'indice</a:t>
            </a:r>
            <a:r>
              <a:rPr kumimoji="0" lang="it-IT" sz="800" b="0" i="0" u="none" strike="noStrike" kern="1200" cap="none" spc="0" normalizeH="0" baseline="0" noProof="0" dirty="0">
                <a:ln>
                  <a:noFill/>
                </a:ln>
                <a:solidFill>
                  <a:schemeClr val="tx1"/>
                </a:solidFill>
                <a:effectLst/>
                <a:uLnTx/>
                <a:uFillTx/>
                <a:latin typeface="Proxima Nova Rg"/>
                <a:ea typeface="+mn-ea"/>
                <a:cs typeface="+mn-cs"/>
              </a:rPr>
              <a:t> </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n’enregistre pas de baisse de plus de 50% par rapport à son Niveau de Référence, l’investisseur accepte de limiter ses gains en cas de forte hausse des marchés (Taux de Rendement Annuel net maximum de </a:t>
            </a:r>
            <a:r>
              <a:rPr kumimoji="0" lang="fr-FR" sz="800" b="0" i="0" u="none" strike="noStrike" kern="1200" cap="none" spc="0" normalizeH="0" baseline="0" noProof="0" dirty="0">
                <a:ln>
                  <a:noFill/>
                </a:ln>
                <a:solidFill>
                  <a:schemeClr val="tx1"/>
                </a:solidFill>
                <a:effectLst/>
                <a:highlight>
                  <a:srgbClr val="00FFFF"/>
                </a:highlight>
                <a:uLnTx/>
                <a:uFillTx/>
                <a:latin typeface="Proxima Nova Rg"/>
                <a:ea typeface="+mn-ea"/>
                <a:cs typeface="+mn-cs"/>
              </a:rPr>
              <a:t>7,50%</a:t>
            </a:r>
            <a:r>
              <a:rPr kumimoji="0" lang="fr-FR" sz="800" b="0" i="0" u="none" strike="noStrike" kern="1200" cap="none" spc="0" normalizeH="0" baseline="30000" noProof="0" dirty="0">
                <a:ln>
                  <a:noFill/>
                </a:ln>
                <a:solidFill>
                  <a:schemeClr val="tx1"/>
                </a:solidFill>
                <a:effectLst/>
                <a:highlight>
                  <a:srgbClr val="00FFFF"/>
                </a:highlight>
                <a:uLnTx/>
                <a:uFillTx/>
                <a:latin typeface="Proxima Nova Rg"/>
                <a:ea typeface="+mn-ea"/>
                <a:cs typeface="+mn-cs"/>
              </a:rPr>
              <a:t>(</a:t>
            </a:r>
            <a:r>
              <a:rPr kumimoji="0" lang="fr-FR" sz="800" b="0" i="0" u="none" strike="noStrike" kern="1200" cap="none" spc="0" normalizeH="0" baseline="30000" noProof="0" dirty="0">
                <a:ln>
                  <a:noFill/>
                </a:ln>
                <a:solidFill>
                  <a:schemeClr val="tx1"/>
                </a:solidFill>
                <a:effectLst/>
                <a:uLnTx/>
                <a:uFillTx/>
                <a:latin typeface="Proxima Nova Rg"/>
                <a:ea typeface="+mn-ea"/>
                <a:cs typeface="+mn-cs"/>
              </a:rPr>
              <a:t>2)</a:t>
            </a:r>
            <a:r>
              <a:rPr kumimoji="0" lang="fr-FR" sz="800" b="0" i="0" u="none" strike="noStrike" kern="1200" cap="none" spc="0" normalizeH="0" baseline="0" noProof="0" dirty="0">
                <a:ln>
                  <a:noFill/>
                </a:ln>
                <a:solidFill>
                  <a:schemeClr val="tx1"/>
                </a:solidFill>
                <a:effectLst/>
                <a:uLnTx/>
                <a:uFillTx/>
                <a:latin typeface="Proxima Nova Rg"/>
                <a:ea typeface="+mn-ea"/>
                <a:cs typeface="+mn-cs"/>
              </a:rPr>
              <a:t>).</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0" i="1" u="none" strike="noStrike" kern="1200" cap="none" spc="0" normalizeH="0" baseline="0" noProof="0" dirty="0">
                <a:ln>
                  <a:noFill/>
                </a:ln>
                <a:solidFill>
                  <a:schemeClr val="tx1"/>
                </a:solidFill>
                <a:effectLst/>
                <a:uLnTx/>
                <a:uFillTx/>
                <a:latin typeface="Proxima Nova Rg"/>
                <a:ea typeface="+mn-ea"/>
                <a:cs typeface="+mn-cs"/>
              </a:rPr>
              <a:t>Les titres de créance «</a:t>
            </a:r>
            <a:r>
              <a:rPr kumimoji="0" lang="fr-FR" b="1" i="1" u="none" strike="noStrike" kern="1200" cap="none" spc="0" normalizeH="0" baseline="0" noProof="0" dirty="0">
                <a:ln>
                  <a:noFill/>
                </a:ln>
                <a:solidFill>
                  <a:schemeClr val="tx1"/>
                </a:solidFill>
                <a:effectLst/>
                <a:uLnTx/>
                <a:uFillTx/>
                <a:latin typeface="Proxima Nova Rg"/>
                <a:ea typeface="+mn-ea"/>
                <a:cs typeface="+mn-cs"/>
              </a:rPr>
              <a:t> </a:t>
            </a:r>
            <a:r>
              <a:rPr kumimoji="0" lang="fr-FR" b="0" i="1" u="none" strike="noStrike" kern="1200" cap="none" spc="0" normalizeH="0" baseline="0" noProof="0" dirty="0">
                <a:ln>
                  <a:noFill/>
                </a:ln>
                <a:solidFill>
                  <a:schemeClr val="tx1"/>
                </a:solidFill>
                <a:effectLst/>
                <a:uLnTx/>
                <a:uFillTx/>
                <a:latin typeface="Proxima Nova Rg"/>
                <a:ea typeface="+mn-ea"/>
                <a:cs typeface="+mn-cs"/>
              </a:rPr>
              <a:t>Daily LOKT Premium Septembre 2022 » peuvent être proposés comme un actif représentatif d’une unité de compte dans le cadre de contrats d’assurance vie et/ou de capitalisation. L’Assureur s’engage sur le nombre d’unités de compte mais pas sur leur valeur, qu’il ne garantit pas. La présente brochure décrit les caractéristiques du support « Daily LOKT Premium Septembre 2022 » et ne prend pas en compte les spécificités des contrats d’assurance vie ou de capitalisation dans le cadre desquels ce produit est proposé. </a:t>
            </a:r>
            <a:r>
              <a:rPr kumimoji="0" lang="fr-FR" b="1" i="1" u="none" strike="noStrike" kern="1200" cap="none" spc="0" normalizeH="0" baseline="0" noProof="0" dirty="0">
                <a:ln>
                  <a:noFill/>
                </a:ln>
                <a:solidFill>
                  <a:schemeClr val="tx1"/>
                </a:solidFill>
                <a:effectLst/>
                <a:uLnTx/>
                <a:uFillTx/>
                <a:latin typeface="Proxima Nova Rg"/>
                <a:ea typeface="+mn-ea"/>
                <a:cs typeface="+mn-cs"/>
              </a:rPr>
              <a:t>Il est précisé que l’Assureur d’une part, l’Émetteur et le Garant de la formule d’autre part, sont des entités juridiques distinctes. Ce document n’a pas été rédigé par l’Assureur.</a:t>
            </a:r>
          </a:p>
          <a:p>
            <a:pPr marL="0" marR="0" lvl="4" indent="0" algn="just" defTabSz="755934" rtl="0" eaLnBrk="1" fontAlgn="auto" latinLnBrk="0" hangingPunct="1">
              <a:lnSpc>
                <a:spcPct val="90000"/>
              </a:lnSpc>
              <a:spcBef>
                <a:spcPts val="600"/>
              </a:spcBef>
              <a:spcAft>
                <a:spcPts val="0"/>
              </a:spcAft>
              <a:buClrTx/>
              <a:buSzTx/>
              <a:buFont typeface="Arial" panose="020B0604020202020204" pitchFamily="34" charset="0"/>
              <a:buNone/>
              <a:tabLst/>
              <a:defRPr/>
            </a:pPr>
            <a:r>
              <a:rPr kumimoji="0" lang="fr-FR" b="1" i="1" u="none" strike="noStrike" kern="1200" cap="none" spc="0" normalizeH="0" baseline="0" noProof="0" dirty="0">
                <a:ln>
                  <a:noFill/>
                </a:ln>
                <a:solidFill>
                  <a:schemeClr val="tx1"/>
                </a:solidFill>
                <a:effectLst/>
                <a:uLnTx/>
                <a:uFillTx/>
                <a:latin typeface="Proxima Nova Rg"/>
                <a:ea typeface="+mn-ea"/>
                <a:cs typeface="+mn-cs"/>
              </a:rPr>
              <a:t> « Daily LOKT Premium Septembre 2022 » ne peut constituer l’intégralité d’un portefeuille d’investissement. L’investisseur est exposé pour une durée de 381 à 3653 jourss à l'indice</a:t>
            </a:r>
            <a:r>
              <a:rPr kumimoji="0" lang="fr-FR" b="1" i="1" u="none" strike="noStrike" kern="1200" cap="none" spc="0" normalizeH="0" baseline="0" noProof="0" dirty="0">
                <a:ln>
                  <a:noFill/>
                </a:ln>
                <a:solidFill>
                  <a:schemeClr val="tx1"/>
                </a:solidFill>
                <a:effectLst/>
                <a:highlight>
                  <a:srgbClr val="FFFF00"/>
                </a:highlight>
                <a:uLnTx/>
                <a:uFillTx/>
                <a:latin typeface="Proxima Nova Rg"/>
                <a:ea typeface="+mn-ea"/>
                <a:cs typeface="+mn-cs"/>
              </a:rPr>
              <a:t>, et ne bénéficie pas de la diversification offerte par les indices de marchés actions</a:t>
            </a:r>
            <a:r>
              <a:rPr kumimoji="0" lang="fr-FR" b="1" i="1" u="none" strike="noStrike" kern="1200" cap="none" spc="0" normalizeH="0" baseline="0" noProof="0" dirty="0">
                <a:ln>
                  <a:noFill/>
                </a:ln>
                <a:solidFill>
                  <a:schemeClr val="tx1"/>
                </a:solidFill>
                <a:effectLst/>
                <a:uLnTx/>
                <a:uFillTx/>
                <a:latin typeface="Proxima Nova Rg"/>
                <a:ea typeface="+mn-ea"/>
                <a:cs typeface="+mn-cs"/>
              </a:rPr>
              <a:t>. Vous êtes sur le point d’acheter un produit qui n’est pas simple et qui peut être difficile à comprendre.</a:t>
            </a:r>
          </a:p>
        </p:txBody>
      </p:sp>
      <p:sp>
        <p:nvSpPr>
          <p:cNvPr id="10" name="ZoneTexte 9">
            <a:extLst>
              <a:ext uri="{FF2B5EF4-FFF2-40B4-BE49-F238E27FC236}">
                <a16:creationId xmlns:a16="http://schemas.microsoft.com/office/drawing/2014/main" id="{31CAF7AC-73A1-4EA4-8819-54E6AE4D0F39}"/>
              </a:ext>
            </a:extLst>
          </p:cNvPr>
          <p:cNvSpPr txBox="1"/>
          <p:nvPr/>
        </p:nvSpPr>
        <p:spPr>
          <a:xfrm>
            <a:off x="407669" y="6830047"/>
            <a:ext cx="6242589" cy="369332"/>
          </a:xfrm>
          <a:prstGeom prst="rect">
            <a:avLst/>
          </a:prstGeom>
          <a:noFill/>
        </p:spPr>
        <p:txBody>
          <a:bodyPr wrap="square">
            <a:spAutoFit/>
          </a:bodyPr>
          <a:lstStyle/>
          <a:p/>
        </p:txBody>
      </p:sp>
      <p:pic>
        <p:nvPicPr>
          <p:cNvPr id="17" name="Picture 16" descr="graph1.png"/>
          <p:cNvPicPr>
            <a:picLocks noChangeAspect="1"/>
          </p:cNvPicPr>
          <p:nvPr/>
        </p:nvPicPr>
        <p:blipFill>
          <a:blip r:embed="rId2"/>
          <a:stretch>
            <a:fillRect/>
          </a:stretch>
        </p:blipFill>
        <p:spPr>
          <a:xfrm>
            <a:off x="0" y="6135624"/>
            <a:ext cx="7315200" cy="4000500"/>
          </a:xfrm>
          <a:prstGeom prst="rect">
            <a:avLst/>
          </a:prstGeom>
        </p:spPr>
      </p:pic>
    </p:spTree>
    <p:extLst>
      <p:ext uri="{BB962C8B-B14F-4D97-AF65-F5344CB8AC3E}">
        <p14:creationId xmlns:p14="http://schemas.microsoft.com/office/powerpoint/2010/main" val="1502825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4</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277442" y="6377701"/>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0,0227% par jours environ par jour calendaire écoulé depuis le 23/09/2022</a:t>
            </a:r>
          </a:p>
          <a:p>
            <a:pPr marL="0" indent="0" algn="ctr">
              <a:lnSpc>
                <a:spcPct val="100000"/>
              </a:lnSpc>
              <a:spcBef>
                <a:spcPts val="0"/>
              </a:spcBef>
              <a:buNone/>
            </a:pPr>
            <a:r>
              <a:rPr lang="fr-FR" sz="800" dirty="0"/>
              <a:t>(soit un gain de 82,92% et un Taux de Rendement Annuel net de </a:t>
            </a:r>
            <a:r>
              <a:rPr lang="fr-FR" sz="800" dirty="0">
                <a:highlight>
                  <a:srgbClr val="FFFF00"/>
                </a:highlight>
              </a:rPr>
              <a:t>5,13%</a:t>
            </a:r>
            <a:r>
              <a:rPr lang="fr-FR" sz="800" baseline="30000" dirty="0"/>
              <a:t>⁽²⁾</a:t>
            </a:r>
            <a:r>
              <a:rPr lang="fr-FR" sz="800" dirty="0"/>
              <a:t>)</a:t>
            </a:r>
          </a:p>
        </p:txBody>
      </p:sp>
      <p:sp>
        <p:nvSpPr>
          <p:cNvPr id="9" name="Espace réservé du texte 36">
            <a:extLst>
              <a:ext uri="{FF2B5EF4-FFF2-40B4-BE49-F238E27FC236}">
                <a16:creationId xmlns:a16="http://schemas.microsoft.com/office/drawing/2014/main" id="{BAD55BEF-E45A-4965-B14D-559B26896481}"/>
              </a:ext>
            </a:extLst>
          </p:cNvPr>
          <p:cNvSpPr txBox="1">
            <a:spLocks/>
          </p:cNvSpPr>
          <p:nvPr/>
        </p:nvSpPr>
        <p:spPr>
          <a:xfrm>
            <a:off x="1272972" y="3393949"/>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Un gain de 0,0227% par jours environ par jour calendaire écoulé depuis le 23/09/2022 </a:t>
            </a:r>
          </a:p>
          <a:p>
            <a:pPr marL="0" indent="0" algn="ctr">
              <a:lnSpc>
                <a:spcPct val="100000"/>
              </a:lnSpc>
              <a:spcBef>
                <a:spcPts val="0"/>
              </a:spcBef>
              <a:buNone/>
            </a:pPr>
            <a:r>
              <a:rPr lang="fr-FR" sz="800" dirty="0"/>
              <a:t>(Soit un Taux de Rendement Annuel net compris entre </a:t>
            </a:r>
            <a:r>
              <a:rPr lang="fr-FR" sz="800" dirty="0">
                <a:highlight>
                  <a:srgbClr val="FFFF00"/>
                </a:highlight>
              </a:rPr>
              <a:t>5,13%</a:t>
            </a:r>
            <a:r>
              <a:rPr lang="fr-FR" sz="800" baseline="30000" dirty="0"/>
              <a:t>⁽²⁾ </a:t>
            </a:r>
            <a:r>
              <a:rPr lang="fr-FR" sz="800" dirty="0"/>
              <a:t>et </a:t>
            </a:r>
            <a:r>
              <a:rPr lang="fr-FR" sz="800" dirty="0">
                <a:highlight>
                  <a:srgbClr val="FFFF00"/>
                </a:highlight>
              </a:rPr>
              <a:t>7,19%</a:t>
            </a:r>
            <a:r>
              <a:rPr lang="fr-FR" sz="800" baseline="30000" dirty="0"/>
              <a:t>⁽²⁾</a:t>
            </a:r>
            <a:r>
              <a:rPr lang="fr-FR" sz="800" dirty="0"/>
              <a:t>)</a:t>
            </a:r>
          </a:p>
        </p:txBody>
      </p:sp>
      <p:sp>
        <p:nvSpPr>
          <p:cNvPr id="11" name="ZoneTexte 10">
            <a:extLst>
              <a:ext uri="{FF2B5EF4-FFF2-40B4-BE49-F238E27FC236}">
                <a16:creationId xmlns:a16="http://schemas.microsoft.com/office/drawing/2014/main" id="{6DC45A7B-7BFC-4642-8DD1-B4A6D781A216}"/>
              </a:ext>
            </a:extLst>
          </p:cNvPr>
          <p:cNvSpPr txBox="1"/>
          <p:nvPr/>
        </p:nvSpPr>
        <p:spPr>
          <a:xfrm>
            <a:off x="910052" y="2345793"/>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⁽¹⁾ </a:t>
            </a:r>
            <a:r>
              <a:rPr lang="fr-FR" sz="800" dirty="0">
                <a:solidFill>
                  <a:schemeClr val="tx2"/>
                </a:solidFill>
              </a:rPr>
              <a:t>à partir de la fin du jours 381 et jusqu’à la fin du jours 3652, on observe le niveau de clôture de l'indice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 de son Niveau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646631" y="4849273"/>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910052" y="5344781"/>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23/09/2032,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908733" y="5945098"/>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95% de son Niveau de Référence, l’investisseur reçoit, le 07 octobre 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917672" y="8553774"/>
            <a:ext cx="6073677" cy="24622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07 octobre 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186722" y="8986375"/>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23/09/2022 et le 23/09/2032</a:t>
            </a:r>
          </a:p>
          <a:p>
            <a:pPr marL="0" indent="0" algn="ctr">
              <a:lnSpc>
                <a:spcPct val="100000"/>
              </a:lnSpc>
              <a:spcBef>
                <a:spcPts val="0"/>
              </a:spcBef>
              <a:buNone/>
            </a:pPr>
            <a:r>
              <a:rPr lang="fr-FR" sz="800" dirty="0"/>
              <a:t>(Soit un Taux de Rendement Annuel net inférieur ou égal </a:t>
            </a:r>
            <a:r>
              <a:rPr lang="fr-FR" sz="800"/>
              <a:t>à -7,60%</a:t>
            </a:r>
            <a:r>
              <a:rPr lang="fr-FR" sz="800" baseline="30000"/>
              <a:t>(</a:t>
            </a:r>
            <a:r>
              <a:rPr lang="fr-FR" sz="800" baseline="30000" dirty="0"/>
              <a:t>2)</a:t>
            </a:r>
            <a:r>
              <a:rPr lang="fr-FR" sz="800" dirty="0"/>
              <a:t>)</a:t>
            </a:r>
          </a:p>
          <a:p>
            <a:pPr marL="0" indent="0" algn="ctr">
              <a:lnSpc>
                <a:spcPct val="100000"/>
              </a:lnSpc>
              <a:spcBef>
                <a:spcPts val="0"/>
              </a:spcBef>
              <a:buNone/>
            </a:pPr>
            <a:r>
              <a:rPr lang="fr-FR" sz="800" b="1" i="1" dirty="0"/>
              <a:t>L’investisseur subit alors une perte en capital partielle, voire totale</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277442" y="1181326"/>
            <a:ext cx="5021862"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des niveaux de clôture de l'indice  du 03/06/2022 au 23/09/2022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183498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273632" y="7925358"/>
            <a:ext cx="5029482" cy="274320"/>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de -1,00%</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904289" y="7325041"/>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95% mais supérieur ou égal à 50% de son Niveau de Référence, l’investisseur reçoit, le 07 octobre 2032 : </a:t>
            </a:r>
          </a:p>
        </p:txBody>
      </p:sp>
      <p:sp>
        <p:nvSpPr>
          <p:cNvPr id="3" name="ZoneTexte 2">
            <a:extLst>
              <a:ext uri="{FF2B5EF4-FFF2-40B4-BE49-F238E27FC236}">
                <a16:creationId xmlns:a16="http://schemas.microsoft.com/office/drawing/2014/main" id="{CA03B948-52BE-4099-9E3E-FCC2F2CB0E31}"/>
              </a:ext>
            </a:extLst>
          </p:cNvPr>
          <p:cNvSpPr txBox="1"/>
          <p:nvPr/>
        </p:nvSpPr>
        <p:spPr>
          <a:xfrm>
            <a:off x="910052" y="4341289"/>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125143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5</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11" name="ZoneTexte 10">
            <a:extLst>
              <a:ext uri="{FF2B5EF4-FFF2-40B4-BE49-F238E27FC236}">
                <a16:creationId xmlns:a16="http://schemas.microsoft.com/office/drawing/2014/main" id="{6DC45A7B-7BFC-4642-8DD1-B4A6D781A216}"/>
              </a:ext>
            </a:extLst>
          </p:cNvPr>
          <p:cNvSpPr txBox="1"/>
          <p:nvPr/>
        </p:nvSpPr>
        <p:spPr>
          <a:xfrm>
            <a:off x="840137" y="3596568"/>
            <a:ext cx="6005163" cy="123111"/>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⁽¹⁾ </a:t>
            </a:r>
            <a:r>
              <a:rPr lang="fr-FR" sz="800" dirty="0">
                <a:solidFill>
                  <a:schemeClr val="tx2"/>
                </a:solidFill>
              </a:rPr>
              <a:t>et à la date de constatation finale, on compare le niveau de l'indice à son Niveau de Référence :</a:t>
            </a:r>
          </a:p>
        </p:txBody>
      </p:sp>
      <p:sp>
        <p:nvSpPr>
          <p:cNvPr id="17" name="Espace réservé du texte 36">
            <a:extLst>
              <a:ext uri="{FF2B5EF4-FFF2-40B4-BE49-F238E27FC236}">
                <a16:creationId xmlns:a16="http://schemas.microsoft.com/office/drawing/2014/main" id="{0C43F8B6-2C0F-4FE0-B057-C5BBAC6005C9}"/>
              </a:ext>
            </a:extLst>
          </p:cNvPr>
          <p:cNvSpPr txBox="1">
            <a:spLocks/>
          </p:cNvSpPr>
          <p:nvPr/>
        </p:nvSpPr>
        <p:spPr>
          <a:xfrm>
            <a:off x="1028700" y="1709454"/>
            <a:ext cx="5270604" cy="492443"/>
          </a:xfrm>
          <a:prstGeom prst="rect">
            <a:avLst/>
          </a:prstGeom>
          <a:noFill/>
          <a:ln w="6350">
            <a:solidFill>
              <a:srgbClr val="B9A049"/>
            </a:solidFill>
          </a:ln>
        </p:spPr>
        <p:txBody>
          <a:bodyPr wrap="square" lIns="108000" tIns="182880" rIns="108000" bIns="18288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R="0" lvl="0" defTabSz="755934" rtl="0" eaLnBrk="1" fontAlgn="base" latinLnBrk="0" hangingPunct="1">
              <a:lnSpc>
                <a:spcPct val="100000"/>
              </a:lnSpc>
              <a:spcBef>
                <a:spcPct val="0"/>
              </a:spcBef>
              <a:spcAft>
                <a:spcPct val="0"/>
              </a:spcAft>
              <a:buClrTx/>
              <a:buSzTx/>
              <a:tabLst/>
              <a:defRPr/>
            </a:pPr>
            <a:r>
              <a:rPr lang="fr-FR" sz="800" b="0" i="0" kern="1200" dirty="0">
                <a:solidFill>
                  <a:schemeClr val="tx2"/>
                </a:solidFill>
                <a:latin typeface="+mn-lt"/>
                <a:ea typeface="+mn-ea"/>
                <a:cs typeface="+mn-cs"/>
              </a:rPr>
              <a:t>Le Niveau de Référence correspond à la moyenne arithmétique des niveaux de clôture de l'indice  du 03/06/2022 au 23/09/2022</a:t>
            </a:r>
            <a:endParaRPr lang="fr-FR" sz="800" i="0" kern="1200" dirty="0">
              <a:solidFill>
                <a:schemeClr val="tx2"/>
              </a:solidFill>
              <a:latin typeface="+mn-lt"/>
              <a:ea typeface="+mn-ea"/>
              <a:cs typeface="+mn-cs"/>
            </a:endParaRPr>
          </a:p>
        </p:txBody>
      </p:sp>
      <p:sp>
        <p:nvSpPr>
          <p:cNvPr id="18" name="Espace réservé du texte 11">
            <a:extLst>
              <a:ext uri="{FF2B5EF4-FFF2-40B4-BE49-F238E27FC236}">
                <a16:creationId xmlns:a16="http://schemas.microsoft.com/office/drawing/2014/main" id="{C6DE00C0-4FAB-4389-8E65-646CC42D359F}"/>
              </a:ext>
            </a:extLst>
          </p:cNvPr>
          <p:cNvSpPr txBox="1">
            <a:spLocks/>
          </p:cNvSpPr>
          <p:nvPr/>
        </p:nvSpPr>
        <p:spPr>
          <a:xfrm>
            <a:off x="617953" y="1010196"/>
            <a:ext cx="2897640" cy="168615"/>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r>
              <a:rPr lang="fr-FR" sz="900" b="1" cap="none" dirty="0">
                <a:solidFill>
                  <a:srgbClr val="B9A049"/>
                </a:solidFill>
                <a:latin typeface="+mn-lt"/>
              </a:rPr>
              <a:t>Détermination du Niveau de Référence</a:t>
            </a:r>
          </a:p>
        </p:txBody>
      </p:sp>
      <p:sp>
        <p:nvSpPr>
          <p:cNvPr id="19" name="Espace réservé du texte 11">
            <a:extLst>
              <a:ext uri="{FF2B5EF4-FFF2-40B4-BE49-F238E27FC236}">
                <a16:creationId xmlns:a16="http://schemas.microsoft.com/office/drawing/2014/main" id="{902C1127-3574-44E3-A3C3-163258CD6D38}"/>
              </a:ext>
            </a:extLst>
          </p:cNvPr>
          <p:cNvSpPr txBox="1">
            <a:spLocks/>
          </p:cNvSpPr>
          <p:nvPr/>
        </p:nvSpPr>
        <p:spPr>
          <a:xfrm>
            <a:off x="648905" y="2747133"/>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paiement des coupons</a:t>
            </a:r>
          </a:p>
        </p:txBody>
      </p:sp>
      <p:sp>
        <p:nvSpPr>
          <p:cNvPr id="22" name="ZoneTexte 21">
            <a:extLst>
              <a:ext uri="{FF2B5EF4-FFF2-40B4-BE49-F238E27FC236}">
                <a16:creationId xmlns:a16="http://schemas.microsoft.com/office/drawing/2014/main" id="{A0759AA1-226B-4F0F-B9DA-DA9B8AA11E05}"/>
              </a:ext>
            </a:extLst>
          </p:cNvPr>
          <p:cNvSpPr txBox="1"/>
          <p:nvPr/>
        </p:nvSpPr>
        <p:spPr>
          <a:xfrm>
            <a:off x="904289" y="4535510"/>
            <a:ext cx="6185272"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favorable</a:t>
            </a:r>
            <a:r>
              <a:rPr lang="fr-FR" sz="800" b="1" dirty="0">
                <a:solidFill>
                  <a:schemeClr val="tx2"/>
                </a:solidFill>
                <a:latin typeface="Proxima Nova Rg" panose="02000506030000020004" pitchFamily="2" charset="0"/>
              </a:rPr>
              <a:t> : </a:t>
            </a:r>
            <a:r>
              <a:rPr lang="fr-FR" sz="800" b="1" dirty="0">
                <a:solidFill>
                  <a:schemeClr val="tx2"/>
                </a:solidFill>
              </a:rPr>
              <a:t>Si, à une date de constatation quotidienne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 de son Niveau de Référence</a:t>
            </a:r>
            <a:r>
              <a:rPr lang="fr-FR" sz="800" b="1" dirty="0">
                <a:solidFill>
                  <a:schemeClr val="tx2"/>
                </a:solidFill>
                <a:latin typeface="Proxima Nova Rg" panose="02000506030000020004" pitchFamily="2" charset="0"/>
              </a:rPr>
              <a:t>,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3" name="Espace réservé du texte 36">
            <a:extLst>
              <a:ext uri="{FF2B5EF4-FFF2-40B4-BE49-F238E27FC236}">
                <a16:creationId xmlns:a16="http://schemas.microsoft.com/office/drawing/2014/main" id="{60F957CA-DD4C-409F-955B-5E6481F3A4AC}"/>
              </a:ext>
            </a:extLst>
          </p:cNvPr>
          <p:cNvSpPr txBox="1">
            <a:spLocks/>
          </p:cNvSpPr>
          <p:nvPr/>
        </p:nvSpPr>
        <p:spPr>
          <a:xfrm>
            <a:off x="1028701" y="5441554"/>
            <a:ext cx="5483168" cy="460502"/>
          </a:xfrm>
          <a:prstGeom prst="rect">
            <a:avLst/>
          </a:prstGeom>
          <a:solidFill>
            <a:schemeClr val="bg1"/>
          </a:solidFill>
          <a:ln>
            <a:solidFill>
              <a:srgbClr val="B9A049"/>
            </a:solidFill>
          </a:ln>
        </p:spPr>
        <p:txBody>
          <a:bodyPr wrap="square" lIns="108000" tIns="13716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defTabSz="1042988" fontAlgn="base">
              <a:spcBef>
                <a:spcPct val="0"/>
              </a:spcBef>
              <a:spcAft>
                <a:spcPct val="0"/>
              </a:spcAft>
            </a:pPr>
            <a:r>
              <a:rPr lang="fr-FR" dirty="0">
                <a:latin typeface="Proxima Nova Rg" panose="02000506030000020004" pitchFamily="2" charset="0"/>
              </a:rPr>
              <a:t>Un coupon de 0,0227%</a:t>
            </a:r>
          </a:p>
          <a:p>
            <a:pPr defTabSz="1042988" fontAlgn="base">
              <a:spcBef>
                <a:spcPct val="0"/>
              </a:spcBef>
              <a:spcAft>
                <a:spcPct val="0"/>
              </a:spcAft>
            </a:pPr>
            <a:r>
              <a:rPr lang="fr-FR" dirty="0">
                <a:solidFill>
                  <a:schemeClr val="tx1"/>
                </a:solidFill>
                <a:latin typeface="Proxima Nova Rg" panose="02000506030000020004" pitchFamily="2" charset="0"/>
              </a:rPr>
              <a:t/>
            </a:r>
          </a:p>
        </p:txBody>
      </p:sp>
      <p:sp>
        <p:nvSpPr>
          <p:cNvPr id="24" name="ZoneTexte 23">
            <a:extLst>
              <a:ext uri="{FF2B5EF4-FFF2-40B4-BE49-F238E27FC236}">
                <a16:creationId xmlns:a16="http://schemas.microsoft.com/office/drawing/2014/main" id="{8B8AE09C-0D6F-4497-B219-E6C39009F89E}"/>
              </a:ext>
            </a:extLst>
          </p:cNvPr>
          <p:cNvSpPr txBox="1"/>
          <p:nvPr/>
        </p:nvSpPr>
        <p:spPr>
          <a:xfrm>
            <a:off x="906829" y="6561878"/>
            <a:ext cx="6182731" cy="246221"/>
          </a:xfrm>
          <a:prstGeom prst="rect">
            <a:avLst/>
          </a:prstGeom>
          <a:noFill/>
        </p:spPr>
        <p:txBody>
          <a:bodyPr wrap="square" lIns="0" tIns="0" rIns="0" bIns="0" rtlCol="0">
            <a:spAutoFit/>
          </a:bodyPr>
          <a:lstStyle/>
          <a:p>
            <a:pPr algn="just"/>
            <a:r>
              <a:rPr lang="fr-FR" sz="800" b="1" u="sng" dirty="0">
                <a:solidFill>
                  <a:schemeClr val="tx2"/>
                </a:solidFill>
                <a:latin typeface="Proxima Nova Rg" panose="02000506030000020004" pitchFamily="2" charset="0"/>
              </a:rPr>
              <a:t>Cas défavorable</a:t>
            </a:r>
            <a:r>
              <a:rPr lang="fr-FR" sz="800" b="1" dirty="0">
                <a:solidFill>
                  <a:schemeClr val="tx2"/>
                </a:solidFill>
                <a:latin typeface="Proxima Nova Rg" panose="02000506030000020004" pitchFamily="2" charset="0"/>
              </a:rPr>
              <a:t> : S</a:t>
            </a:r>
            <a:r>
              <a:rPr lang="fr-FR" sz="800" b="1" dirty="0">
                <a:solidFill>
                  <a:schemeClr val="tx2"/>
                </a:solidFill>
              </a:rPr>
              <a:t>i, à une date de constatation quotidienne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a:t>
            </a:r>
            <a:r>
              <a:rPr lang="fr-FR" sz="800" b="1" dirty="0">
                <a:solidFill>
                  <a:schemeClr val="tx2"/>
                </a:solidFill>
                <a:latin typeface="Proxima Nova Rg" panose="02000506030000020004" pitchFamily="2" charset="0"/>
              </a:rPr>
              <a:t>strictement inférieur à 95% de son Niveau de Référence, l’investisseur reçoit, à la date de paiement de coupon correspondante</a:t>
            </a:r>
            <a:r>
              <a:rPr lang="fr-FR" sz="800" b="1" baseline="30000" dirty="0">
                <a:solidFill>
                  <a:schemeClr val="tx2"/>
                </a:solidFill>
                <a:latin typeface="Proxima Nova Rg" panose="02000506030000020004" pitchFamily="2" charset="0"/>
              </a:rPr>
              <a:t>⁽¹⁾ </a:t>
            </a:r>
            <a:r>
              <a:rPr lang="fr-FR" sz="800" b="1" dirty="0">
                <a:solidFill>
                  <a:schemeClr val="tx2"/>
                </a:solidFill>
                <a:latin typeface="Proxima Nova Rg" panose="02000506030000020004" pitchFamily="2" charset="0"/>
              </a:rPr>
              <a:t>: </a:t>
            </a:r>
          </a:p>
        </p:txBody>
      </p:sp>
      <p:sp>
        <p:nvSpPr>
          <p:cNvPr id="25" name="Espace réservé du texte 36">
            <a:extLst>
              <a:ext uri="{FF2B5EF4-FFF2-40B4-BE49-F238E27FC236}">
                <a16:creationId xmlns:a16="http://schemas.microsoft.com/office/drawing/2014/main" id="{A471EC61-E0F7-4167-ADB5-4AEBB8678A51}"/>
              </a:ext>
            </a:extLst>
          </p:cNvPr>
          <p:cNvSpPr txBox="1">
            <a:spLocks/>
          </p:cNvSpPr>
          <p:nvPr/>
        </p:nvSpPr>
        <p:spPr>
          <a:xfrm>
            <a:off x="1486485" y="7500820"/>
            <a:ext cx="5025375" cy="283906"/>
          </a:xfrm>
          <a:prstGeom prst="rect">
            <a:avLst/>
          </a:prstGeom>
          <a:solidFill>
            <a:schemeClr val="bg1"/>
          </a:solidFill>
          <a:ln>
            <a:solidFill>
              <a:srgbClr val="B9A049"/>
            </a:solidFill>
          </a:ln>
        </p:spPr>
        <p:txBody>
          <a:bodyPr lIns="108000" tIns="72000" rIns="108000" bIns="72000" anchor="ctr">
            <a:spAutoFit/>
          </a:bodyPr>
          <a:lstStyle>
            <a:lvl1pPr marL="0" indent="0" algn="ctr" defTabSz="755934" rtl="0" eaLnBrk="1" latinLnBrk="0" hangingPunct="1">
              <a:lnSpc>
                <a:spcPct val="90000"/>
              </a:lnSpc>
              <a:spcBef>
                <a:spcPts val="0"/>
              </a:spcBef>
              <a:buFont typeface="Arial" panose="020B0604020202020204" pitchFamily="34" charset="0"/>
              <a:buNone/>
              <a:defRPr sz="900" b="0" kern="1200" cap="none" baseline="0">
                <a:solidFill>
                  <a:schemeClr val="tx2"/>
                </a:solidFill>
                <a:latin typeface="Ciutadella Light" panose="02000000000000000000"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179388" indent="0" algn="l" defTabSz="755934" rtl="0" eaLnBrk="1" latinLnBrk="0" hangingPunct="1">
              <a:lnSpc>
                <a:spcPct val="100000"/>
              </a:lnSpc>
              <a:spcBef>
                <a:spcPts val="600"/>
              </a:spcBef>
              <a:buFont typeface="Arial" panose="020B0604020202020204" pitchFamily="34" charset="0"/>
              <a:buNone/>
              <a:defRPr sz="900" u="sng" kern="1200">
                <a:solidFill>
                  <a:schemeClr val="tx2"/>
                </a:solidFill>
                <a:latin typeface="+mn-lt"/>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700" kern="1200">
                <a:solidFill>
                  <a:schemeClr val="tx2"/>
                </a:solidFill>
                <a:latin typeface="Ciutadella Regular Italic"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pPr>
            <a:r>
              <a:rPr lang="fr-FR" dirty="0">
                <a:latin typeface="Proxima Nova Rg" panose="02000506030000020004" pitchFamily="2" charset="0"/>
              </a:rPr>
              <a:t>Aucun coupon </a:t>
            </a:r>
            <a:endParaRPr lang="fr-FR" dirty="0">
              <a:solidFill>
                <a:srgbClr val="FF0000"/>
              </a:solidFill>
              <a:latin typeface="Proxima Nova Rg" panose="02000506030000020004" pitchFamily="2" charset="0"/>
            </a:endParaRPr>
          </a:p>
        </p:txBody>
      </p:sp>
      <p:sp>
        <p:nvSpPr>
          <p:cNvPr id="26" name="ZoneTexte 25">
            <a:extLst>
              <a:ext uri="{FF2B5EF4-FFF2-40B4-BE49-F238E27FC236}">
                <a16:creationId xmlns:a16="http://schemas.microsoft.com/office/drawing/2014/main" id="{992E5EC1-0362-45EE-89F2-08F93F255E19}"/>
              </a:ext>
            </a:extLst>
          </p:cNvPr>
          <p:cNvSpPr txBox="1"/>
          <p:nvPr/>
        </p:nvSpPr>
        <p:spPr>
          <a:xfrm>
            <a:off x="840474" y="8477446"/>
            <a:ext cx="6180823" cy="123111"/>
          </a:xfrm>
          <a:prstGeom prst="rect">
            <a:avLst/>
          </a:prstGeom>
          <a:noFill/>
        </p:spPr>
        <p:txBody>
          <a:bodyPr wrap="square" lIns="0" tIns="0" rIns="0" bIns="0" rtlCol="0">
            <a:spAutoFit/>
          </a:bodyPr>
          <a:lstStyle/>
          <a:p>
            <a:pPr algn="just"/>
            <a:r>
              <a:rPr lang="fr-FR" sz="800" dirty="0">
                <a:solidFill>
                  <a:schemeClr val="tx2"/>
                </a:solidFill>
                <a:latin typeface="Proxima Nova Rg" panose="02000506030000020004" pitchFamily="2" charset="0"/>
              </a:rPr>
              <a:t/>
            </a:r>
          </a:p>
        </p:txBody>
      </p:sp>
    </p:spTree>
    <p:extLst>
      <p:ext uri="{BB962C8B-B14F-4D97-AF65-F5344CB8AC3E}">
        <p14:creationId xmlns:p14="http://schemas.microsoft.com/office/powerpoint/2010/main" val="321545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E89DA3B-BEA5-48BE-97BB-69F5827F127A}"/>
              </a:ext>
            </a:extLst>
          </p:cNvPr>
          <p:cNvSpPr>
            <a:spLocks noGrp="1"/>
          </p:cNvSpPr>
          <p:nvPr>
            <p:ph type="sldNum" sz="quarter" idx="4"/>
          </p:nvPr>
        </p:nvSpPr>
        <p:spPr/>
        <p:txBody>
          <a:bodyPr/>
          <a:lstStyle/>
          <a:p>
            <a:fld id="{58F0BA28-1212-45AE-B075-64C06113A6D3}" type="slidenum">
              <a:rPr lang="fr-FR" smtClean="0"/>
              <a:pPr/>
              <a:t>6</a:t>
            </a:fld>
            <a:endParaRPr lang="fr-FR" dirty="0"/>
          </a:p>
        </p:txBody>
      </p:sp>
      <p:sp>
        <p:nvSpPr>
          <p:cNvPr id="5" name="Text Box 2">
            <a:extLst>
              <a:ext uri="{FF2B5EF4-FFF2-40B4-BE49-F238E27FC236}">
                <a16:creationId xmlns:a16="http://schemas.microsoft.com/office/drawing/2014/main" id="{E7F9AAE2-20F9-4949-802A-4850732E6C2B}"/>
              </a:ext>
            </a:extLst>
          </p:cNvPr>
          <p:cNvSpPr txBox="1">
            <a:spLocks noChangeArrowheads="1"/>
          </p:cNvSpPr>
          <p:nvPr/>
        </p:nvSpPr>
        <p:spPr bwMode="auto">
          <a:xfrm>
            <a:off x="361950" y="9765983"/>
            <a:ext cx="6483350" cy="600164"/>
          </a:xfrm>
          <a:prstGeom prst="rect">
            <a:avLst/>
          </a:prstGeom>
          <a:noFill/>
          <a:ln w="9525">
            <a:noFill/>
            <a:miter lim="800000"/>
            <a:headEnd/>
            <a:tailEnd/>
          </a:ln>
        </p:spPr>
        <p:txBody>
          <a:bodyPr wrap="square" lIns="0" tIns="0" rIns="0" bIns="0">
            <a:spAutoFit/>
          </a:bodyPr>
          <a:lstStyle/>
          <a:p>
            <a:pPr algn="just"/>
            <a:r>
              <a:rPr lang="fr-FR" sz="650" baseline="30000" dirty="0">
                <a:solidFill>
                  <a:srgbClr val="000000"/>
                </a:solidFill>
                <a:latin typeface="Proxima Nova Rg" panose="02000506030000020004" pitchFamily="2" charset="0"/>
              </a:rPr>
              <a:t>⁽¹⁾ </a:t>
            </a:r>
            <a:r>
              <a:rPr lang="fr-FR" sz="650" dirty="0">
                <a:solidFill>
                  <a:srgbClr val="000000"/>
                </a:solidFill>
                <a:latin typeface="Proxima Nova Rg" panose="02000506030000020004" pitchFamily="2" charset="0"/>
              </a:rPr>
              <a:t>Veuillez vous référer au tableau récapitulant les principales caractéristiques financières en page 7 pour le détail des dates. </a:t>
            </a:r>
          </a:p>
          <a:p>
            <a:pPr algn="just"/>
            <a:r>
              <a:rPr lang="fr-FR" sz="650" baseline="30000" dirty="0">
                <a:solidFill>
                  <a:srgbClr val="000000"/>
                </a:solidFill>
                <a:latin typeface="Proxima Nova Rg" panose="02000506030000020004" pitchFamily="2" charset="0"/>
              </a:rPr>
              <a:t>⁽²⁾</a:t>
            </a:r>
            <a:r>
              <a:rPr lang="fr-FR" sz="650" dirty="0">
                <a:solidFill>
                  <a:srgbClr val="000000"/>
                </a:solidFill>
                <a:latin typeface="Proxima Nova Rg" panose="02000506030000020004" pitchFamily="2" charset="0"/>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ou d’échéance</a:t>
            </a:r>
            <a:r>
              <a:rPr lang="fr-FR" sz="650" baseline="30000" dirty="0">
                <a:solidFill>
                  <a:srgbClr val="000000"/>
                </a:solidFill>
                <a:latin typeface="Proxima Nova Rg" panose="02000506030000020004" pitchFamily="2" charset="0"/>
              </a:rPr>
              <a:t>⁽¹⁾</a:t>
            </a:r>
            <a:r>
              <a:rPr lang="fr-FR" sz="650" dirty="0">
                <a:solidFill>
                  <a:srgbClr val="000000"/>
                </a:solidFill>
                <a:latin typeface="Proxima Nova Rg" panose="02000506030000020004" pitchFamily="2" charset="0"/>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6" name="Espace réservé du texte 11">
            <a:extLst>
              <a:ext uri="{FF2B5EF4-FFF2-40B4-BE49-F238E27FC236}">
                <a16:creationId xmlns:a16="http://schemas.microsoft.com/office/drawing/2014/main" id="{8B637A3B-C347-4BFE-9711-89E1C80FA261}"/>
              </a:ext>
            </a:extLst>
          </p:cNvPr>
          <p:cNvSpPr txBox="1">
            <a:spLocks/>
          </p:cNvSpPr>
          <p:nvPr/>
        </p:nvSpPr>
        <p:spPr>
          <a:xfrm>
            <a:off x="458462" y="670080"/>
            <a:ext cx="3852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MÉCANISME DE REMBOURSEMENT</a:t>
            </a:r>
          </a:p>
        </p:txBody>
      </p:sp>
      <p:sp>
        <p:nvSpPr>
          <p:cNvPr id="7" name="Rectangle">
            <a:extLst>
              <a:ext uri="{FF2B5EF4-FFF2-40B4-BE49-F238E27FC236}">
                <a16:creationId xmlns:a16="http://schemas.microsoft.com/office/drawing/2014/main" id="{0DFDA786-F2FF-4375-9E3C-5D1296F082D8}"/>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Espace réservé du texte 36">
            <a:extLst>
              <a:ext uri="{FF2B5EF4-FFF2-40B4-BE49-F238E27FC236}">
                <a16:creationId xmlns:a16="http://schemas.microsoft.com/office/drawing/2014/main" id="{45E62237-4DC9-4DD0-9918-340FCAD95D29}"/>
              </a:ext>
            </a:extLst>
          </p:cNvPr>
          <p:cNvSpPr txBox="1">
            <a:spLocks/>
          </p:cNvSpPr>
          <p:nvPr/>
        </p:nvSpPr>
        <p:spPr>
          <a:xfrm>
            <a:off x="1168370" y="6051110"/>
            <a:ext cx="502186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entre </a:t>
            </a:r>
            <a:r>
              <a:rPr lang="fr-FR" sz="800" dirty="0">
                <a:highlight>
                  <a:srgbClr val="00FFFF"/>
                </a:highlight>
              </a:rPr>
              <a:t>5,13%</a:t>
            </a:r>
            <a:r>
              <a:rPr lang="fr-FR" sz="800" baseline="30000" dirty="0"/>
              <a:t>⁽²⁾</a:t>
            </a:r>
            <a:r>
              <a:rPr lang="fr-FR" sz="800" dirty="0"/>
              <a:t> et </a:t>
            </a:r>
            <a:r>
              <a:rPr lang="fr-FR" sz="800" dirty="0">
                <a:highlight>
                  <a:srgbClr val="00FFFF"/>
                </a:highlight>
              </a:rPr>
              <a:t>7,50%</a:t>
            </a:r>
            <a:r>
              <a:rPr lang="fr-FR" sz="800" baseline="30000" dirty="0"/>
              <a:t>⁽²⁾</a:t>
            </a:r>
            <a:r>
              <a:rPr lang="fr-FR" sz="800" dirty="0"/>
              <a:t>) </a:t>
            </a:r>
          </a:p>
        </p:txBody>
      </p:sp>
      <p:sp>
        <p:nvSpPr>
          <p:cNvPr id="12" name="Espace réservé du texte 11">
            <a:extLst>
              <a:ext uri="{FF2B5EF4-FFF2-40B4-BE49-F238E27FC236}">
                <a16:creationId xmlns:a16="http://schemas.microsoft.com/office/drawing/2014/main" id="{C289A828-5485-4993-9F6F-D5332048AA5A}"/>
              </a:ext>
            </a:extLst>
          </p:cNvPr>
          <p:cNvSpPr txBox="1">
            <a:spLocks/>
          </p:cNvSpPr>
          <p:nvPr/>
        </p:nvSpPr>
        <p:spPr>
          <a:xfrm>
            <a:off x="267311" y="4522682"/>
            <a:ext cx="3307879" cy="141412"/>
          </a:xfrm>
          <a:prstGeom prst="rect">
            <a:avLst/>
          </a:prstGeom>
        </p:spPr>
        <p:txBody>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buNone/>
            </a:pPr>
            <a:r>
              <a:rPr lang="fr-FR" sz="900" b="1" dirty="0">
                <a:solidFill>
                  <a:srgbClr val="B9A049"/>
                </a:solidFill>
              </a:rPr>
              <a:t>Mécanisme de remboursement à l’échéance</a:t>
            </a:r>
          </a:p>
        </p:txBody>
      </p:sp>
      <p:sp>
        <p:nvSpPr>
          <p:cNvPr id="13" name="ZoneTexte 12">
            <a:extLst>
              <a:ext uri="{FF2B5EF4-FFF2-40B4-BE49-F238E27FC236}">
                <a16:creationId xmlns:a16="http://schemas.microsoft.com/office/drawing/2014/main" id="{68D809C1-DF1E-4467-8580-CD9121FC56F6}"/>
              </a:ext>
            </a:extLst>
          </p:cNvPr>
          <p:cNvSpPr txBox="1"/>
          <p:nvPr/>
        </p:nvSpPr>
        <p:spPr>
          <a:xfrm>
            <a:off x="772396" y="5018190"/>
            <a:ext cx="6005163" cy="246221"/>
          </a:xfrm>
          <a:prstGeom prst="rect">
            <a:avLst/>
          </a:prstGeom>
          <a:noFill/>
        </p:spPr>
        <p:txBody>
          <a:bodyPr wrap="square" lIns="0" tIns="0" rIns="0" bIns="0" rtlCol="0">
            <a:spAutoFit/>
          </a:bodyPr>
          <a:lstStyle/>
          <a:p>
            <a:pPr algn="just"/>
            <a:r>
              <a:rPr lang="fr-FR" sz="800" dirty="0">
                <a:solidFill>
                  <a:schemeClr val="tx2"/>
                </a:solidFill>
              </a:rPr>
              <a:t>À la date de constatation finale, le 23/09/2032, en l’absence de remboursement anticipé automatique préalable, on compare le niveau de clôture de l'indice</a:t>
            </a:r>
            <a:r>
              <a:rPr lang="en-US" sz="800" dirty="0">
                <a:solidFill>
                  <a:schemeClr val="tx2"/>
                </a:solidFill>
              </a:rPr>
              <a:t> </a:t>
            </a:r>
            <a:r>
              <a:rPr lang="fr-FR" sz="800" dirty="0">
                <a:solidFill>
                  <a:schemeClr val="tx2"/>
                </a:solidFill>
              </a:rPr>
              <a:t>à son Niveau de Référence :</a:t>
            </a:r>
          </a:p>
        </p:txBody>
      </p:sp>
      <p:sp>
        <p:nvSpPr>
          <p:cNvPr id="14" name="ZoneTexte 13">
            <a:extLst>
              <a:ext uri="{FF2B5EF4-FFF2-40B4-BE49-F238E27FC236}">
                <a16:creationId xmlns:a16="http://schemas.microsoft.com/office/drawing/2014/main" id="{10760D30-7B62-4ECB-9D86-C9C953053D21}"/>
              </a:ext>
            </a:extLst>
          </p:cNvPr>
          <p:cNvSpPr txBox="1"/>
          <p:nvPr/>
        </p:nvSpPr>
        <p:spPr>
          <a:xfrm>
            <a:off x="772396" y="5618507"/>
            <a:ext cx="6073677" cy="123111"/>
          </a:xfrm>
          <a:prstGeom prst="rect">
            <a:avLst/>
          </a:prstGeom>
          <a:noFill/>
        </p:spPr>
        <p:txBody>
          <a:bodyPr wrap="square" lIns="0" tIns="0" rIns="0" bIns="0" rtlCol="0">
            <a:spAutoFit/>
          </a:bodyPr>
          <a:lstStyle/>
          <a:p>
            <a:pPr algn="just"/>
            <a:r>
              <a:rPr lang="fr-FR" sz="800" b="1" u="sng" dirty="0">
                <a:solidFill>
                  <a:schemeClr val="tx2"/>
                </a:solidFill>
              </a:rPr>
              <a:t>Cas 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supérieur ou égal à 95% de son Niveau de Référence, l’investisseur reçoit, le 07/10/2032</a:t>
            </a:r>
            <a:r>
              <a:rPr lang="fr-FR" sz="800" b="1" baseline="30000" dirty="0">
                <a:solidFill>
                  <a:schemeClr val="tx2"/>
                </a:solidFill>
              </a:rPr>
              <a:t> </a:t>
            </a:r>
            <a:r>
              <a:rPr lang="fr-FR" sz="800" b="1" dirty="0">
                <a:solidFill>
                  <a:schemeClr val="tx2"/>
                </a:solidFill>
              </a:rPr>
              <a:t>: </a:t>
            </a:r>
          </a:p>
        </p:txBody>
      </p:sp>
      <p:sp>
        <p:nvSpPr>
          <p:cNvPr id="15" name="ZoneTexte 14">
            <a:extLst>
              <a:ext uri="{FF2B5EF4-FFF2-40B4-BE49-F238E27FC236}">
                <a16:creationId xmlns:a16="http://schemas.microsoft.com/office/drawing/2014/main" id="{7ED680B2-31B1-44D9-879E-5DFF6B504D08}"/>
              </a:ext>
            </a:extLst>
          </p:cNvPr>
          <p:cNvSpPr txBox="1"/>
          <p:nvPr/>
        </p:nvSpPr>
        <p:spPr>
          <a:xfrm>
            <a:off x="772396" y="8227183"/>
            <a:ext cx="6073677" cy="123111"/>
          </a:xfrm>
          <a:prstGeom prst="rect">
            <a:avLst/>
          </a:prstGeom>
          <a:noFill/>
        </p:spPr>
        <p:txBody>
          <a:bodyPr wrap="square" lIns="0" tIns="0" rIns="0" bIns="0" rtlCol="0">
            <a:spAutoFit/>
          </a:bodyPr>
          <a:lstStyle/>
          <a:p>
            <a:pPr algn="just"/>
            <a:r>
              <a:rPr lang="fr-FR" sz="800" b="1" u="sng" dirty="0">
                <a:solidFill>
                  <a:schemeClr val="tx2"/>
                </a:solidFill>
              </a:rPr>
              <a:t>Cas défavorable</a:t>
            </a:r>
            <a:r>
              <a:rPr lang="fr-FR" sz="800" b="1" dirty="0">
                <a:solidFill>
                  <a:schemeClr val="tx2"/>
                </a:solidFill>
              </a:rPr>
              <a:t> : Si </a:t>
            </a:r>
            <a:r>
              <a:rPr lang="it-IT" sz="800" b="1" dirty="0">
                <a:solidFill>
                  <a:schemeClr val="tx2"/>
                </a:solidFill>
              </a:rPr>
              <a:t>l'indice </a:t>
            </a:r>
            <a:r>
              <a:rPr lang="fr-FR" sz="800" b="1" dirty="0">
                <a:solidFill>
                  <a:schemeClr val="tx2"/>
                </a:solidFill>
              </a:rPr>
              <a:t>clôture à un niveau strictement inférieur à 50% de son niveau de Référence, l’investisseur reçoit, le 07/10/2032</a:t>
            </a:r>
          </a:p>
        </p:txBody>
      </p:sp>
      <p:sp>
        <p:nvSpPr>
          <p:cNvPr id="16" name="Espace réservé du texte 36">
            <a:extLst>
              <a:ext uri="{FF2B5EF4-FFF2-40B4-BE49-F238E27FC236}">
                <a16:creationId xmlns:a16="http://schemas.microsoft.com/office/drawing/2014/main" id="{BB8A8A7D-F6FF-4F58-AE88-928E127B96F7}"/>
              </a:ext>
            </a:extLst>
          </p:cNvPr>
          <p:cNvSpPr txBox="1">
            <a:spLocks/>
          </p:cNvSpPr>
          <p:nvPr/>
        </p:nvSpPr>
        <p:spPr>
          <a:xfrm>
            <a:off x="1077650" y="8659784"/>
            <a:ext cx="52033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Le capital initial diminué de l’intégralité de la baisse enregistrée </a:t>
            </a:r>
          </a:p>
          <a:p>
            <a:pPr marL="0" indent="0" algn="ctr">
              <a:lnSpc>
                <a:spcPct val="100000"/>
              </a:lnSpc>
              <a:spcBef>
                <a:spcPts val="0"/>
              </a:spcBef>
              <a:buNone/>
            </a:pPr>
            <a:r>
              <a:rPr lang="fr-FR" sz="800" dirty="0"/>
              <a:t>par l'indice entre le 23/09/2022 et le 23/09/2032</a:t>
            </a:r>
          </a:p>
          <a:p>
            <a:pPr marL="0" indent="0" algn="ctr">
              <a:lnSpc>
                <a:spcPct val="100000"/>
              </a:lnSpc>
              <a:spcBef>
                <a:spcPts val="0"/>
              </a:spcBef>
              <a:buNone/>
            </a:pPr>
            <a:r>
              <a:rPr lang="fr-FR" sz="800" dirty="0"/>
              <a:t>(Soit un Taux de Rendement Annuel net inférieur ou égal à 3,30%</a:t>
            </a:r>
          </a:p>
          <a:p>
            <a:pPr marL="0" indent="0" algn="ctr">
              <a:lnSpc>
                <a:spcPct val="100000"/>
              </a:lnSpc>
              <a:spcBef>
                <a:spcPts val="0"/>
              </a:spcBef>
              <a:buNone/>
            </a:pPr>
            <a:r>
              <a:rPr lang="fr-FR" sz="800" b="1" i="1" dirty="0"/>
              <a:t>L’investisseur subit alors une perte en capital partielle, voire totale</a:t>
            </a:r>
          </a:p>
        </p:txBody>
      </p:sp>
      <p:sp>
        <p:nvSpPr>
          <p:cNvPr id="20" name="Espace réservé du texte 36">
            <a:extLst>
              <a:ext uri="{FF2B5EF4-FFF2-40B4-BE49-F238E27FC236}">
                <a16:creationId xmlns:a16="http://schemas.microsoft.com/office/drawing/2014/main" id="{CF055AA2-377C-446F-B61D-3E7B366770C3}"/>
              </a:ext>
            </a:extLst>
          </p:cNvPr>
          <p:cNvSpPr txBox="1">
            <a:spLocks/>
          </p:cNvSpPr>
          <p:nvPr/>
        </p:nvSpPr>
        <p:spPr>
          <a:xfrm>
            <a:off x="1164560" y="7540113"/>
            <a:ext cx="5029482" cy="391628"/>
          </a:xfrm>
          <a:prstGeom prst="rect">
            <a:avLst/>
          </a:prstGeom>
          <a:noFill/>
          <a:ln w="6350">
            <a:solidFill>
              <a:srgbClr val="B9A049"/>
            </a:solidFill>
          </a:ln>
        </p:spPr>
        <p:txBody>
          <a:bodyPr lIns="108000" tIns="72000" rIns="108000" bIns="72000" anchor="ctr">
            <a:spAutoFit/>
          </a:bodyPr>
          <a:lstStyle>
            <a:lvl1pPr indent="0" algn="ctr" defTabSz="755934">
              <a:lnSpc>
                <a:spcPct val="100000"/>
              </a:lnSpc>
              <a:spcBef>
                <a:spcPts val="0"/>
              </a:spcBef>
              <a:buFont typeface="Arial" panose="020B0604020202020204" pitchFamily="34" charset="0"/>
              <a:buNone/>
              <a:defRPr sz="900" b="0" cap="none" baseline="0">
                <a:solidFill>
                  <a:schemeClr val="tx2"/>
                </a:solidFill>
                <a:latin typeface="Proxima Nova Rg" panose="02000506030000020004" pitchFamily="2" charset="0"/>
                <a:cs typeface="Gotham Bold" pitchFamily="50" charset="0"/>
              </a:defRPr>
            </a:lvl1pPr>
            <a:lvl2pPr marL="179388" indent="0" defTabSz="755934">
              <a:lnSpc>
                <a:spcPct val="100000"/>
              </a:lnSpc>
              <a:spcBef>
                <a:spcPts val="900"/>
              </a:spcBef>
              <a:buFont typeface="Arial" panose="020B0604020202020204" pitchFamily="34" charset="0"/>
              <a:buNone/>
              <a:defRPr sz="1200" cap="all" baseline="0">
                <a:latin typeface="Gotham Medium" pitchFamily="50" charset="0"/>
                <a:cs typeface="Gotham Medium" pitchFamily="50" charset="0"/>
              </a:defRPr>
            </a:lvl2pPr>
            <a:lvl3pPr marL="179388" indent="0" defTabSz="755934">
              <a:lnSpc>
                <a:spcPct val="100000"/>
              </a:lnSpc>
              <a:spcBef>
                <a:spcPts val="600"/>
              </a:spcBef>
              <a:buFont typeface="Arial" panose="020B0604020202020204" pitchFamily="34" charset="0"/>
              <a:buNone/>
              <a:defRPr sz="900">
                <a:solidFill>
                  <a:schemeClr val="tx2"/>
                </a:solidFill>
              </a:defRPr>
            </a:lvl3pPr>
            <a:lvl4pPr marL="179388" indent="0" defTabSz="755934">
              <a:lnSpc>
                <a:spcPct val="100000"/>
              </a:lnSpc>
              <a:spcBef>
                <a:spcPts val="600"/>
              </a:spcBef>
              <a:buFont typeface="Arial" panose="020B0604020202020204" pitchFamily="34" charset="0"/>
              <a:buNone/>
              <a:defRPr sz="900" u="sng">
                <a:solidFill>
                  <a:schemeClr val="tx2"/>
                </a:solidFill>
              </a:defRPr>
            </a:lvl4pPr>
            <a:lvl5pPr marL="179388" indent="0" defTabSz="755934">
              <a:lnSpc>
                <a:spcPct val="100000"/>
              </a:lnSpc>
              <a:spcBef>
                <a:spcPts val="600"/>
              </a:spcBef>
              <a:buFont typeface="Arial" panose="020B0604020202020204" pitchFamily="34" charset="0"/>
              <a:buNone/>
              <a:defRPr sz="700">
                <a:solidFill>
                  <a:schemeClr val="tx2"/>
                </a:solidFill>
                <a:latin typeface="Ciutadella Regular Italic" panose="01000000000000000000" pitchFamily="50" charset="0"/>
              </a:defRPr>
            </a:lvl5pPr>
            <a:lvl6pPr marL="2078820" indent="-188984" defTabSz="755934">
              <a:lnSpc>
                <a:spcPct val="90000"/>
              </a:lnSpc>
              <a:spcBef>
                <a:spcPts val="413"/>
              </a:spcBef>
              <a:buFont typeface="Arial" panose="020B0604020202020204" pitchFamily="34" charset="0"/>
              <a:buChar char="•"/>
              <a:defRPr sz="1488"/>
            </a:lvl6pPr>
            <a:lvl7pPr marL="2456787" indent="-188984" defTabSz="755934">
              <a:lnSpc>
                <a:spcPct val="90000"/>
              </a:lnSpc>
              <a:spcBef>
                <a:spcPts val="413"/>
              </a:spcBef>
              <a:buFont typeface="Arial" panose="020B0604020202020204" pitchFamily="34" charset="0"/>
              <a:buChar char="•"/>
              <a:defRPr sz="1488"/>
            </a:lvl7pPr>
            <a:lvl8pPr marL="2834754" indent="-188984" defTabSz="755934">
              <a:lnSpc>
                <a:spcPct val="90000"/>
              </a:lnSpc>
              <a:spcBef>
                <a:spcPts val="413"/>
              </a:spcBef>
              <a:buFont typeface="Arial" panose="020B0604020202020204" pitchFamily="34" charset="0"/>
              <a:buChar char="•"/>
              <a:defRPr sz="1488"/>
            </a:lvl8pPr>
            <a:lvl9pPr marL="3212722" indent="-188984" defTabSz="755934">
              <a:lnSpc>
                <a:spcPct val="90000"/>
              </a:lnSpc>
              <a:spcBef>
                <a:spcPts val="413"/>
              </a:spcBef>
              <a:buFont typeface="Arial" panose="020B0604020202020204" pitchFamily="34" charset="0"/>
              <a:buChar char="•"/>
              <a:defRPr sz="1488"/>
            </a:lvl9pPr>
          </a:lstStyle>
          <a:p>
            <a:r>
              <a:rPr lang="fr-FR" sz="800" dirty="0">
                <a:latin typeface="+mn-lt"/>
              </a:rPr>
              <a:t>L’intégralité du capital initial</a:t>
            </a:r>
          </a:p>
          <a:p>
            <a:r>
              <a:rPr lang="fr-FR" sz="800" dirty="0">
                <a:latin typeface="+mn-lt"/>
              </a:rPr>
              <a:t>(soit un Taux de Rendement Annuel net compris entre -1,00% et </a:t>
            </a:r>
            <a:r>
              <a:rPr lang="fr-FR" sz="800" dirty="0">
                <a:highlight>
                  <a:srgbClr val="00FFFF"/>
                </a:highlight>
              </a:rPr>
              <a:t>7,49%</a:t>
            </a:r>
            <a:r>
              <a:rPr lang="fr-FR" sz="800" baseline="30000" dirty="0">
                <a:latin typeface="+mn-lt"/>
              </a:rPr>
              <a:t>⁽²⁾</a:t>
            </a:r>
            <a:r>
              <a:rPr lang="fr-FR" sz="800" dirty="0">
                <a:latin typeface="+mn-lt"/>
              </a:rPr>
              <a:t>)</a:t>
            </a:r>
          </a:p>
        </p:txBody>
      </p:sp>
      <p:sp>
        <p:nvSpPr>
          <p:cNvPr id="21" name="ZoneTexte 20">
            <a:extLst>
              <a:ext uri="{FF2B5EF4-FFF2-40B4-BE49-F238E27FC236}">
                <a16:creationId xmlns:a16="http://schemas.microsoft.com/office/drawing/2014/main" id="{13C1DC08-7523-4CEB-8E89-DD7A3070EE79}"/>
              </a:ext>
            </a:extLst>
          </p:cNvPr>
          <p:cNvSpPr txBox="1"/>
          <p:nvPr/>
        </p:nvSpPr>
        <p:spPr>
          <a:xfrm>
            <a:off x="772396" y="6998450"/>
            <a:ext cx="6353527" cy="246221"/>
          </a:xfrm>
          <a:prstGeom prst="rect">
            <a:avLst/>
          </a:prstGeom>
          <a:noFill/>
        </p:spPr>
        <p:txBody>
          <a:bodyPr wrap="square" lIns="0" tIns="0" rIns="0" bIns="0" rtlCol="0">
            <a:spAutoFit/>
          </a:bodyPr>
          <a:lstStyle/>
          <a:p>
            <a:pPr algn="just"/>
            <a:r>
              <a:rPr lang="fr-FR" sz="800" b="1" u="sng" dirty="0">
                <a:solidFill>
                  <a:srgbClr val="000000"/>
                </a:solidFill>
              </a:rPr>
              <a:t>Cas médian</a:t>
            </a:r>
            <a:r>
              <a:rPr lang="fr-FR" sz="800" b="1" dirty="0">
                <a:solidFill>
                  <a:srgbClr val="000000"/>
                </a:solidFill>
              </a:rPr>
              <a:t> : Si </a:t>
            </a:r>
            <a:r>
              <a:rPr lang="it-IT" sz="800" b="1" dirty="0">
                <a:solidFill>
                  <a:schemeClr val="tx2"/>
                </a:solidFill>
              </a:rPr>
              <a:t>l'indice </a:t>
            </a:r>
            <a:r>
              <a:rPr lang="fr-FR" sz="800" b="1" dirty="0">
                <a:solidFill>
                  <a:srgbClr val="000000"/>
                </a:solidFill>
              </a:rPr>
              <a:t>clôture à un niveau strictement inférieur à 95% mais supérieur ou égal à 50% de son Niveau de Référence, l’investisseur reçoit, le 07/10/2032 : </a:t>
            </a:r>
          </a:p>
        </p:txBody>
      </p:sp>
      <p:sp>
        <p:nvSpPr>
          <p:cNvPr id="27" name="Espace réservé du texte 36">
            <a:extLst>
              <a:ext uri="{FF2B5EF4-FFF2-40B4-BE49-F238E27FC236}">
                <a16:creationId xmlns:a16="http://schemas.microsoft.com/office/drawing/2014/main" id="{A4CCB2D9-55D1-45E7-AAEC-BF4CDAF99BB8}"/>
              </a:ext>
            </a:extLst>
          </p:cNvPr>
          <p:cNvSpPr txBox="1">
            <a:spLocks/>
          </p:cNvSpPr>
          <p:nvPr/>
        </p:nvSpPr>
        <p:spPr>
          <a:xfrm>
            <a:off x="1163900" y="2842746"/>
            <a:ext cx="5030802" cy="637849"/>
          </a:xfrm>
          <a:prstGeom prst="rect">
            <a:avLst/>
          </a:prstGeom>
          <a:noFill/>
          <a:ln w="6350">
            <a:solidFill>
              <a:srgbClr val="B9A049"/>
            </a:solidFill>
          </a:ln>
        </p:spPr>
        <p:txBody>
          <a:bodyPr lIns="108000" tIns="72000" rIns="108000" bIns="72000" anchor="ctr">
            <a:spAutoFit/>
          </a:bodyPr>
          <a:lst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indent="0" algn="ctr">
              <a:lnSpc>
                <a:spcPct val="100000"/>
              </a:lnSpc>
              <a:spcBef>
                <a:spcPts val="0"/>
              </a:spcBef>
              <a:buNone/>
            </a:pPr>
            <a:r>
              <a:rPr lang="fr-FR" sz="800" dirty="0"/>
              <a:t>L’intégralité du capital initial</a:t>
            </a:r>
          </a:p>
          <a:p>
            <a:pPr marL="0" indent="0" algn="ctr">
              <a:lnSpc>
                <a:spcPct val="100000"/>
              </a:lnSpc>
              <a:spcBef>
                <a:spcPts val="0"/>
              </a:spcBef>
              <a:buNone/>
            </a:pPr>
            <a:r>
              <a:rPr lang="fr-FR" sz="800" dirty="0"/>
              <a:t>+</a:t>
            </a:r>
          </a:p>
          <a:p>
            <a:pPr marL="0" indent="0" algn="ctr">
              <a:lnSpc>
                <a:spcPct val="100000"/>
              </a:lnSpc>
              <a:spcBef>
                <a:spcPts val="0"/>
              </a:spcBef>
              <a:buNone/>
            </a:pPr>
            <a:r>
              <a:rPr lang="fr-FR" sz="800" dirty="0"/>
              <a:t>Le coupon défini ci-dessus</a:t>
            </a:r>
          </a:p>
          <a:p>
            <a:pPr marL="0" indent="0" algn="ctr">
              <a:lnSpc>
                <a:spcPct val="100000"/>
              </a:lnSpc>
              <a:spcBef>
                <a:spcPts val="0"/>
              </a:spcBef>
              <a:buNone/>
            </a:pPr>
            <a:r>
              <a:rPr lang="fr-FR" sz="800" dirty="0"/>
              <a:t>(Soit un Taux de Rendement Annuel net compris entre </a:t>
            </a:r>
            <a:r>
              <a:rPr lang="fr-FR" sz="800" dirty="0">
                <a:highlight>
                  <a:srgbClr val="00FFFF"/>
                </a:highlight>
              </a:rPr>
              <a:t>5,13%</a:t>
            </a:r>
            <a:r>
              <a:rPr lang="fr-FR" sz="800" baseline="30000" dirty="0"/>
              <a:t>2) </a:t>
            </a:r>
            <a:r>
              <a:rPr lang="fr-FR" sz="800" dirty="0"/>
              <a:t>et 7,50%</a:t>
            </a:r>
            <a:r>
              <a:rPr lang="fr-FR" sz="800" baseline="30000" dirty="0">
                <a:highlight>
                  <a:srgbClr val="00FFFF"/>
                </a:highlight>
              </a:rPr>
              <a:t>(</a:t>
            </a:r>
            <a:r>
              <a:rPr lang="fr-FR" sz="800" baseline="30000" dirty="0"/>
              <a:t>2)</a:t>
            </a:r>
            <a:r>
              <a:rPr lang="fr-FR" sz="800" dirty="0"/>
              <a:t>)</a:t>
            </a:r>
          </a:p>
        </p:txBody>
      </p:sp>
      <p:sp>
        <p:nvSpPr>
          <p:cNvPr id="28" name="ZoneTexte 27">
            <a:extLst>
              <a:ext uri="{FF2B5EF4-FFF2-40B4-BE49-F238E27FC236}">
                <a16:creationId xmlns:a16="http://schemas.microsoft.com/office/drawing/2014/main" id="{9C5364A0-87B1-4E7B-8AC3-C65529C5A56E}"/>
              </a:ext>
            </a:extLst>
          </p:cNvPr>
          <p:cNvSpPr txBox="1"/>
          <p:nvPr/>
        </p:nvSpPr>
        <p:spPr>
          <a:xfrm>
            <a:off x="772396" y="1794590"/>
            <a:ext cx="6005163" cy="738664"/>
          </a:xfrm>
          <a:prstGeom prst="rect">
            <a:avLst/>
          </a:prstGeom>
          <a:noFill/>
        </p:spPr>
        <p:txBody>
          <a:bodyPr wrap="square" lIns="0" tIns="0" rIns="0" bIns="0" rtlCol="0">
            <a:spAutoFit/>
          </a:bodyPr>
          <a:lstStyle/>
          <a:p>
            <a:pPr algn="just"/>
            <a:r>
              <a:rPr lang="fr-FR" sz="800" dirty="0">
                <a:solidFill>
                  <a:schemeClr val="tx2"/>
                </a:solidFill>
              </a:rPr>
              <a:t>À chaque date de constatation quotidienne</a:t>
            </a:r>
            <a:r>
              <a:rPr lang="fr-FR" sz="800" baseline="30000" dirty="0">
                <a:solidFill>
                  <a:schemeClr val="tx2"/>
                </a:solidFill>
              </a:rPr>
              <a:t>⁽¹⁾ </a:t>
            </a:r>
            <a:r>
              <a:rPr lang="fr-FR" sz="800" dirty="0">
                <a:solidFill>
                  <a:schemeClr val="tx2"/>
                </a:solidFill>
              </a:rPr>
              <a:t>à partir de la fin du jours 381 et jusqu’à la fin du jours 3652, on compare le niveau de clôture de l'indice à son Niveau de Référence</a:t>
            </a:r>
            <a:r>
              <a:rPr lang="en-US" sz="800" dirty="0">
                <a:solidFill>
                  <a:schemeClr val="tx2"/>
                </a:solidFill>
              </a:rPr>
              <a:t> </a:t>
            </a:r>
            <a:r>
              <a:rPr lang="fr-FR" sz="800" dirty="0">
                <a:solidFill>
                  <a:schemeClr val="tx2"/>
                </a:solidFill>
              </a:rPr>
              <a:t>:</a:t>
            </a:r>
          </a:p>
          <a:p>
            <a:pPr algn="just"/>
            <a:endParaRPr lang="fr-FR" sz="800" dirty="0">
              <a:solidFill>
                <a:schemeClr val="tx2"/>
              </a:solidFill>
            </a:endParaRPr>
          </a:p>
          <a:p>
            <a:pPr algn="just"/>
            <a:endParaRPr lang="fr-FR" sz="800" dirty="0">
              <a:solidFill>
                <a:schemeClr val="tx2"/>
              </a:solidFill>
            </a:endParaRPr>
          </a:p>
          <a:p>
            <a:pPr algn="just"/>
            <a:r>
              <a:rPr lang="fr-FR" sz="800" b="1" dirty="0">
                <a:solidFill>
                  <a:schemeClr val="tx2"/>
                </a:solidFill>
              </a:rPr>
              <a:t>Si, à une date de constatation quotidienne</a:t>
            </a:r>
            <a:r>
              <a:rPr lang="fr-FR" sz="800" b="1" baseline="30000" dirty="0">
                <a:solidFill>
                  <a:schemeClr val="tx2"/>
                </a:solidFill>
              </a:rPr>
              <a:t>⁽¹⁾</a:t>
            </a:r>
            <a:r>
              <a:rPr lang="fr-FR" sz="800" b="1" dirty="0">
                <a:solidFill>
                  <a:schemeClr val="tx2"/>
                </a:solidFill>
              </a:rPr>
              <a:t>, </a:t>
            </a:r>
            <a:r>
              <a:rPr lang="it-IT" sz="800" b="1" dirty="0">
                <a:solidFill>
                  <a:schemeClr val="tx2"/>
                </a:solidFill>
              </a:rPr>
              <a:t>l'indice </a:t>
            </a:r>
            <a:r>
              <a:rPr lang="fr-FR" sz="800" b="1" dirty="0">
                <a:solidFill>
                  <a:schemeClr val="tx2"/>
                </a:solidFill>
              </a:rPr>
              <a:t>clôture à un niveau supérieur ou égal à 95% de son Niveau de Référence, le produit est automatiquement remboursé par anticipation et l’investisseur reçoit, à la date de remboursement anticipé automatique correspondante</a:t>
            </a:r>
            <a:r>
              <a:rPr lang="fr-FR" sz="800" b="1" baseline="30000" dirty="0">
                <a:solidFill>
                  <a:schemeClr val="tx2"/>
                </a:solidFill>
              </a:rPr>
              <a:t>⁽¹⁾</a:t>
            </a:r>
            <a:r>
              <a:rPr lang="fr-FR" sz="800" b="1" dirty="0">
                <a:solidFill>
                  <a:schemeClr val="tx2"/>
                </a:solidFill>
              </a:rPr>
              <a:t> :</a:t>
            </a:r>
          </a:p>
        </p:txBody>
      </p:sp>
      <p:sp>
        <p:nvSpPr>
          <p:cNvPr id="29" name="Espace réservé du texte 11">
            <a:extLst>
              <a:ext uri="{FF2B5EF4-FFF2-40B4-BE49-F238E27FC236}">
                <a16:creationId xmlns:a16="http://schemas.microsoft.com/office/drawing/2014/main" id="{DDAE386E-86D1-4440-8654-C84E8C50A036}"/>
              </a:ext>
            </a:extLst>
          </p:cNvPr>
          <p:cNvSpPr txBox="1">
            <a:spLocks/>
          </p:cNvSpPr>
          <p:nvPr/>
        </p:nvSpPr>
        <p:spPr>
          <a:xfrm>
            <a:off x="648905" y="1283780"/>
            <a:ext cx="6189422" cy="156714"/>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1" algn="just"/>
            <a:r>
              <a:rPr lang="fr-FR" sz="900" b="1" cap="none" dirty="0">
                <a:solidFill>
                  <a:srgbClr val="B9A049"/>
                </a:solidFill>
                <a:latin typeface="+mn-lt"/>
              </a:rPr>
              <a:t>Mécanisme de remboursement anticipé automatique</a:t>
            </a:r>
          </a:p>
        </p:txBody>
      </p:sp>
      <p:sp>
        <p:nvSpPr>
          <p:cNvPr id="30" name="ZoneTexte 29">
            <a:extLst>
              <a:ext uri="{FF2B5EF4-FFF2-40B4-BE49-F238E27FC236}">
                <a16:creationId xmlns:a16="http://schemas.microsoft.com/office/drawing/2014/main" id="{EABE10B4-E115-4070-B655-A4C76AE21F36}"/>
              </a:ext>
            </a:extLst>
          </p:cNvPr>
          <p:cNvSpPr txBox="1"/>
          <p:nvPr/>
        </p:nvSpPr>
        <p:spPr>
          <a:xfrm>
            <a:off x="910052" y="3790086"/>
            <a:ext cx="6035040" cy="215444"/>
          </a:xfrm>
          <a:prstGeom prst="rect">
            <a:avLst/>
          </a:prstGeom>
          <a:noFill/>
        </p:spPr>
        <p:txBody>
          <a:bodyPr wrap="square" rtlCol="0">
            <a:spAutoFit/>
          </a:bodyPr>
          <a:lstStyle/>
          <a:p>
            <a:r>
              <a:rPr lang="fr-FR" sz="800" dirty="0"/>
              <a:t/>
            </a:r>
            <a:endParaRPr lang="en-US" sz="800" dirty="0"/>
          </a:p>
        </p:txBody>
      </p:sp>
    </p:spTree>
    <p:extLst>
      <p:ext uri="{BB962C8B-B14F-4D97-AF65-F5344CB8AC3E}">
        <p14:creationId xmlns:p14="http://schemas.microsoft.com/office/powerpoint/2010/main" val="369274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7</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61950" y="960898"/>
            <a:ext cx="6837887" cy="6842771"/>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jours 381 jusqu'à la fin du jours 3652, si à l’une des dates de constatation quotidienne correspondantes</a:t>
            </a:r>
            <a:r>
              <a:rPr lang="fr-FR" sz="800" baseline="30000" dirty="0">
                <a:solidFill>
                  <a:srgbClr val="000000"/>
                </a:solidFill>
              </a:rPr>
              <a:t>⁽¹⁾</a:t>
            </a:r>
            <a:r>
              <a:rPr lang="fr-FR" sz="800" dirty="0">
                <a:solidFill>
                  <a:srgbClr val="000000"/>
                </a:solidFill>
              </a:rPr>
              <a:t> l'indice clôture à un niveau supérieur ou égal à 95%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d’un gain de 0,0227% par jours environ par jour calendaire écoulé depuis le 23/09/2022 (soit 8,29%</a:t>
            </a:r>
            <a:r>
              <a:rPr lang="fr-FR" sz="800" i="1" dirty="0">
                <a:solidFill>
                  <a:srgbClr val="000000"/>
                </a:solidFill>
              </a:rPr>
              <a:t> </a:t>
            </a:r>
            <a:r>
              <a:rPr lang="fr-FR" sz="800" dirty="0">
                <a:solidFill>
                  <a:srgbClr val="000000"/>
                </a:solidFill>
              </a:rPr>
              <a:t>par année écoulée et un Taux de Rendement Annuel net maximum de 7,19%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endParaRPr lang="fr-FR" sz="800" dirty="0">
              <a:solidFill>
                <a:srgbClr val="000000"/>
              </a:solidFill>
            </a:endParaRP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95% de son Niveau de Référence, l’investisseur récupère alors l’intégralité de son capital initial, majorée d’un gain de 0,0227% par jours environ par jour calendaire écoulé depuis le 23/09/2022  (soit un gain de 82,92% et un Taux de Rendement Annuel net de 5,13%</a:t>
            </a:r>
            <a:r>
              <a:rPr lang="fr-FR" sz="800" baseline="30000" dirty="0">
                <a:solidFill>
                  <a:srgbClr val="000000"/>
                </a:solidFill>
              </a:rPr>
              <a:t>⁽²⁾</a:t>
            </a:r>
            <a:r>
              <a:rPr lang="fr-FR" sz="800" dirty="0">
                <a:solidFill>
                  <a:srgbClr val="000000"/>
                </a:solidFill>
              </a:rPr>
              <a:t>).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Sinon, si le mécanisme automatique de remboursement anticipé n’a pas été activé au préalable et si, à la date de constatation finale⁽¹⁾, l'indice clôture à un niveau strictement inférieur à 95% de son Niveau de Référence mais supérieur ou égal à 50% de ce dernier, l’investisseur récupère l’intégralité de son capital initialement investi. Le capital n’est donc exposé à un risque de perte à l’échéance⁽¹⁾ que si l'indice clôture à un niveau strictement inférieur à 50% de son Niveau de Référence à la date de constatation finale⁽¹⁾.</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Daily LOKT Premium Septembre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381 à 3653 jourss.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0,0227% par jours environ par jour calendaire écoulé depuis le 23/09/2022 </a:t>
            </a:r>
            <a:r>
              <a:rPr lang="fr-FR" sz="800" dirty="0">
                <a:solidFill>
                  <a:srgbClr val="000000"/>
                </a:solidFill>
              </a:rPr>
              <a:t>(soit un Taux de Rendement Annuel net maximum de 7,19%</a:t>
            </a:r>
            <a:r>
              <a:rPr lang="fr-FR" sz="800" baseline="30000" dirty="0">
                <a:solidFill>
                  <a:srgbClr val="000000"/>
                </a:solidFill>
                <a:ea typeface="SimSun" pitchFamily="2" charset="-122"/>
                <a:cs typeface="Times New Roman" pitchFamily="18" charset="0"/>
              </a:rPr>
              <a:t>⁽²⁾</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Le rendement de « Daily LOKT Premium Septembre 2022 » est très sensible à une faible variation du niveau de clôture de l'indice autour du seuil de </a:t>
            </a:r>
            <a:r>
              <a:rPr lang="fr-FR" sz="800" b="1" dirty="0">
                <a:solidFill>
                  <a:srgbClr val="000000"/>
                </a:solidFill>
                <a:effectLst/>
                <a:ea typeface="Calibri" panose="020F0502020204030204" pitchFamily="34" charset="0"/>
              </a:rPr>
              <a:t>95% de son Niveau de Référence   </a:t>
            </a:r>
            <a:r>
              <a:rPr lang="fr-FR" sz="800" b="1" dirty="0">
                <a:effectLst/>
                <a:ea typeface="Calibri" panose="020F0502020204030204" pitchFamily="34" charset="0"/>
              </a:rPr>
              <a:t>en cours de vie, et des seuils de 95% et 50% de son Niveau de Référence à la date de constatation finale</a:t>
            </a:r>
            <a:r>
              <a:rPr lang="fr-FR" sz="800" b="1" baseline="30000" dirty="0">
                <a:effectLst/>
                <a:ea typeface="Calibri" panose="020F0502020204030204" pitchFamily="34" charset="0"/>
              </a:rPr>
              <a:t>⁽¹⁾</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33566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9C48668-F8EF-42A2-B573-8D9739FE46BF}"/>
              </a:ext>
            </a:extLst>
          </p:cNvPr>
          <p:cNvSpPr>
            <a:spLocks noGrp="1"/>
          </p:cNvSpPr>
          <p:nvPr>
            <p:ph type="sldNum" sz="quarter" idx="4"/>
          </p:nvPr>
        </p:nvSpPr>
        <p:spPr/>
        <p:txBody>
          <a:bodyPr/>
          <a:lstStyle/>
          <a:p>
            <a:fld id="{58F0BA28-1212-45AE-B075-64C06113A6D3}" type="slidenum">
              <a:rPr lang="fr-FR" smtClean="0"/>
              <a:pPr/>
              <a:t>8</a:t>
            </a:fld>
            <a:endParaRPr lang="fr-FR" dirty="0"/>
          </a:p>
        </p:txBody>
      </p:sp>
      <p:sp>
        <p:nvSpPr>
          <p:cNvPr id="5" name="Text Box 2">
            <a:extLst>
              <a:ext uri="{FF2B5EF4-FFF2-40B4-BE49-F238E27FC236}">
                <a16:creationId xmlns:a16="http://schemas.microsoft.com/office/drawing/2014/main" id="{580B156C-19D1-4B14-8A75-9B3AFB6DD19A}"/>
              </a:ext>
            </a:extLst>
          </p:cNvPr>
          <p:cNvSpPr txBox="1">
            <a:spLocks noChangeArrowheads="1"/>
          </p:cNvSpPr>
          <p:nvPr/>
        </p:nvSpPr>
        <p:spPr bwMode="auto">
          <a:xfrm>
            <a:off x="359839" y="9765983"/>
            <a:ext cx="6485461" cy="600164"/>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p:txBody>
      </p:sp>
      <p:sp>
        <p:nvSpPr>
          <p:cNvPr id="4" name="Espace réservé du texte 11">
            <a:extLst>
              <a:ext uri="{FF2B5EF4-FFF2-40B4-BE49-F238E27FC236}">
                <a16:creationId xmlns:a16="http://schemas.microsoft.com/office/drawing/2014/main" id="{2C9B3373-431B-4577-86B4-BC4BDE56E809}"/>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solidFill>
                  <a:srgbClr val="000000"/>
                </a:solidFill>
                <a:latin typeface="Futura PT" panose="020B0902020204020203" pitchFamily="34" charset="0"/>
              </a:rPr>
              <a:t>AVANTAGES INCONVÉNIENTS ET principaux FACTEURS DE RISQUES</a:t>
            </a:r>
          </a:p>
        </p:txBody>
      </p:sp>
      <p:sp>
        <p:nvSpPr>
          <p:cNvPr id="6" name="Rectangle">
            <a:extLst>
              <a:ext uri="{FF2B5EF4-FFF2-40B4-BE49-F238E27FC236}">
                <a16:creationId xmlns:a16="http://schemas.microsoft.com/office/drawing/2014/main" id="{51B9B103-06ED-4425-97CC-DC76A8A54B2E}"/>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Rectangle">
            <a:extLst>
              <a:ext uri="{FF2B5EF4-FFF2-40B4-BE49-F238E27FC236}">
                <a16:creationId xmlns:a16="http://schemas.microsoft.com/office/drawing/2014/main" id="{11CD4052-900D-4194-A69C-0AF1ADBF03E1}"/>
              </a:ext>
            </a:extLst>
          </p:cNvPr>
          <p:cNvSpPr/>
          <p:nvPr/>
        </p:nvSpPr>
        <p:spPr>
          <a:xfrm>
            <a:off x="541297" y="9536636"/>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8" name="Rectangle">
            <a:extLst>
              <a:ext uri="{FF2B5EF4-FFF2-40B4-BE49-F238E27FC236}">
                <a16:creationId xmlns:a16="http://schemas.microsoft.com/office/drawing/2014/main" id="{C768572F-300B-4C49-A926-4F8F54816CFD}"/>
              </a:ext>
            </a:extLst>
          </p:cNvPr>
          <p:cNvSpPr/>
          <p:nvPr/>
        </p:nvSpPr>
        <p:spPr>
          <a:xfrm>
            <a:off x="541297" y="9058605"/>
            <a:ext cx="6480000" cy="6846"/>
          </a:xfrm>
          <a:prstGeom prst="rect">
            <a:avLst/>
          </a:prstGeom>
          <a:solidFill>
            <a:srgbClr val="C5AF5C"/>
          </a:solidFill>
          <a:ln w="3175">
            <a:miter lim="400000"/>
          </a:ln>
        </p:spPr>
        <p:txBody>
          <a:bodyPr lIns="20981" tIns="20981" rIns="20981" bIns="20981" anchor="ctr"/>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9" name="ZoneTexte 8">
            <a:extLst>
              <a:ext uri="{FF2B5EF4-FFF2-40B4-BE49-F238E27FC236}">
                <a16:creationId xmlns:a16="http://schemas.microsoft.com/office/drawing/2014/main" id="{A55E763B-8611-4526-B7E2-84EB19435569}"/>
              </a:ext>
            </a:extLst>
          </p:cNvPr>
          <p:cNvSpPr txBox="1"/>
          <p:nvPr/>
        </p:nvSpPr>
        <p:spPr>
          <a:xfrm>
            <a:off x="537948" y="9144369"/>
            <a:ext cx="6483350" cy="332399"/>
          </a:xfrm>
          <a:prstGeom prst="rect">
            <a:avLst/>
          </a:prstGeom>
          <a:noFill/>
        </p:spPr>
        <p:txBody>
          <a:bodyPr wrap="square" lIns="0" tIns="0" rIns="0" bIns="0">
            <a:spAutoFit/>
          </a:bodyPr>
          <a:lstStyle/>
          <a:p>
            <a:pPr marL="0" lvl="2" indent="0" algn="just">
              <a:lnSpc>
                <a:spcPct val="90000"/>
              </a:lnSpc>
              <a:buNone/>
            </a:pPr>
            <a:r>
              <a:rPr lang="fr-FR" sz="800" dirty="0">
                <a:solidFill>
                  <a:srgbClr val="000000"/>
                </a:solidFill>
              </a:rPr>
              <a:t>En tant que banque d’investissement avec un large éventail d’activités, BNP Paribas peut faire face à de potentiels conflits d’intérêts. Dans le cadre de l’émission de ces titres de créance, le Groupe BNP Paribas a mis en place des politiques et des mesures appropriées afin de gérer de possibles conflits de ce type entre les différentes entités du Groupe. </a:t>
            </a:r>
          </a:p>
        </p:txBody>
      </p:sp>
      <p:sp>
        <p:nvSpPr>
          <p:cNvPr id="11" name="ZoneTexte 10">
            <a:extLst>
              <a:ext uri="{FF2B5EF4-FFF2-40B4-BE49-F238E27FC236}">
                <a16:creationId xmlns:a16="http://schemas.microsoft.com/office/drawing/2014/main" id="{FED2574D-6984-4E56-B512-D9093DAE028A}"/>
              </a:ext>
            </a:extLst>
          </p:cNvPr>
          <p:cNvSpPr txBox="1"/>
          <p:nvPr/>
        </p:nvSpPr>
        <p:spPr>
          <a:xfrm>
            <a:off x="359839" y="960898"/>
            <a:ext cx="6839998" cy="7127977"/>
          </a:xfrm>
          <a:prstGeom prst="rect">
            <a:avLst/>
          </a:prstGeom>
          <a:noFill/>
        </p:spPr>
        <p:txBody>
          <a:bodyPr wrap="square">
            <a:spAutoFit/>
          </a:bodyPr>
          <a:lstStyle/>
          <a:p>
            <a:pPr algn="just">
              <a:lnSpc>
                <a:spcPct val="95000"/>
              </a:lnSpc>
              <a:spcBef>
                <a:spcPts val="600"/>
              </a:spcBef>
            </a:pPr>
            <a:r>
              <a:rPr lang="fr-FR" sz="1000" b="1" dirty="0">
                <a:solidFill>
                  <a:srgbClr val="B9A049"/>
                </a:solidFill>
              </a:rPr>
              <a:t>AVANTAGES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A chaque date de constatation quotidienne</a:t>
            </a:r>
            <a:r>
              <a:rPr lang="fr-FR" sz="800" baseline="30000" dirty="0">
                <a:solidFill>
                  <a:srgbClr val="000000"/>
                </a:solidFill>
              </a:rPr>
              <a:t>⁽¹⁾</a:t>
            </a:r>
            <a:r>
              <a:rPr lang="fr-FR" sz="800" dirty="0">
                <a:solidFill>
                  <a:srgbClr val="000000"/>
                </a:solidFill>
              </a:rPr>
              <a:t>, </a:t>
            </a:r>
            <a:r>
              <a:rPr lang="fr-FR" sz="800" dirty="0">
                <a:latin typeface="Proxima Nova Rg" panose="02000506030000020004" pitchFamily="2" charset="0"/>
              </a:rPr>
              <a:t>l’investisseur peut recevoir un coupon de 0,0227% dès lors que l'indice clôture à un niveau supérieur ou égal à 95% de son Niveau de Référence</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ea typeface="SimSun" pitchFamily="2" charset="-122"/>
                <a:cs typeface="Times New Roman" pitchFamily="18" charset="0"/>
              </a:rPr>
              <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De la fin du jours 381 jusqu'à la fin du jours 3652, si à l’une des dates de constatation quotidienne correspondantes</a:t>
            </a:r>
            <a:r>
              <a:rPr lang="fr-FR" sz="800" baseline="30000" dirty="0">
                <a:solidFill>
                  <a:srgbClr val="000000"/>
                </a:solidFill>
              </a:rPr>
              <a:t>⁽¹⁾</a:t>
            </a:r>
            <a:r>
              <a:rPr lang="fr-FR" sz="800" dirty="0">
                <a:solidFill>
                  <a:srgbClr val="000000"/>
                </a:solidFill>
              </a:rPr>
              <a:t> l'indice clôture à un niveau supérieur ou égal à 95% de son Niveau de Référence, </a:t>
            </a:r>
            <a:r>
              <a:rPr lang="fr-FR" sz="800" b="1" dirty="0">
                <a:solidFill>
                  <a:srgbClr val="000000"/>
                </a:solidFill>
              </a:rPr>
              <a:t>un mécanisme de remboursement anticipé est automatiquement activé </a:t>
            </a:r>
            <a:r>
              <a:rPr lang="fr-FR" sz="800" dirty="0">
                <a:solidFill>
                  <a:srgbClr val="000000"/>
                </a:solidFill>
              </a:rPr>
              <a:t>et l’investisseur récupère alors l’intégralité de son capital initial majorée du coupon de 0,0227%  (soit un Taux de Rendement Annuel net maximum de</a:t>
            </a:r>
            <a:r>
              <a:rPr lang="fr-FR" sz="800" dirty="0">
                <a:solidFill>
                  <a:srgbClr val="000000"/>
                </a:solidFill>
                <a:highlight>
                  <a:srgbClr val="00FFFF"/>
                </a:highlight>
              </a:rPr>
              <a:t>%</a:t>
            </a:r>
            <a:r>
              <a:rPr lang="fr-FR" sz="800" baseline="30000" dirty="0">
                <a:solidFill>
                  <a:srgbClr val="000000"/>
                </a:solidFill>
                <a:highlight>
                  <a:srgbClr val="00FFFF"/>
                </a:highlight>
                <a:ea typeface="SimSun" pitchFamily="2" charset="-122"/>
                <a:cs typeface="Times New Roman" pitchFamily="18" charset="0"/>
              </a:rPr>
              <a:t>(</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À la date de constatation finale</a:t>
            </a:r>
            <a:r>
              <a:rPr lang="fr-FR" sz="800" baseline="30000" dirty="0">
                <a:solidFill>
                  <a:srgbClr val="000000"/>
                </a:solidFill>
              </a:rPr>
              <a:t>⁽¹⁾</a:t>
            </a:r>
            <a:r>
              <a:rPr lang="fr-FR" sz="800" dirty="0">
                <a:solidFill>
                  <a:srgbClr val="000000"/>
                </a:solidFill>
              </a:rPr>
              <a:t>, si le mécanisme de remboursement anticipé n’a pas été activé au préalable, et si l'indice clôture à un niveau supérieur ou égal à 50% de son Niveau de Référence, l’investisseur récupère alors l’intégralité de son capital initial (soit un Taux de Rendement Annuel net maximum de </a:t>
            </a:r>
            <a:r>
              <a:rPr lang="fr-FR" sz="800" dirty="0">
                <a:solidFill>
                  <a:srgbClr val="000000"/>
                </a:solidFill>
                <a:highlight>
                  <a:srgbClr val="00FFFF"/>
                </a:highlight>
              </a:rPr>
              <a:t>7,50%</a:t>
            </a:r>
            <a:r>
              <a:rPr lang="fr-FR" sz="800" baseline="30000" dirty="0">
                <a:solidFill>
                  <a:srgbClr val="000000"/>
                </a:solidFill>
              </a:rPr>
              <a:t>⁽²⁾</a:t>
            </a:r>
            <a:r>
              <a:rPr lang="fr-FR" sz="800" dirty="0">
                <a:solidFill>
                  <a:srgbClr val="000000"/>
                </a:solidFill>
              </a:rPr>
              <a:t>). </a:t>
            </a:r>
          </a:p>
          <a:p>
            <a:pPr marL="0" lvl="1" algn="just">
              <a:lnSpc>
                <a:spcPct val="95000"/>
              </a:lnSpc>
              <a:spcBef>
                <a:spcPts val="600"/>
              </a:spcBef>
            </a:pPr>
            <a:r>
              <a:rPr lang="fr-FR" sz="1000" b="1" dirty="0">
                <a:solidFill>
                  <a:srgbClr val="B9A049"/>
                </a:solidFill>
              </a:rPr>
              <a:t>INCONVÉNIENTS</a:t>
            </a:r>
          </a:p>
          <a:p>
            <a:pPr marL="171450" indent="-171450" algn="just">
              <a:lnSpc>
                <a:spcPct val="95000"/>
              </a:lnSpc>
              <a:spcAft>
                <a:spcPts val="200"/>
              </a:spcAft>
              <a:buFont typeface="Arial" panose="020B0604020202020204" pitchFamily="34" charset="0"/>
              <a:buChar char="•"/>
            </a:pPr>
            <a:r>
              <a:rPr lang="fr-FR" sz="800" dirty="0">
                <a:solidFill>
                  <a:srgbClr val="000000"/>
                </a:solidFill>
              </a:rPr>
              <a:t>« Daily LOKT Premium Septembre 2022 » </a:t>
            </a:r>
            <a:r>
              <a:rPr lang="fr-FR" sz="800" b="1" dirty="0">
                <a:solidFill>
                  <a:srgbClr val="000000"/>
                </a:solidFill>
              </a:rPr>
              <a:t>présente</a:t>
            </a:r>
            <a:r>
              <a:rPr lang="fr-FR" sz="800" dirty="0">
                <a:solidFill>
                  <a:srgbClr val="000000"/>
                </a:solidFill>
              </a:rPr>
              <a:t> </a:t>
            </a:r>
            <a:r>
              <a:rPr lang="fr-FR" sz="800" b="1" dirty="0">
                <a:solidFill>
                  <a:srgbClr val="000000"/>
                </a:solidFill>
              </a:rPr>
              <a:t>un risque de perte partielle ou totale du capital en cours de vie </a:t>
            </a:r>
            <a:r>
              <a:rPr lang="fr-FR" sz="800" dirty="0">
                <a:solidFill>
                  <a:srgbClr val="000000"/>
                </a:solidFill>
              </a:rPr>
              <a:t>(en cas de revente du produit à l’initiative de l’investisseur alors que les conditions de remboursement automatique ne sont pas remplies, le prix dépendant alors des paramètres de marché le jour de la revente)</a:t>
            </a:r>
            <a:r>
              <a:rPr lang="fr-FR" sz="800" b="1" dirty="0">
                <a:solidFill>
                  <a:srgbClr val="000000"/>
                </a:solidFill>
              </a:rPr>
              <a:t> et à l’échéance</a:t>
            </a:r>
            <a:r>
              <a:rPr lang="fr-FR" sz="800" b="1" baseline="30000" dirty="0">
                <a:solidFill>
                  <a:srgbClr val="000000"/>
                </a:solidFill>
              </a:rPr>
              <a:t>⁽¹⁾</a:t>
            </a:r>
            <a:r>
              <a:rPr lang="fr-FR" sz="800" b="1" dirty="0">
                <a:solidFill>
                  <a:srgbClr val="000000"/>
                </a:solidFill>
              </a:rPr>
              <a:t> </a:t>
            </a:r>
            <a:r>
              <a:rPr lang="fr-FR" sz="800" dirty="0">
                <a:solidFill>
                  <a:srgbClr val="000000"/>
                </a:solidFill>
              </a:rPr>
              <a:t>(si, à la date de constatation finale</a:t>
            </a:r>
            <a:r>
              <a:rPr lang="fr-FR" sz="800" baseline="30000" dirty="0">
                <a:solidFill>
                  <a:srgbClr val="000000"/>
                </a:solidFill>
              </a:rPr>
              <a:t>⁽¹⁾</a:t>
            </a:r>
            <a:r>
              <a:rPr lang="fr-FR" sz="800" dirty="0">
                <a:solidFill>
                  <a:srgbClr val="000000"/>
                </a:solidFill>
              </a:rPr>
              <a:t>, l'indice enregistre une baisse supérieure à 50% de son Niveau de Référence). La valeur du remboursement peut être inférieure au montant du capital initialement investi. Dans le pire des scenarios, les investisseurs peuvent perdre jusqu’à la totalité de leur capital initialement investi. En cas de revente des titres de créance avant la date de remboursement final</a:t>
            </a:r>
            <a:r>
              <a:rPr lang="fr-FR" sz="800" baseline="30000" dirty="0">
                <a:solidFill>
                  <a:srgbClr val="000000"/>
                </a:solidFill>
              </a:rPr>
              <a:t>⁽¹⁾</a:t>
            </a:r>
            <a:r>
              <a:rPr lang="fr-FR" sz="800" dirty="0">
                <a:solidFill>
                  <a:srgbClr val="000000"/>
                </a:solidFill>
              </a:rPr>
              <a:t>, il est impossible de mesurer a priori le gain ou la perte possible, le prix pratiqué dépendant alors des paramètres de marché du jour. La perte en capital peut être partielle ou totale. Si le cadre d’investissement du produit est un contrat d’assurance vie ou de capitalisation, le dénouement ou le rachat partiel de celui-ci peut entraîner le désinvestissement des unités de compte adossées aux titres de créance avant leur date de remboursement final</a:t>
            </a:r>
            <a:r>
              <a:rPr lang="fr-FR" sz="800" baseline="30000" dirty="0">
                <a:solidFill>
                  <a:srgbClr val="000000"/>
                </a:solidFill>
              </a:rPr>
              <a:t>⁽¹⁾</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b="1" dirty="0">
                <a:solidFill>
                  <a:srgbClr val="000000"/>
                </a:solidFill>
              </a:rPr>
              <a:t>L’investisseur est exposé à un éventuel défaut de paiement et de faillite </a:t>
            </a:r>
            <a:r>
              <a:rPr lang="fr-FR" sz="800" dirty="0">
                <a:solidFill>
                  <a:srgbClr val="000000"/>
                </a:solidFill>
              </a:rPr>
              <a:t>(qui induit un risque de non remboursement) ou à une </a:t>
            </a:r>
            <a:r>
              <a:rPr lang="fr-FR" sz="800" b="1" dirty="0">
                <a:solidFill>
                  <a:srgbClr val="000000"/>
                </a:solidFill>
              </a:rPr>
              <a:t>dégradation de la qualité de crédit</a:t>
            </a:r>
            <a:r>
              <a:rPr lang="fr-FR" sz="800" dirty="0">
                <a:solidFill>
                  <a:srgbClr val="000000"/>
                </a:solidFill>
              </a:rPr>
              <a:t> (qui induit un risque sur la valeur de marché du produit) de l’Émetteur ainsi qu’au </a:t>
            </a:r>
            <a:r>
              <a:rPr lang="fr-FR" sz="800" b="1" dirty="0">
                <a:solidFill>
                  <a:srgbClr val="000000"/>
                </a:solidFill>
              </a:rPr>
              <a:t>risque de défaut de paiement, de faillite et de mise en résolution </a:t>
            </a:r>
            <a:r>
              <a:rPr lang="fr-FR" sz="800" dirty="0">
                <a:solidFill>
                  <a:srgbClr val="000000"/>
                </a:solidFill>
              </a:rPr>
              <a:t>du Garant de la formule et du paiement des sommes dues au titre du produit.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ne connaît pas à l’avance la durée exacte de son investissement qui peut varier de </a:t>
            </a:r>
            <a:r>
              <a:rPr lang="fr-FR" sz="800" b="1" dirty="0">
                <a:solidFill>
                  <a:srgbClr val="000000"/>
                </a:solidFill>
              </a:rPr>
              <a:t>381 à 3653 jourss.</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L’investisseur peut ne bénéficier que d’une hausse partielle de l'indice, du fait du </a:t>
            </a:r>
            <a:r>
              <a:rPr lang="fr-FR" sz="800" b="1" dirty="0">
                <a:solidFill>
                  <a:srgbClr val="000000"/>
                </a:solidFill>
              </a:rPr>
              <a:t>mécanisme de plafonnement des gains à 0,0227% par jours </a:t>
            </a:r>
            <a:r>
              <a:rPr lang="fr-FR" sz="800" dirty="0">
                <a:solidFill>
                  <a:srgbClr val="000000"/>
                </a:solidFill>
              </a:rPr>
              <a:t>(soit un Taux de Rendement Annuel net maximum de de de </a:t>
            </a:r>
            <a:r>
              <a:rPr lang="fr-FR" sz="800" dirty="0">
                <a:solidFill>
                  <a:srgbClr val="000000"/>
                </a:solidFill>
                <a:highlight>
                  <a:srgbClr val="00FFFF"/>
                </a:highlight>
              </a:rPr>
              <a:t>7,50%</a:t>
            </a:r>
            <a:r>
              <a:rPr lang="fr-FR" sz="800" baseline="30000" dirty="0">
                <a:solidFill>
                  <a:srgbClr val="000000"/>
                </a:solidFill>
              </a:rPr>
              <a:t>( </a:t>
            </a:r>
            <a:r>
              <a:rPr lang="fr-FR" sz="800" baseline="30000" dirty="0">
                <a:solidFill>
                  <a:srgbClr val="000000"/>
                </a:solidFill>
                <a:ea typeface="SimSun" pitchFamily="2" charset="-122"/>
                <a:cs typeface="Times New Roman" pitchFamily="18" charset="0"/>
              </a:rPr>
              <a:t>2)</a:t>
            </a:r>
            <a:r>
              <a:rPr lang="fr-FR" sz="800" dirty="0">
                <a:solidFill>
                  <a:srgbClr val="000000"/>
                </a:solidFill>
                <a:ea typeface="SimSun" pitchFamily="2" charset="-122"/>
                <a:cs typeface="Times New Roman" pitchFamily="18" charset="0"/>
              </a:rPr>
              <a:t>)</a:t>
            </a:r>
            <a:r>
              <a:rPr lang="fr-FR" sz="800" dirty="0">
                <a:solidFill>
                  <a:srgbClr val="000000"/>
                </a:solidFill>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Le rendement de « Daily LOKT Premium Septembre 2022 » est très sensible à une faible variation du niveau de clôture de l'indice autour des seuils de </a:t>
            </a:r>
            <a:r>
              <a:rPr lang="fr-FR" sz="800" dirty="0">
                <a:solidFill>
                  <a:srgbClr val="000000"/>
                </a:solidFill>
                <a:effectLst/>
                <a:ea typeface="Calibri" panose="020F0502020204030204" pitchFamily="34" charset="0"/>
              </a:rPr>
              <a:t>95% de son Niveau de Référence et 95% de son Niveau de Référence   </a:t>
            </a:r>
            <a:r>
              <a:rPr lang="fr-FR" sz="800" dirty="0">
                <a:effectLst/>
                <a:ea typeface="Calibri" panose="020F0502020204030204" pitchFamily="34" charset="0"/>
              </a:rPr>
              <a:t>en cours de vie, et des seuils de 95% et 50% de son Niveau de Référence à la date de constatation finale</a:t>
            </a:r>
            <a:r>
              <a:rPr lang="fr-FR" sz="800" baseline="30000" dirty="0">
                <a:effectLst/>
                <a:ea typeface="Calibri" panose="020F0502020204030204" pitchFamily="34" charset="0"/>
              </a:rPr>
              <a:t>(1</a:t>
            </a:r>
            <a:r>
              <a:rPr lang="fr-FR" sz="800" b="1" baseline="30000" dirty="0">
                <a:effectLst/>
                <a:ea typeface="Calibri" panose="020F0502020204030204" pitchFamily="34" charset="0"/>
              </a:rPr>
              <a:t>)</a:t>
            </a:r>
            <a:r>
              <a:rPr lang="fr-FR" sz="800" b="1" dirty="0">
                <a:effectLst/>
                <a:ea typeface="Calibri" panose="020F0502020204030204" pitchFamily="34" charset="0"/>
              </a:rPr>
              <a:t>.</a:t>
            </a:r>
          </a:p>
          <a:p>
            <a:pPr marL="171450" indent="-171450" algn="just">
              <a:lnSpc>
                <a:spcPct val="92000"/>
              </a:lnSpc>
              <a:spcBef>
                <a:spcPts val="200"/>
              </a:spcBef>
              <a:spcAft>
                <a:spcPts val="200"/>
              </a:spcAft>
              <a:buFont typeface="Arial" panose="020B0604020202020204" pitchFamily="34" charset="0"/>
              <a:buChar char="•"/>
            </a:pPr>
            <a:r>
              <a:rPr lang="fr-FR" sz="800" dirty="0">
                <a:solidFill>
                  <a:srgbClr val="000000"/>
                </a:solidFill>
              </a:rPr>
              <a:t>&lt;</a:t>
            </a:r>
            <a:r>
              <a:rPr lang="fr-FR" sz="800" dirty="0" err="1">
                <a:solidFill>
                  <a:srgbClr val="000000"/>
                </a:solidFill>
              </a:rPr>
              <a:t>inconv</a:t>
            </a:r>
            <a:r>
              <a:rPr lang="fr-FR" sz="800" dirty="0">
                <a:solidFill>
                  <a:srgbClr val="000000"/>
                </a:solidFill>
              </a:rPr>
              <a:t>&gt;.</a:t>
            </a:r>
            <a:endParaRPr lang="fr-FR" sz="800" dirty="0">
              <a:solidFill>
                <a:srgbClr val="000000"/>
              </a:solidFill>
              <a:highlight>
                <a:srgbClr val="FFFF00"/>
              </a:highlight>
            </a:endParaRPr>
          </a:p>
          <a:p>
            <a:pPr marL="0" lvl="1" indent="0" algn="just">
              <a:lnSpc>
                <a:spcPct val="95000"/>
              </a:lnSpc>
              <a:spcBef>
                <a:spcPts val="600"/>
              </a:spcBef>
              <a:spcAft>
                <a:spcPts val="200"/>
              </a:spcAft>
              <a:buNone/>
            </a:pPr>
            <a:r>
              <a:rPr lang="fr-FR" sz="1000" b="1" dirty="0">
                <a:solidFill>
                  <a:srgbClr val="B9A049"/>
                </a:solidFill>
              </a:rPr>
              <a:t>PRINCIPAUX FACTEURS DE RISQUES</a:t>
            </a:r>
          </a:p>
          <a:p>
            <a:pPr algn="just">
              <a:lnSpc>
                <a:spcPct val="95000"/>
              </a:lnSpc>
            </a:pPr>
            <a:r>
              <a:rPr lang="fr-FR" sz="800" i="1" dirty="0">
                <a:solidFill>
                  <a:srgbClr val="000000"/>
                </a:solidFill>
              </a:rPr>
              <a:t>Les investisseurs sont invités à lire attentivement la section « Facteurs de Risques » du Prospectus de base. </a:t>
            </a:r>
          </a:p>
          <a:p>
            <a:pPr algn="just">
              <a:lnSpc>
                <a:spcPct val="95000"/>
              </a:lnSpc>
              <a:spcAft>
                <a:spcPts val="600"/>
              </a:spcAft>
            </a:pPr>
            <a:r>
              <a:rPr lang="fr-FR" sz="800" b="1" u="sng" dirty="0">
                <a:solidFill>
                  <a:srgbClr val="000000"/>
                </a:solidFill>
              </a:rPr>
              <a:t>Ces risques sont notamment :</a:t>
            </a:r>
            <a:endParaRPr lang="fr-FR" sz="800" i="1" u="sng"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crédit : </a:t>
            </a:r>
            <a:r>
              <a:rPr lang="fr-FR" sz="800" dirty="0">
                <a:solidFill>
                  <a:srgbClr val="000000"/>
                </a:solidFill>
              </a:rPr>
              <a:t>L’investisseur supporte le risque de défaut de paiement et de faillite de l’Émetteur ainsi que le risque de défaut de paiement, de faillite et de mise en résolution du Garant de la formule. Conformément à la règlementation relative au mécanisme de renflouement interne des institutions financières (bail-in), en cas de défaillance probable ou certaine du Garant de la formule, l’investisseur est susceptible de ne pas recouvrer, le cas échéant, la totalité ou partie du montant qui est dû par le Garant de la formule au titre de la Garantie ou l’Investisseur peut être susceptible de recevoir, le cas échéant, tout autre instrument financier émis par le Garant de la formule (ou toute autre entité) en remplacement du montant qui est dû au titre des titres de créance émis par l’Émetteur.</a:t>
            </a:r>
            <a:endParaRPr lang="fr-FR" sz="800" b="1" dirty="0">
              <a:solidFill>
                <a:srgbClr val="000000"/>
              </a:solidFill>
            </a:endParaRP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marché : </a:t>
            </a:r>
            <a:r>
              <a:rPr lang="fr-FR" sz="800" dirty="0">
                <a:solidFill>
                  <a:srgbClr val="000000"/>
                </a:solidFill>
              </a:rPr>
              <a:t>Le produit peut connaître à tout moment d’importantes fluctuations de cours (en raison notamment de l’évolution du prix, du (ou des) instrument(s) sous-jacent(s) et des taux d’intérêt), pouvant aboutir dans certains cas à la perte totale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liquidité : </a:t>
            </a:r>
            <a:r>
              <a:rPr lang="fr-FR" sz="800" dirty="0">
                <a:solidFill>
                  <a:srgbClr val="000000"/>
                </a:solidFill>
              </a:rPr>
              <a:t>Certaines conditions exceptionnelles de marché peuvent avoir un effet défavorable sur la liquidité du produit, voire même rendre le produit totalement illiquide, ce qui peut rendre impossible la vente du produit et entraîner la perte totale ou partielle du montant investi.</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de perte en capital : </a:t>
            </a:r>
            <a:r>
              <a:rPr lang="fr-FR" sz="800" dirty="0">
                <a:solidFill>
                  <a:srgbClr val="000000"/>
                </a:solidFill>
              </a:rPr>
              <a:t>Le produit présente un risque de perte en capital. La valeur de remboursement du produit peut être inférieure au montant de l’investissement initial. Dans le pire des scénarios, les investisseurs peuvent perdre jusqu’à la totalité de leur investissement.</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lié au sous-jacent : </a:t>
            </a:r>
            <a:r>
              <a:rPr lang="fr-FR" sz="800" dirty="0">
                <a:solidFill>
                  <a:srgbClr val="000000"/>
                </a:solidFill>
              </a:rPr>
              <a:t>Le mécanisme de remboursement est lié à l’évolution du niveau de l'indice et donc à l’évolution des marchés actions.</a:t>
            </a:r>
          </a:p>
          <a:p>
            <a:pPr marL="171450" indent="-171450" algn="just">
              <a:lnSpc>
                <a:spcPct val="90000"/>
              </a:lnSpc>
              <a:spcAft>
                <a:spcPts val="200"/>
              </a:spcAft>
              <a:buFont typeface="Arial" panose="020B0604020202020204" pitchFamily="34" charset="0"/>
              <a:buChar char="•"/>
            </a:pPr>
            <a:r>
              <a:rPr lang="fr-FR" sz="800" b="1" dirty="0">
                <a:solidFill>
                  <a:srgbClr val="000000"/>
                </a:solidFill>
              </a:rPr>
              <a:t>Risque découlant de la nature du support : </a:t>
            </a:r>
            <a:r>
              <a:rPr lang="fr-FR" sz="800" dirty="0">
                <a:solidFill>
                  <a:srgbClr val="000000"/>
                </a:solidFill>
              </a:rPr>
              <a:t>En cas de revente du produit avant l’échéance ou, selon le cas, à la date de remboursement anticipé automatique</a:t>
            </a:r>
            <a:r>
              <a:rPr lang="fr-FR" sz="800" baseline="30000" dirty="0">
                <a:solidFill>
                  <a:srgbClr val="000000"/>
                </a:solidFill>
              </a:rPr>
              <a:t>⁽¹⁾</a:t>
            </a:r>
            <a:r>
              <a:rPr lang="fr-FR" sz="800" dirty="0">
                <a:solidFill>
                  <a:srgbClr val="000000"/>
                </a:solidFill>
              </a:rPr>
              <a:t>, alors que les conditions de remboursement anticipé automatique ne sont pas remplies, il est impossible de mesurer a priori le gain ou la perte possibles, le prix pratiqué dépendant alors des conditions de marché en vigueur. Si le cadre d’investissement du produit est un contrat d’assurance vie ou de capitalisation, le dénouement (notamment par rachat ou décès de l’assuré), l’arbitrage ou le rachat partiel de celui-ci peuvent entraîner le désinvestissement des unités de compte adossées aux titres avant leur dates d’échéance</a:t>
            </a:r>
            <a:r>
              <a:rPr lang="fr-FR" sz="800" baseline="30000" dirty="0">
                <a:solidFill>
                  <a:srgbClr val="000000"/>
                </a:solidFill>
              </a:rPr>
              <a:t>⁽¹⁾</a:t>
            </a:r>
            <a:r>
              <a:rPr lang="fr-FR" sz="800" dirty="0">
                <a:solidFill>
                  <a:srgbClr val="000000"/>
                </a:solidFill>
              </a:rPr>
              <a:t>. Ainsi, le montant remboursé pourra être très différent (inférieur ou supérieur) du montant résultant de l’application de la formule annoncée. </a:t>
            </a:r>
            <a:r>
              <a:rPr lang="fr-FR" sz="800" b="1" dirty="0">
                <a:solidFill>
                  <a:srgbClr val="000000"/>
                </a:solidFill>
              </a:rPr>
              <a:t>Il existe donc un risque de perte en capital partielle ou totale. Il est précisé que l’Assureur, d'une part, l'Emetteur et le Garant de la formule d'autre part sont des entités juridiques indépendantes.</a:t>
            </a:r>
          </a:p>
        </p:txBody>
      </p:sp>
    </p:spTree>
    <p:extLst>
      <p:ext uri="{BB962C8B-B14F-4D97-AF65-F5344CB8AC3E}">
        <p14:creationId xmlns:p14="http://schemas.microsoft.com/office/powerpoint/2010/main" val="241699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C068595-9FF8-42B8-8F45-83A54159E531}"/>
              </a:ext>
            </a:extLst>
          </p:cNvPr>
          <p:cNvSpPr>
            <a:spLocks noGrp="1"/>
          </p:cNvSpPr>
          <p:nvPr>
            <p:ph type="sldNum" sz="quarter" idx="4"/>
          </p:nvPr>
        </p:nvSpPr>
        <p:spPr/>
        <p:txBody>
          <a:bodyPr/>
          <a:lstStyle/>
          <a:p>
            <a:fld id="{58F0BA28-1212-45AE-B075-64C06113A6D3}" type="slidenum">
              <a:rPr lang="fr-FR" smtClean="0"/>
              <a:pPr/>
              <a:t>9</a:t>
            </a:fld>
            <a:endParaRPr lang="fr-FR" dirty="0"/>
          </a:p>
        </p:txBody>
      </p:sp>
      <p:sp>
        <p:nvSpPr>
          <p:cNvPr id="5" name="Text Box 2">
            <a:extLst>
              <a:ext uri="{FF2B5EF4-FFF2-40B4-BE49-F238E27FC236}">
                <a16:creationId xmlns:a16="http://schemas.microsoft.com/office/drawing/2014/main" id="{D0ED12C2-7003-44D9-A2FB-4B2BA1F366F5}"/>
              </a:ext>
            </a:extLst>
          </p:cNvPr>
          <p:cNvSpPr txBox="1">
            <a:spLocks noChangeArrowheads="1"/>
          </p:cNvSpPr>
          <p:nvPr/>
        </p:nvSpPr>
        <p:spPr bwMode="auto">
          <a:xfrm>
            <a:off x="361950" y="9765983"/>
            <a:ext cx="6483350" cy="700192"/>
          </a:xfrm>
          <a:prstGeom prst="rect">
            <a:avLst/>
          </a:prstGeom>
          <a:noFill/>
          <a:ln w="9525">
            <a:noFill/>
            <a:miter lim="800000"/>
            <a:headEnd/>
            <a:tailEnd/>
          </a:ln>
        </p:spPr>
        <p:txBody>
          <a:bodyPr wrap="square" lIns="0" tIns="0" rIns="0" bIns="0">
            <a:spAutoFit/>
          </a:bodyPr>
          <a:lstStyle/>
          <a:p>
            <a:pPr marL="0" lvl="1" algn="just"/>
            <a:r>
              <a:rPr lang="fr-FR" sz="650" baseline="30000" dirty="0">
                <a:solidFill>
                  <a:schemeClr val="tx2"/>
                </a:solidFill>
                <a:latin typeface="+mn-lt"/>
              </a:rPr>
              <a:t>⁽¹⁾</a:t>
            </a:r>
            <a:r>
              <a:rPr lang="fr-FR" sz="650" dirty="0">
                <a:solidFill>
                  <a:schemeClr val="tx2"/>
                </a:solidFill>
                <a:latin typeface="+mn-lt"/>
              </a:rPr>
              <a:t> Veuillez vous référer au tableau récapitulant les principales caractéristiques financières en page 7 pour le détail des dates. </a:t>
            </a:r>
          </a:p>
          <a:p>
            <a:pPr marL="0" lvl="1" algn="just"/>
            <a:r>
              <a:rPr lang="fr-FR" sz="650" baseline="30000" dirty="0">
                <a:solidFill>
                  <a:schemeClr val="tx2"/>
                </a:solidFill>
                <a:latin typeface="+mn-lt"/>
              </a:rPr>
              <a:t>⁽²⁾</a:t>
            </a:r>
            <a:r>
              <a:rPr lang="fr-FR" sz="650" dirty="0">
                <a:solidFill>
                  <a:schemeClr val="tx2"/>
                </a:solidFill>
                <a:latin typeface="+mn-lt"/>
              </a:rPr>
              <a:t> En prenant comme hypothèse 1,00% de frais de gestion du contrat d’assurance vie ou de capitalisation. TRA nets hors autres frais, fiscalité et prélèvements sociaux applicables au cadre d’investissement, et hors défaut de paiement et/ou faillite de l’Émetteur et du Garant de la formule et hors mise en résolution du Garant de la formule. Les TRA sont calculés à partir du 23/09/2022 jusqu’à la date de remboursement anticipé automatique éventuel</a:t>
            </a:r>
            <a:r>
              <a:rPr lang="fr-FR" sz="650" baseline="30000" dirty="0">
                <a:solidFill>
                  <a:schemeClr val="tx2"/>
                </a:solidFill>
                <a:latin typeface="+mn-lt"/>
              </a:rPr>
              <a:t>⁽¹⁾</a:t>
            </a:r>
            <a:r>
              <a:rPr lang="fr-FR" sz="650" dirty="0">
                <a:solidFill>
                  <a:schemeClr val="tx2"/>
                </a:solidFill>
                <a:latin typeface="+mn-lt"/>
              </a:rPr>
              <a:t> ou d’échéance</a:t>
            </a:r>
            <a:r>
              <a:rPr lang="fr-FR" sz="650" baseline="30000" dirty="0">
                <a:solidFill>
                  <a:schemeClr val="tx2"/>
                </a:solidFill>
                <a:latin typeface="+mn-lt"/>
              </a:rPr>
              <a:t>⁽¹⁾</a:t>
            </a:r>
            <a:r>
              <a:rPr lang="fr-FR" sz="650" dirty="0">
                <a:solidFill>
                  <a:schemeClr val="tx2"/>
                </a:solidFill>
                <a:latin typeface="+mn-lt"/>
              </a:rPr>
              <a:t> selon les scénarios. Une sortie anticipée à l’initiative de l’investisseur se fera à un niveau dépendant de l’évolution des paramètres de marché au moment de la sortie (niveau de l'indice, des taux d’intérêt, de la volatilité et des primes de risque de crédit notamment) et pourra donc entraîner un risque de perte en capital.</a:t>
            </a:r>
          </a:p>
          <a:p>
            <a:pPr marL="0" lvl="1" algn="just"/>
            <a:r>
              <a:rPr lang="fr-FR" sz="650" baseline="30000" dirty="0">
                <a:solidFill>
                  <a:schemeClr val="tx2"/>
                </a:solidFill>
                <a:latin typeface="+mn-lt"/>
              </a:rPr>
              <a:t>(3</a:t>
            </a:r>
            <a:r>
              <a:rPr lang="fr-FR" sz="650" baseline="30000" dirty="0">
                <a:solidFill>
                  <a:schemeClr val="tx2"/>
                </a:solidFill>
                <a:highlight>
                  <a:srgbClr val="FFFF00"/>
                </a:highlight>
                <a:latin typeface="+mn-lt"/>
              </a:rPr>
              <a:t>) </a:t>
            </a:r>
            <a:r>
              <a:rPr lang="fr-FR" sz="650" dirty="0">
                <a:solidFill>
                  <a:schemeClr val="tx2"/>
                </a:solidFill>
                <a:highlight>
                  <a:srgbClr val="FFFF00"/>
                </a:highlight>
                <a:latin typeface="+mn-lt"/>
              </a:rPr>
              <a:t>Hors prise en compte des dividendes éventuels détachés par </a:t>
            </a:r>
            <a:r>
              <a:rPr lang="it-IT" sz="650" dirty="0">
                <a:solidFill>
                  <a:schemeClr val="tx2"/>
                </a:solidFill>
                <a:highlight>
                  <a:srgbClr val="FFFF00"/>
                </a:highlight>
                <a:latin typeface="+mn-lt"/>
              </a:rPr>
              <a:t>l'indice</a:t>
            </a:r>
            <a:endParaRPr lang="fr-FR" sz="650" dirty="0">
              <a:solidFill>
                <a:schemeClr val="tx2"/>
              </a:solidFill>
              <a:highlight>
                <a:srgbClr val="FFFF00"/>
              </a:highlight>
              <a:latin typeface="+mn-lt"/>
            </a:endParaRPr>
          </a:p>
        </p:txBody>
      </p:sp>
      <p:sp>
        <p:nvSpPr>
          <p:cNvPr id="4" name="Espace réservé du texte 11">
            <a:extLst>
              <a:ext uri="{FF2B5EF4-FFF2-40B4-BE49-F238E27FC236}">
                <a16:creationId xmlns:a16="http://schemas.microsoft.com/office/drawing/2014/main" id="{177D1BD7-6780-4E19-AB78-D31AC6937846}"/>
              </a:ext>
            </a:extLst>
          </p:cNvPr>
          <p:cNvSpPr txBox="1">
            <a:spLocks/>
          </p:cNvSpPr>
          <p:nvPr/>
        </p:nvSpPr>
        <p:spPr>
          <a:xfrm>
            <a:off x="458462" y="670080"/>
            <a:ext cx="6804000" cy="230950"/>
          </a:xfrm>
          <a:prstGeom prst="rect">
            <a:avLst/>
          </a:prstGeom>
        </p:spPr>
        <p:txBody>
          <a:bodyPr lIns="0" tIns="0" rIns="0" bIns="0" anchor="ctr">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79388" indent="0" algn="l" defTabSz="755934" rtl="0" eaLnBrk="1" latinLnBrk="0" hangingPunct="1">
              <a:lnSpc>
                <a:spcPct val="100000"/>
              </a:lnSpc>
              <a:spcBef>
                <a:spcPts val="900"/>
              </a:spcBef>
              <a:buFont typeface="Arial" panose="020B0604020202020204" pitchFamily="34" charset="0"/>
              <a:buNone/>
              <a:defRPr sz="1200" kern="1200" cap="all" baseline="0">
                <a:solidFill>
                  <a:schemeClr val="tx1"/>
                </a:solidFill>
                <a:latin typeface="Gotham Medium" pitchFamily="50" charset="0"/>
                <a:ea typeface="+mn-ea"/>
                <a:cs typeface="Gotham Medium" pitchFamily="50" charset="0"/>
              </a:defRPr>
            </a:lvl2pPr>
            <a:lvl3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mn-lt"/>
                <a:ea typeface="+mn-ea"/>
                <a:cs typeface="+mn-cs"/>
              </a:defRPr>
            </a:lvl3pPr>
            <a:lvl4pPr marL="0" indent="0" algn="ctr" defTabSz="755934" rtl="0" eaLnBrk="1" latinLnBrk="0" hangingPunct="1">
              <a:lnSpc>
                <a:spcPct val="100000"/>
              </a:lnSpc>
              <a:spcBef>
                <a:spcPts val="1000"/>
              </a:spcBef>
              <a:spcAft>
                <a:spcPts val="1000"/>
              </a:spcAft>
              <a:buFont typeface="Arial" panose="020B0604020202020204" pitchFamily="34" charset="0"/>
              <a:buNone/>
              <a:defRPr sz="900" u="none" kern="1200">
                <a:solidFill>
                  <a:schemeClr val="tx2"/>
                </a:solidFill>
                <a:latin typeface="Ciutadella Light" panose="02000000000000000000" pitchFamily="50" charset="0"/>
                <a:ea typeface="+mn-ea"/>
                <a:cs typeface="+mn-cs"/>
              </a:defRPr>
            </a:lvl4pPr>
            <a:lvl5pPr marL="179388" indent="0" algn="l" defTabSz="755934" rtl="0" eaLnBrk="1" latinLnBrk="0" hangingPunct="1">
              <a:lnSpc>
                <a:spcPct val="100000"/>
              </a:lnSpc>
              <a:spcBef>
                <a:spcPts val="600"/>
              </a:spcBef>
              <a:buFont typeface="Arial" panose="020B0604020202020204" pitchFamily="34" charset="0"/>
              <a:buNone/>
              <a:defRPr sz="90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fr-FR" sz="1200" dirty="0">
                <a:latin typeface="Futura PT" panose="020B0902020204020203" pitchFamily="34" charset="0"/>
              </a:rPr>
              <a:t>ILLUSTRATION DU MÉCANISME DE REMBOURSEMENT</a:t>
            </a:r>
          </a:p>
        </p:txBody>
      </p:sp>
      <p:sp>
        <p:nvSpPr>
          <p:cNvPr id="6" name="Rectangle">
            <a:extLst>
              <a:ext uri="{FF2B5EF4-FFF2-40B4-BE49-F238E27FC236}">
                <a16:creationId xmlns:a16="http://schemas.microsoft.com/office/drawing/2014/main" id="{460FFCA7-A5EC-42E7-8F01-3BD3E4D99B2F}"/>
              </a:ext>
            </a:extLst>
          </p:cNvPr>
          <p:cNvSpPr/>
          <p:nvPr/>
        </p:nvSpPr>
        <p:spPr>
          <a:xfrm>
            <a:off x="361950" y="703340"/>
            <a:ext cx="45719" cy="138398"/>
          </a:xfrm>
          <a:prstGeom prst="rect">
            <a:avLst/>
          </a:prstGeom>
          <a:solidFill>
            <a:srgbClr val="B9A049"/>
          </a:solidFill>
          <a:ln w="3175">
            <a:miter lim="400000"/>
          </a:ln>
        </p:spPr>
        <p:txBody>
          <a:bodyPr lIns="20981" tIns="20981" rIns="20981" bIns="20981"/>
          <a:lstStyle/>
          <a:p>
            <a:pPr algn="ctr" defTabSz="825500">
              <a:lnSpc>
                <a:spcPct val="100000"/>
              </a:lnSpc>
              <a:defRPr sz="3200" b="0">
                <a:solidFill>
                  <a:srgbClr val="FFFFFF"/>
                </a:solidFill>
                <a:latin typeface="Helvetica Neue Medium"/>
                <a:ea typeface="Helvetica Neue Medium"/>
                <a:cs typeface="Helvetica Neue Medium"/>
                <a:sym typeface="Helvetica Neue Medium"/>
              </a:defRPr>
            </a:pPr>
            <a:endParaRPr/>
          </a:p>
        </p:txBody>
      </p:sp>
      <p:sp>
        <p:nvSpPr>
          <p:cNvPr id="7" name="ZoneTexte 49">
            <a:extLst>
              <a:ext uri="{FF2B5EF4-FFF2-40B4-BE49-F238E27FC236}">
                <a16:creationId xmlns:a16="http://schemas.microsoft.com/office/drawing/2014/main" id="{D9B4A527-A86B-4756-8775-FA28C4786F3E}"/>
              </a:ext>
            </a:extLst>
          </p:cNvPr>
          <p:cNvSpPr txBox="1">
            <a:spLocks noChangeArrowheads="1"/>
          </p:cNvSpPr>
          <p:nvPr/>
        </p:nvSpPr>
        <p:spPr bwMode="auto">
          <a:xfrm>
            <a:off x="458462" y="953313"/>
            <a:ext cx="6741374" cy="246221"/>
          </a:xfrm>
          <a:prstGeom prst="rect">
            <a:avLst/>
          </a:prstGeom>
          <a:noFill/>
          <a:ln w="9525">
            <a:noFill/>
            <a:miter lim="800000"/>
            <a:headEnd/>
            <a:tailEnd/>
          </a:ln>
        </p:spPr>
        <p:txBody>
          <a:bodyPr wrap="square" lIns="0" tIns="0" rIns="0" bIns="0">
            <a:spAutoFit/>
          </a:bodyPr>
          <a:lstStyle/>
          <a:p>
            <a:pPr algn="just"/>
            <a:r>
              <a:rPr lang="fr-FR" sz="800" b="1" dirty="0">
                <a:latin typeface="Proxima Nova Rg" panose="02000506030000020004" pitchFamily="2" charset="0"/>
              </a:rPr>
              <a:t>Les données chiffrées utilisées dans ces exemples n’ont qu’une valeur indicative et informative, l’objectif étant de décrire le mécanisme du produit. Ces illustrations ont été réalisées de bonne foi à titre d'information uniquement. Elles ne préjugent en rien de l'évolution future de l'indice et du produit.</a:t>
            </a:r>
          </a:p>
        </p:txBody>
      </p:sp>
      <p:sp>
        <p:nvSpPr>
          <p:cNvPr id="8" name="ZoneTexte 7">
            <a:extLst>
              <a:ext uri="{FF2B5EF4-FFF2-40B4-BE49-F238E27FC236}">
                <a16:creationId xmlns:a16="http://schemas.microsoft.com/office/drawing/2014/main" id="{FFCF2BB5-A92A-4145-BAC5-803B42C466A2}"/>
              </a:ext>
            </a:extLst>
          </p:cNvPr>
          <p:cNvSpPr txBox="1"/>
          <p:nvPr/>
        </p:nvSpPr>
        <p:spPr>
          <a:xfrm>
            <a:off x="458460" y="1492210"/>
            <a:ext cx="6741375" cy="123111"/>
          </a:xfrm>
          <a:prstGeom prst="rect">
            <a:avLst/>
          </a:prstGeom>
          <a:noFill/>
        </p:spPr>
        <p:txBody>
          <a:bodyPr wrap="square" lIns="0" tIns="0" rIns="0" bIns="0" rtlCol="0">
            <a:spAutoFit/>
          </a:bodyPr>
          <a:lstStyle/>
          <a:p>
            <a:pPr algn="just"/>
            <a:r>
              <a:rPr lang="fr-FR" sz="800" b="1" dirty="0">
                <a:solidFill>
                  <a:srgbClr val="B9A049"/>
                </a:solidFill>
              </a:rPr>
              <a:t>SCÉNARIO DÉFAVORABLE </a:t>
            </a:r>
            <a:r>
              <a:rPr lang="fr-FR" sz="800" dirty="0">
                <a:solidFill>
                  <a:srgbClr val="B9A049"/>
                </a:solidFill>
              </a:rPr>
              <a:t>: À la date de constatation finale</a:t>
            </a:r>
            <a:r>
              <a:rPr lang="fr-FR" sz="800" baseline="30000" dirty="0">
                <a:solidFill>
                  <a:srgbClr val="B9A049"/>
                </a:solidFill>
              </a:rPr>
              <a:t>⁽¹⁾</a:t>
            </a:r>
            <a:r>
              <a:rPr lang="fr-FR" sz="800" dirty="0">
                <a:solidFill>
                  <a:srgbClr val="B9A049"/>
                </a:solidFill>
              </a:rPr>
              <a:t>, l'indice clôture à un niveau strictement inférieur à 50% de son Niveau de Référence</a:t>
            </a:r>
          </a:p>
        </p:txBody>
      </p:sp>
      <p:sp>
        <p:nvSpPr>
          <p:cNvPr id="9" name="ZoneTexte 8">
            <a:extLst>
              <a:ext uri="{FF2B5EF4-FFF2-40B4-BE49-F238E27FC236}">
                <a16:creationId xmlns:a16="http://schemas.microsoft.com/office/drawing/2014/main" id="{EC8EA57A-F6C8-4630-A4E0-A7B9CB234556}"/>
              </a:ext>
            </a:extLst>
          </p:cNvPr>
          <p:cNvSpPr txBox="1"/>
          <p:nvPr/>
        </p:nvSpPr>
        <p:spPr>
          <a:xfrm>
            <a:off x="458459" y="4163001"/>
            <a:ext cx="6741373" cy="110800"/>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MÉDIAN : </a:t>
            </a:r>
            <a:r>
              <a:rPr lang="fr-FR" sz="800" b="0" dirty="0">
                <a:latin typeface="+mn-lt"/>
              </a:rPr>
              <a:t>À la date de constatation finale(¹), l'indice clôture à un niveau strictement inférieur à 95% mais supérieur ou égal à 50% de son Niveau de Référence</a:t>
            </a:r>
          </a:p>
        </p:txBody>
      </p:sp>
      <p:sp>
        <p:nvSpPr>
          <p:cNvPr id="10" name="ZoneTexte 9">
            <a:extLst>
              <a:ext uri="{FF2B5EF4-FFF2-40B4-BE49-F238E27FC236}">
                <a16:creationId xmlns:a16="http://schemas.microsoft.com/office/drawing/2014/main" id="{C8AE3A6A-C537-450E-A547-0EC6DD9F7A53}"/>
              </a:ext>
            </a:extLst>
          </p:cNvPr>
          <p:cNvSpPr txBox="1"/>
          <p:nvPr/>
        </p:nvSpPr>
        <p:spPr>
          <a:xfrm>
            <a:off x="458459" y="6787332"/>
            <a:ext cx="6741373" cy="221599"/>
          </a:xfrm>
          <a:prstGeom prst="rect">
            <a:avLst/>
          </a:prstGeom>
          <a:noFill/>
        </p:spPr>
        <p:txBody>
          <a:bodyPr wrap="square" lIns="0" tIns="0" rIns="0" bIns="0" rtlCol="0">
            <a:spAutoFit/>
          </a:bodyPr>
          <a:lstStyle>
            <a:defPPr>
              <a:defRPr lang="en-US"/>
            </a:defPPr>
            <a:lvl1pPr algn="just">
              <a:lnSpc>
                <a:spcPct val="90000"/>
              </a:lnSpc>
              <a:defRPr sz="900" b="1">
                <a:solidFill>
                  <a:srgbClr val="B9A049"/>
                </a:solidFill>
                <a:latin typeface="Futura PT" panose="020B0902020204020203" pitchFamily="34" charset="0"/>
              </a:defRPr>
            </a:lvl1pPr>
          </a:lstStyle>
          <a:p>
            <a:r>
              <a:rPr lang="fr-FR" sz="800" dirty="0">
                <a:latin typeface="+mn-lt"/>
              </a:rPr>
              <a:t>SCÉNARIO FAVORABLE AVEC MISE EN ÉVIDENCE DU PLAFONNEMENT DES GAINS : </a:t>
            </a:r>
            <a:r>
              <a:rPr lang="fr-FR" sz="800" b="0" dirty="0">
                <a:latin typeface="+mn-lt"/>
              </a:rPr>
              <a:t>Dès la première date de constatation du mécanisme de remboursement anticipé automatique, l'indice clôture à un niveau supérieur ou égal à 95% de son Niveau de Référence</a:t>
            </a:r>
          </a:p>
        </p:txBody>
      </p:sp>
      <p:sp>
        <p:nvSpPr>
          <p:cNvPr id="11" name="Espace réservé du texte 11">
            <a:extLst>
              <a:ext uri="{FF2B5EF4-FFF2-40B4-BE49-F238E27FC236}">
                <a16:creationId xmlns:a16="http://schemas.microsoft.com/office/drawing/2014/main" id="{62E64A7A-B241-457F-85AF-644F9663089B}"/>
              </a:ext>
            </a:extLst>
          </p:cNvPr>
          <p:cNvSpPr txBox="1">
            <a:spLocks/>
          </p:cNvSpPr>
          <p:nvPr/>
        </p:nvSpPr>
        <p:spPr>
          <a:xfrm>
            <a:off x="458459" y="9282268"/>
            <a:ext cx="6739266" cy="396000"/>
          </a:xfrm>
          <a:prstGeom prst="rect">
            <a:avLst/>
          </a:prstGeom>
        </p:spPr>
        <p:txBody>
          <a:bodyPr lIns="0" tIns="0" rIns="0" bIns="0">
            <a:noAutofit/>
          </a:bodyPr>
          <a:lstStyle>
            <a:lvl1pPr marL="0" indent="0" algn="l" defTabSz="755934" rtl="0" eaLnBrk="1" latinLnBrk="0" hangingPunct="1">
              <a:lnSpc>
                <a:spcPct val="90000"/>
              </a:lnSpc>
              <a:spcBef>
                <a:spcPts val="2400"/>
              </a:spcBef>
              <a:buFont typeface="Arial" panose="020B0604020202020204" pitchFamily="34" charset="0"/>
              <a:buNone/>
              <a:defRPr sz="1600" b="0" kern="1200" cap="all" baseline="0">
                <a:solidFill>
                  <a:schemeClr val="tx1"/>
                </a:solidFill>
                <a:latin typeface="Gotham Bold" pitchFamily="50" charset="0"/>
                <a:ea typeface="+mn-ea"/>
                <a:cs typeface="Gotham Bold" pitchFamily="50" charset="0"/>
              </a:defRPr>
            </a:lvl1pPr>
            <a:lvl2pPr marL="108000" indent="0" algn="l" defTabSz="755934" rtl="0" eaLnBrk="1" latinLnBrk="0" hangingPunct="1">
              <a:lnSpc>
                <a:spcPct val="100000"/>
              </a:lnSpc>
              <a:spcBef>
                <a:spcPts val="600"/>
              </a:spcBef>
              <a:buFont typeface="Arial" panose="020B0604020202020204" pitchFamily="34" charset="0"/>
              <a:buNone/>
              <a:defRPr sz="700" b="0" i="0" kern="1200" cap="none" baseline="0">
                <a:solidFill>
                  <a:schemeClr val="tx2"/>
                </a:solidFill>
                <a:latin typeface="Ciutadella Regular Italic" panose="01000000000000000000" pitchFamily="50" charset="0"/>
                <a:ea typeface="+mn-ea"/>
                <a:cs typeface="Gotham Medium" pitchFamily="50" charset="0"/>
              </a:defRPr>
            </a:lvl2pPr>
            <a:lvl3pPr marL="108000" indent="0" algn="l" defTabSz="755934" rtl="0" eaLnBrk="1" latinLnBrk="0" hangingPunct="1">
              <a:lnSpc>
                <a:spcPct val="100000"/>
              </a:lnSpc>
              <a:spcBef>
                <a:spcPts val="1000"/>
              </a:spcBef>
              <a:spcAft>
                <a:spcPts val="1000"/>
              </a:spcAft>
              <a:buFont typeface="Arial" panose="020B0604020202020204" pitchFamily="34" charset="0"/>
              <a:buNone/>
              <a:defRPr sz="1000" b="0" i="0" kern="1200" cap="all" baseline="0">
                <a:solidFill>
                  <a:schemeClr val="tx1"/>
                </a:solidFill>
                <a:latin typeface="Gotham Medium" pitchFamily="50" charset="0"/>
                <a:ea typeface="+mn-ea"/>
                <a:cs typeface="Gotham Medium" pitchFamily="50" charset="0"/>
              </a:defRPr>
            </a:lvl3pPr>
            <a:lvl4pPr marL="2340000" indent="0" algn="l" defTabSz="755934" rtl="0" eaLnBrk="1" latinLnBrk="0" hangingPunct="1">
              <a:lnSpc>
                <a:spcPct val="100000"/>
              </a:lnSpc>
              <a:spcBef>
                <a:spcPts val="300"/>
              </a:spcBef>
              <a:spcAft>
                <a:spcPts val="0"/>
              </a:spcAft>
              <a:buFont typeface="Arial" panose="020B0604020202020204" pitchFamily="34" charset="0"/>
              <a:buNone/>
              <a:defRPr sz="850" u="none" kern="1200">
                <a:solidFill>
                  <a:schemeClr val="tx2"/>
                </a:solidFill>
                <a:latin typeface="Ciutadella Light" panose="02000000000000000000" pitchFamily="50" charset="0"/>
                <a:ea typeface="+mn-ea"/>
                <a:cs typeface="+mn-cs"/>
              </a:defRPr>
            </a:lvl4pPr>
            <a:lvl5pPr marL="2340000" indent="0" algn="l" defTabSz="755934" rtl="0" eaLnBrk="1" latinLnBrk="0" hangingPunct="1">
              <a:lnSpc>
                <a:spcPct val="100000"/>
              </a:lnSpc>
              <a:spcBef>
                <a:spcPts val="300"/>
              </a:spcBef>
              <a:buFont typeface="Arial" panose="020B0604020202020204" pitchFamily="34" charset="0"/>
              <a:buNone/>
              <a:defRPr sz="850" kern="1200">
                <a:solidFill>
                  <a:schemeClr val="tx2"/>
                </a:solidFill>
                <a:latin typeface="Ciutadella Medium" panose="01000000000000000000" pitchFamily="50" charset="0"/>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marL="0" lvl="2" algn="just">
              <a:spcBef>
                <a:spcPts val="0"/>
              </a:spcBef>
              <a:spcAft>
                <a:spcPts val="0"/>
              </a:spcAft>
            </a:pPr>
            <a:r>
              <a:rPr lang="fr-FR" sz="800" dirty="0">
                <a:solidFill>
                  <a:srgbClr val="B9A049"/>
                </a:solidFill>
                <a:latin typeface="+mn-lt"/>
              </a:rPr>
              <a:t>LE RENDEMENT DU PRODUIT « Daily LOKT Premium Septembre 2022 » EST TRÈS SENSIBLE À UNE FAIBLE VARIATION DU niveau DE CLÔTURE de l'indice AUTOUR DES SEUILS DE 95% ET DE 50% </a:t>
            </a:r>
            <a:r>
              <a:rPr lang="fr-FR" sz="800" cap="all" dirty="0">
                <a:solidFill>
                  <a:srgbClr val="B9A049"/>
                </a:solidFill>
                <a:latin typeface="+mn-lt"/>
              </a:rPr>
              <a:t>DE SON Niveau de Référence</a:t>
            </a:r>
            <a:r>
              <a:rPr lang="fr-FR" sz="800" dirty="0">
                <a:solidFill>
                  <a:srgbClr val="B9A049"/>
                </a:solidFill>
                <a:latin typeface="+mn-lt"/>
              </a:rPr>
              <a:t> à la date de constatation finale</a:t>
            </a:r>
            <a:r>
              <a:rPr lang="fr-FR" sz="800" baseline="30000" dirty="0">
                <a:solidFill>
                  <a:srgbClr val="B9A049"/>
                </a:solidFill>
                <a:latin typeface="+mn-lt"/>
              </a:rPr>
              <a:t>⁽¹⁾</a:t>
            </a:r>
            <a:r>
              <a:rPr lang="fr-FR" sz="800" dirty="0">
                <a:solidFill>
                  <a:srgbClr val="B9A049"/>
                </a:solidFill>
                <a:latin typeface="+mn-lt"/>
              </a:rPr>
              <a:t>.</a:t>
            </a:r>
          </a:p>
        </p:txBody>
      </p:sp>
      <p:sp>
        <p:nvSpPr>
          <p:cNvPr id="67" name="ZoneTexte 66">
            <a:extLst>
              <a:ext uri="{FF2B5EF4-FFF2-40B4-BE49-F238E27FC236}">
                <a16:creationId xmlns:a16="http://schemas.microsoft.com/office/drawing/2014/main" id="{54856FA3-20DE-4C1E-8670-977050ABC5CF}"/>
              </a:ext>
            </a:extLst>
          </p:cNvPr>
          <p:cNvSpPr txBox="1"/>
          <p:nvPr/>
        </p:nvSpPr>
        <p:spPr>
          <a:xfrm>
            <a:off x="4008562" y="1759107"/>
            <a:ext cx="3189159" cy="1877437"/>
          </a:xfrm>
          <a:prstGeom prst="rect">
            <a:avLst/>
          </a:prstGeom>
          <a:solidFill>
            <a:schemeClr val="bg1"/>
          </a:solidFill>
          <a:ln>
            <a:noFill/>
          </a:ln>
          <a:effectLst/>
        </p:spPr>
        <p:txBody>
          <a:bodyPr wrap="square" lIns="0" tIns="0" rIns="0" bIns="0" rtlCol="0">
            <a:spAutoFit/>
          </a:bodyPr>
          <a:lstStyle/>
          <a:p>
            <a:pPr lvl="0" algn="just" defTabSz="1042988" fontAlgn="base">
              <a:spcBef>
                <a:spcPct val="0"/>
              </a:spcBef>
              <a:spcAft>
                <a:spcPct val="0"/>
              </a:spcAft>
            </a:pPr>
            <a:r>
              <a:rPr lang="fr-FR" sz="800" dirty="0"/>
              <a:t>À chaque date de constatation quotidienne</a:t>
            </a:r>
            <a:r>
              <a:rPr lang="fr-FR" sz="800" baseline="30000" dirty="0"/>
              <a:t>⁽¹⁾ </a:t>
            </a:r>
            <a:r>
              <a:rPr lang="fr-FR" sz="800" dirty="0">
                <a:latin typeface="+mn-lt"/>
              </a:rPr>
              <a:t>des jourss 381 à 3652</a:t>
            </a:r>
            <a:r>
              <a:rPr lang="fr-FR" sz="800" dirty="0"/>
              <a:t>, l'indice clôture à un niveau strictement inférieur à 95% de son Niveau de Référence. Le mécanisme de remboursement anticipé automatique n’est donc pas activé et le produit continue.</a:t>
            </a:r>
          </a:p>
          <a:p>
            <a:pPr lvl="0" algn="just" defTabSz="1042988" fontAlgn="base">
              <a:spcBef>
                <a:spcPct val="0"/>
              </a:spcBef>
              <a:spcAft>
                <a:spcPct val="0"/>
              </a:spcAft>
            </a:pPr>
            <a:endParaRPr lang="fr-FR" sz="800" dirty="0">
              <a:highlight>
                <a:srgbClr val="FFFF00"/>
              </a:highlight>
            </a:endParaRPr>
          </a:p>
          <a:p>
            <a:pPr lvl="0" algn="just" defTabSz="1042988" fontAlgn="base">
              <a:spcBef>
                <a:spcPct val="0"/>
              </a:spcBef>
              <a:spcAft>
                <a:spcPts val="600"/>
              </a:spcAft>
            </a:pPr>
            <a:r>
              <a:rPr lang="fr-FR" sz="800" dirty="0"/>
              <a:t>À la date de constatation finale</a:t>
            </a:r>
            <a:r>
              <a:rPr lang="fr-FR" sz="800" baseline="30000" dirty="0"/>
              <a:t>⁽¹⁾</a:t>
            </a:r>
            <a:r>
              <a:rPr lang="fr-FR" sz="800" dirty="0"/>
              <a:t>, l'indice clôture à un niveau strictement inférieur à 50% de son Niveau de Référence (30% dans cet exemple). L’investisseur récupère alors le capital initialement investi diminué de l’intégralité de la baisse enregistrée par l'indice, soit 30% de son capital initial dans cet exemple.</a:t>
            </a:r>
          </a:p>
          <a:p>
            <a:pPr lvl="0" algn="just" defTabSz="1042988" fontAlgn="base">
              <a:spcBef>
                <a:spcPct val="0"/>
              </a:spcBef>
              <a:spcAft>
                <a:spcPts val="600"/>
              </a:spcAft>
            </a:pPr>
            <a:r>
              <a:rPr lang="fr-FR" sz="800" dirty="0"/>
              <a:t>Le Taux de Rendement Annuel net est alors similaire à celui d’un investissement direct dans l'indice</a:t>
            </a:r>
            <a:r>
              <a:rPr lang="fr-FR" sz="800" baseline="30000" dirty="0"/>
              <a:t>(3)</a:t>
            </a:r>
            <a:r>
              <a:rPr lang="fr-FR" sz="800" dirty="0"/>
              <a:t>, soit -12,18%</a:t>
            </a:r>
            <a:r>
              <a:rPr lang="fr-FR" sz="800" baseline="30000" dirty="0"/>
              <a:t>⁽²⁾</a:t>
            </a:r>
            <a:r>
              <a:rPr lang="fr-FR" sz="800" dirty="0"/>
              <a:t>. </a:t>
            </a:r>
          </a:p>
          <a:p>
            <a:pPr lvl="0" algn="just" defTabSz="1042988" fontAlgn="base">
              <a:spcBef>
                <a:spcPct val="0"/>
              </a:spcBef>
              <a:spcAft>
                <a:spcPts val="600"/>
              </a:spcAft>
            </a:pPr>
            <a:r>
              <a:rPr lang="fr-FR" sz="800" b="1" dirty="0"/>
              <a:t>Dans ce scénario, l’investisseur subit une perte en capital, qui peut être totale dans le cas le plus défavorable.</a:t>
            </a:r>
          </a:p>
        </p:txBody>
      </p:sp>
      <p:sp>
        <p:nvSpPr>
          <p:cNvPr id="39" name="ZoneTexte 38">
            <a:extLst>
              <a:ext uri="{FF2B5EF4-FFF2-40B4-BE49-F238E27FC236}">
                <a16:creationId xmlns:a16="http://schemas.microsoft.com/office/drawing/2014/main" id="{24D170D4-46F4-43FE-B0B4-2763010FA847}"/>
              </a:ext>
            </a:extLst>
          </p:cNvPr>
          <p:cNvSpPr txBox="1"/>
          <p:nvPr/>
        </p:nvSpPr>
        <p:spPr>
          <a:xfrm>
            <a:off x="4008562" y="4526931"/>
            <a:ext cx="3189159" cy="1308050"/>
          </a:xfrm>
          <a:prstGeom prst="rect">
            <a:avLst/>
          </a:prstGeom>
          <a:solidFill>
            <a:schemeClr val="bg1"/>
          </a:solidFill>
          <a:ln>
            <a:noFill/>
          </a:ln>
          <a:effectLst/>
        </p:spPr>
        <p:txBody>
          <a:bodyPr wrap="square" lIns="0" tIns="0" rIns="0" bIns="0" rtlCol="0">
            <a:spAutoFit/>
          </a:bodyPr>
          <a:lstStyle>
            <a:defPPr>
              <a:defRPr lang="en-US"/>
            </a:defPPr>
            <a:lvl1pPr algn="just">
              <a:defRPr sz="700">
                <a:solidFill>
                  <a:schemeClr val="tx2"/>
                </a:solidFill>
                <a:latin typeface="Century Gothic" panose="020B0502020202020204" pitchFamily="34" charset="0"/>
              </a:defRPr>
            </a:lvl1pPr>
          </a:lstStyle>
          <a:p>
            <a:pPr defTabSz="1042988" fontAlgn="base">
              <a:spcBef>
                <a:spcPct val="0"/>
              </a:spcBef>
              <a:spcAft>
                <a:spcPct val="0"/>
              </a:spcAft>
            </a:pPr>
            <a:r>
              <a:rPr lang="fr-FR" sz="800" dirty="0">
                <a:latin typeface="+mn-lt"/>
              </a:rPr>
              <a:t>À chaque date de constatation quotidienne</a:t>
            </a:r>
            <a:r>
              <a:rPr lang="fr-FR" sz="800" baseline="30000" dirty="0">
                <a:solidFill>
                  <a:srgbClr val="04202E"/>
                </a:solidFill>
                <a:latin typeface="+mn-lt"/>
              </a:rPr>
              <a:t>⁽¹⁾</a:t>
            </a:r>
            <a:r>
              <a:rPr lang="fr-FR" sz="800" dirty="0">
                <a:latin typeface="+mn-lt"/>
              </a:rPr>
              <a:t> des jourss 381 à 3652, l'indice clôture à </a:t>
            </a:r>
            <a:r>
              <a:rPr lang="fr-FR" sz="800" dirty="0">
                <a:solidFill>
                  <a:schemeClr val="tx2"/>
                </a:solidFill>
                <a:latin typeface="+mn-lt"/>
              </a:rPr>
              <a:t>un niveau strictement inférieur à 95% de son Niveau de Référence</a:t>
            </a:r>
            <a:r>
              <a:rPr lang="fr-FR" sz="800" dirty="0">
                <a:latin typeface="+mn-lt"/>
              </a:rPr>
              <a:t>. Le mécanisme de remboursement anticipé automatique n’est donc pas activé et le produit continue.</a:t>
            </a:r>
          </a:p>
          <a:p>
            <a:pPr lvl="0" defTabSz="1042988" fontAlgn="base">
              <a:spcBef>
                <a:spcPct val="0"/>
              </a:spcBef>
              <a:spcAft>
                <a:spcPct val="0"/>
              </a:spcAft>
            </a:pPr>
            <a:endParaRPr lang="fr-FR" sz="800" dirty="0">
              <a:latin typeface="+mn-lt"/>
            </a:endParaRPr>
          </a:p>
          <a:p>
            <a:pPr lvl="0" defTabSz="1042988" fontAlgn="base">
              <a:spcBef>
                <a:spcPct val="0"/>
              </a:spcBef>
              <a:spcAft>
                <a:spcPts val="600"/>
              </a:spcAft>
            </a:pPr>
            <a:r>
              <a:rPr lang="fr-FR" sz="800" dirty="0">
                <a:latin typeface="+mn-lt"/>
              </a:rPr>
              <a:t>À la date de constatation finale(¹), l'indice clôture à un niveau strictement inférieur à 95% de son Niveau de Référence (60% dans cet exemple). L’investisseur récupère alors l’intégralité de son capital initialement investi.
        </a:t>
            </a:r>
          </a:p>
          <a:p>
            <a:pPr lvl="0" defTabSz="1042988" fontAlgn="base">
              <a:spcBef>
                <a:spcPct val="0"/>
              </a:spcBef>
              <a:spcAft>
                <a:spcPts val="600"/>
              </a:spcAft>
            </a:pPr>
            <a:r>
              <a:rPr lang="fr-FR" sz="800" dirty="0">
                <a:solidFill>
                  <a:schemeClr val="tx1"/>
                </a:solidFill>
                <a:latin typeface="+mn-lt"/>
              </a:rPr>
              <a:t>Ce qui correspond à un Taux de Rendement Annuel net de                    -1.00</a:t>
            </a:r>
            <a:r>
              <a:rPr lang="fr-FR" sz="800" baseline="30000" dirty="0">
                <a:solidFill>
                  <a:schemeClr val="tx1"/>
                </a:solidFill>
                <a:latin typeface="+mn-lt"/>
              </a:rPr>
              <a:t>⁽²⁾</a:t>
            </a:r>
            <a:r>
              <a:rPr lang="fr-FR" sz="800" dirty="0">
                <a:solidFill>
                  <a:schemeClr val="tx1"/>
                </a:solidFill>
                <a:latin typeface="+mn-lt"/>
              </a:rPr>
              <a:t>, contre un Taux de Rendement Annuel net de -5,91%</a:t>
            </a:r>
            <a:r>
              <a:rPr lang="fr-FR" sz="800" baseline="30000" dirty="0">
                <a:solidFill>
                  <a:schemeClr val="tx1"/>
                </a:solidFill>
                <a:latin typeface="+mn-lt"/>
              </a:rPr>
              <a:t>⁽²⁾</a:t>
            </a:r>
            <a:r>
              <a:rPr lang="fr-FR" sz="800" dirty="0">
                <a:solidFill>
                  <a:schemeClr val="tx1"/>
                </a:solidFill>
                <a:latin typeface="+mn-lt"/>
              </a:rPr>
              <a:t>, pour un investissement direct dans l'indice</a:t>
            </a:r>
            <a:r>
              <a:rPr lang="fr-FR" sz="800" baseline="30000" dirty="0">
                <a:solidFill>
                  <a:schemeClr val="tx1"/>
                </a:solidFill>
                <a:latin typeface="+mn-lt"/>
              </a:rPr>
              <a:t>(3)</a:t>
            </a:r>
            <a:r>
              <a:rPr lang="fr-FR" sz="800" dirty="0">
                <a:solidFill>
                  <a:schemeClr val="tx1"/>
                </a:solidFill>
                <a:latin typeface="+mn-lt"/>
              </a:rPr>
              <a:t>,</a:t>
            </a:r>
            <a:r>
              <a:rPr lang="fr-FR" sz="800" baseline="30000" dirty="0">
                <a:solidFill>
                  <a:schemeClr val="tx1"/>
                </a:solidFill>
                <a:latin typeface="+mn-lt"/>
              </a:rPr>
              <a:t> </a:t>
            </a:r>
            <a:r>
              <a:rPr lang="fr-FR" sz="800" dirty="0">
                <a:solidFill>
                  <a:schemeClr val="tx1"/>
                </a:solidFill>
                <a:latin typeface="+mn-lt"/>
              </a:rPr>
              <a:t>du fait du </a:t>
            </a:r>
            <a:r>
              <a:rPr lang="fr-FR" sz="800" b="1" dirty="0">
                <a:solidFill>
                  <a:schemeClr val="tx1"/>
                </a:solidFill>
                <a:latin typeface="+mn-lt"/>
              </a:rPr>
              <a:t>mécanisme de remboursement à l’échéance</a:t>
            </a:r>
            <a:r>
              <a:rPr lang="fr-FR" sz="800" b="1" baseline="30000" dirty="0">
                <a:solidFill>
                  <a:schemeClr val="tx1"/>
                </a:solidFill>
                <a:latin typeface="+mn-lt"/>
              </a:rPr>
              <a:t>⁽¹⁾</a:t>
            </a:r>
            <a:r>
              <a:rPr lang="fr-FR" sz="800" b="1" dirty="0">
                <a:solidFill>
                  <a:schemeClr val="tx1"/>
                </a:solidFill>
                <a:latin typeface="+mn-lt"/>
              </a:rPr>
              <a:t> de « Daily LOKT Premium Septembre 2022 ».</a:t>
            </a:r>
          </a:p>
        </p:txBody>
      </p:sp>
      <p:sp>
        <p:nvSpPr>
          <p:cNvPr id="41" name="ZoneTexte 40">
            <a:extLst>
              <a:ext uri="{FF2B5EF4-FFF2-40B4-BE49-F238E27FC236}">
                <a16:creationId xmlns:a16="http://schemas.microsoft.com/office/drawing/2014/main" id="{D9808083-2602-4381-B2C0-93B66238FCB8}"/>
              </a:ext>
            </a:extLst>
          </p:cNvPr>
          <p:cNvSpPr txBox="1"/>
          <p:nvPr/>
        </p:nvSpPr>
        <p:spPr>
          <a:xfrm>
            <a:off x="4008562" y="7334571"/>
            <a:ext cx="3239378" cy="1308050"/>
          </a:xfrm>
          <a:prstGeom prst="rect">
            <a:avLst/>
          </a:prstGeom>
          <a:solidFill>
            <a:schemeClr val="bg1"/>
          </a:solidFill>
          <a:ln>
            <a:noFill/>
          </a:ln>
          <a:effectLst/>
        </p:spPr>
        <p:txBody>
          <a:bodyPr wrap="square" lIns="0" tIns="0" rIns="0" bIns="0" rtlCol="0">
            <a:spAutoFit/>
          </a:bodyPr>
          <a:lstStyle/>
          <a:p>
            <a:pPr algn="just">
              <a:spcAft>
                <a:spcPts val="600"/>
              </a:spcAft>
            </a:pPr>
            <a:r>
              <a:rPr lang="fr-FR" sz="800" dirty="0">
                <a:solidFill>
                  <a:schemeClr val="tx2"/>
                </a:solidFill>
              </a:rPr>
              <a:t>Dès la première date de constatation quotidienne</a:t>
            </a:r>
            <a:r>
              <a:rPr lang="fr-FR" sz="800" baseline="30000" dirty="0">
                <a:solidFill>
                  <a:srgbClr val="04202E"/>
                </a:solidFill>
              </a:rPr>
              <a:t>⁽¹⁾</a:t>
            </a:r>
            <a:r>
              <a:rPr lang="fr-FR" sz="800" dirty="0">
                <a:solidFill>
                  <a:schemeClr val="tx2"/>
                </a:solidFill>
              </a:rPr>
              <a:t> du mécanisme de remboursement anticipé automatique, </a:t>
            </a:r>
            <a:r>
              <a:rPr lang="it-IT" sz="800" dirty="0">
                <a:solidFill>
                  <a:schemeClr val="tx2"/>
                </a:solidFill>
              </a:rPr>
              <a:t>l'indice </a:t>
            </a:r>
            <a:r>
              <a:rPr lang="fr-FR" sz="800" dirty="0">
                <a:solidFill>
                  <a:schemeClr val="tx2"/>
                </a:solidFill>
              </a:rPr>
              <a:t>clôture à </a:t>
            </a:r>
            <a:r>
              <a:rPr lang="fr-FR" sz="800" dirty="0">
                <a:solidFill>
                  <a:schemeClr val="tx2"/>
                </a:solidFill>
                <a:latin typeface="Proxima Nova Rg" panose="02000506030000020004" pitchFamily="2" charset="0"/>
              </a:rPr>
              <a:t>un niveau supérieur à 95% de son Niveau de Référence 95% de son Niveau de Référence </a:t>
            </a:r>
            <a:r>
              <a:rPr lang="fr-FR" sz="800" dirty="0">
                <a:solidFill>
                  <a:schemeClr val="tx2"/>
                </a:solidFill>
              </a:rPr>
              <a:t>(120% dans cet exemple). Le produit est automatiquement remboursé par anticipation. Il verse alors l’intégralité du capital initial majorée d’un gain de 0,0227% par jours environ par jour calendaire écoulé depuis le 23/09/2022, soit un gain de 8,29% dans notre exemple.</a:t>
            </a:r>
          </a:p>
          <a:p>
            <a:pPr algn="just">
              <a:spcAft>
                <a:spcPts val="600"/>
              </a:spcAft>
            </a:pPr>
            <a:r>
              <a:rPr lang="fr-FR" sz="800" dirty="0"/>
              <a:t>Ce qui correspond à un Taux de Rendement Annuel net de 7,19%</a:t>
            </a:r>
            <a:r>
              <a:rPr lang="fr-FR" sz="800" baseline="30000" dirty="0"/>
              <a:t>⁽²⁾</a:t>
            </a:r>
            <a:r>
              <a:rPr lang="fr-FR" sz="800" dirty="0"/>
              <a:t>, contre un Taux de Rendement Annuel net de 17,89%</a:t>
            </a:r>
            <a:r>
              <a:rPr lang="fr-FR" sz="800" baseline="30000" dirty="0"/>
              <a:t>⁽²⁾</a:t>
            </a:r>
            <a:r>
              <a:rPr lang="fr-FR" sz="800" dirty="0"/>
              <a:t> pour un investissement direct dans </a:t>
            </a:r>
            <a:r>
              <a:rPr lang="it-IT" sz="800" dirty="0"/>
              <a:t>l'indice</a:t>
            </a:r>
            <a:r>
              <a:rPr lang="fr-FR" sz="800" baseline="30000" dirty="0"/>
              <a:t>(3)</a:t>
            </a:r>
            <a:r>
              <a:rPr lang="fr-FR" sz="800" dirty="0"/>
              <a:t>, du fait du </a:t>
            </a:r>
            <a:r>
              <a:rPr lang="fr-FR" sz="800" b="1" dirty="0">
                <a:solidFill>
                  <a:schemeClr val="tx2"/>
                </a:solidFill>
              </a:rPr>
              <a:t>mécanisme de plafonnement des gains à 0,0227% par jours environ par jour calendaire écoulé depuis le 23/09/2022.</a:t>
            </a:r>
          </a:p>
        </p:txBody>
      </p:sp>
      <p:sp>
        <p:nvSpPr>
          <p:cNvPr id="16" name="ZoneTexte 15">
            <a:extLst>
              <a:ext uri="{FF2B5EF4-FFF2-40B4-BE49-F238E27FC236}">
                <a16:creationId xmlns:a16="http://schemas.microsoft.com/office/drawing/2014/main" id="{B9B1E93F-04D6-443C-BA62-C62656DE571B}"/>
              </a:ext>
            </a:extLst>
          </p:cNvPr>
          <p:cNvSpPr txBox="1"/>
          <p:nvPr/>
        </p:nvSpPr>
        <p:spPr>
          <a:xfrm>
            <a:off x="771525" y="2415143"/>
            <a:ext cx="4057650" cy="369332"/>
          </a:xfrm>
          <a:prstGeom prst="rect">
            <a:avLst/>
          </a:prstGeom>
          <a:noFill/>
        </p:spPr>
        <p:txBody>
          <a:bodyPr wrap="square">
            <a:spAutoFit/>
          </a:bodyPr>
          <a:lstStyle/>
          <a:p/>
        </p:txBody>
      </p:sp>
      <p:sp>
        <p:nvSpPr>
          <p:cNvPr id="18" name="ZoneTexte 17">
            <a:extLst>
              <a:ext uri="{FF2B5EF4-FFF2-40B4-BE49-F238E27FC236}">
                <a16:creationId xmlns:a16="http://schemas.microsoft.com/office/drawing/2014/main" id="{75CD20E2-FE5E-AE40-ECBF-DA2B94C44579}"/>
              </a:ext>
            </a:extLst>
          </p:cNvPr>
          <p:cNvSpPr txBox="1"/>
          <p:nvPr/>
        </p:nvSpPr>
        <p:spPr>
          <a:xfrm>
            <a:off x="620268" y="4951468"/>
            <a:ext cx="4056888" cy="369332"/>
          </a:xfrm>
          <a:prstGeom prst="rect">
            <a:avLst/>
          </a:prstGeom>
          <a:noFill/>
        </p:spPr>
        <p:txBody>
          <a:bodyPr wrap="square">
            <a:spAutoFit/>
          </a:bodyPr>
          <a:lstStyle/>
          <a:p/>
        </p:txBody>
      </p:sp>
      <p:sp>
        <p:nvSpPr>
          <p:cNvPr id="20" name="ZoneTexte 19">
            <a:extLst>
              <a:ext uri="{FF2B5EF4-FFF2-40B4-BE49-F238E27FC236}">
                <a16:creationId xmlns:a16="http://schemas.microsoft.com/office/drawing/2014/main" id="{0611D14E-8A45-136B-739B-5A6ADE60B4F4}"/>
              </a:ext>
            </a:extLst>
          </p:cNvPr>
          <p:cNvSpPr txBox="1"/>
          <p:nvPr/>
        </p:nvSpPr>
        <p:spPr>
          <a:xfrm>
            <a:off x="598932" y="7923652"/>
            <a:ext cx="4056888" cy="369332"/>
          </a:xfrm>
          <a:prstGeom prst="rect">
            <a:avLst/>
          </a:prstGeom>
          <a:noFill/>
        </p:spPr>
        <p:txBody>
          <a:bodyPr wrap="square">
            <a:spAutoFit/>
          </a:bodyPr>
          <a:lstStyle/>
          <a:p/>
        </p:txBody>
      </p:sp>
      <p:pic>
        <p:nvPicPr>
          <p:cNvPr id="68" name="Picture 67" descr="graph_scenario_def.png"/>
          <p:cNvPicPr>
            <a:picLocks noChangeAspect="1"/>
          </p:cNvPicPr>
          <p:nvPr/>
        </p:nvPicPr>
        <p:blipFill>
          <a:blip r:embed="rId2"/>
          <a:stretch>
            <a:fillRect/>
          </a:stretch>
        </p:blipFill>
        <p:spPr>
          <a:xfrm>
            <a:off x="411480" y="1645920"/>
            <a:ext cx="3383280" cy="2416629"/>
          </a:xfrm>
          <a:prstGeom prst="rect">
            <a:avLst/>
          </a:prstGeom>
        </p:spPr>
      </p:pic>
      <p:pic>
        <p:nvPicPr>
          <p:cNvPr id="69" name="Picture 68" descr="graph_scenario_median.png"/>
          <p:cNvPicPr>
            <a:picLocks noChangeAspect="1"/>
          </p:cNvPicPr>
          <p:nvPr/>
        </p:nvPicPr>
        <p:blipFill>
          <a:blip r:embed="rId3"/>
          <a:stretch>
            <a:fillRect/>
          </a:stretch>
        </p:blipFill>
        <p:spPr>
          <a:xfrm>
            <a:off x="411480" y="4370832"/>
            <a:ext cx="3291840" cy="2351314"/>
          </a:xfrm>
          <a:prstGeom prst="rect">
            <a:avLst/>
          </a:prstGeom>
        </p:spPr>
      </p:pic>
      <p:pic>
        <p:nvPicPr>
          <p:cNvPr id="70" name="Picture 69" descr="graph_scenario_fav.png"/>
          <p:cNvPicPr>
            <a:picLocks noChangeAspect="1"/>
          </p:cNvPicPr>
          <p:nvPr/>
        </p:nvPicPr>
        <p:blipFill>
          <a:blip r:embed="rId4"/>
          <a:stretch>
            <a:fillRect/>
          </a:stretch>
        </p:blipFill>
        <p:spPr>
          <a:xfrm>
            <a:off x="411480" y="7022592"/>
            <a:ext cx="3154680" cy="2253343"/>
          </a:xfrm>
          <a:prstGeom prst="rect">
            <a:avLst/>
          </a:prstGeom>
        </p:spPr>
      </p:pic>
    </p:spTree>
    <p:extLst>
      <p:ext uri="{BB962C8B-B14F-4D97-AF65-F5344CB8AC3E}">
        <p14:creationId xmlns:p14="http://schemas.microsoft.com/office/powerpoint/2010/main" val="1317782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1fdb639b4378fb265ed380bdf16068cf4b7bea"/>
</p:tagLst>
</file>

<file path=ppt/theme/theme1.xml><?xml version="1.0" encoding="utf-8"?>
<a:theme xmlns:a="http://schemas.openxmlformats.org/drawingml/2006/main" name="Equitim">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quitim-Templates-Masques-v0.potx" id="{46FC1F2B-BB5F-4CF5-BDE6-F5F61E8CED9F}" vid="{AD5C6917-F410-44E0-8EE0-5AFD98F0F86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Template officielle Equitim">
      <a:dk1>
        <a:srgbClr val="000000"/>
      </a:dk1>
      <a:lt1>
        <a:srgbClr val="FFFFFF"/>
      </a:lt1>
      <a:dk2>
        <a:srgbClr val="000000"/>
      </a:dk2>
      <a:lt2>
        <a:srgbClr val="FFFFFF"/>
      </a:lt2>
      <a:accent1>
        <a:srgbClr val="FFFFFF"/>
      </a:accent1>
      <a:accent2>
        <a:srgbClr val="FFFFFF"/>
      </a:accent2>
      <a:accent3>
        <a:srgbClr val="B9A049"/>
      </a:accent3>
      <a:accent4>
        <a:srgbClr val="FFFFFF"/>
      </a:accent4>
      <a:accent5>
        <a:srgbClr val="004F74"/>
      </a:accent5>
      <a:accent6>
        <a:srgbClr val="000000"/>
      </a:accent6>
      <a:hlink>
        <a:srgbClr val="B9A049"/>
      </a:hlink>
      <a:folHlink>
        <a:srgbClr val="B9A049"/>
      </a:folHlink>
    </a:clrScheme>
    <a:fontScheme name="Police template officielle Equitim">
      <a:majorFont>
        <a:latin typeface="Futura PT"/>
        <a:ea typeface=""/>
        <a:cs typeface=""/>
      </a:majorFont>
      <a:minorFont>
        <a:latin typeface="Proxima Nova Rg"/>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DDE610BC516E448BB8152259F39635A" ma:contentTypeVersion="13" ma:contentTypeDescription="Crée un document." ma:contentTypeScope="" ma:versionID="4e51a0dab1f5d4663d954168d546c586">
  <xsd:schema xmlns:xsd="http://www.w3.org/2001/XMLSchema" xmlns:xs="http://www.w3.org/2001/XMLSchema" xmlns:p="http://schemas.microsoft.com/office/2006/metadata/properties" xmlns:ns2="ef624bc2-1644-4d69-8362-5c28ca496374" xmlns:ns3="514a554b-82b0-4359-b247-fc84018a95f0" targetNamespace="http://schemas.microsoft.com/office/2006/metadata/properties" ma:root="true" ma:fieldsID="d7b51e5f287975310341ecd8502634d3" ns2:_="" ns3:_="">
    <xsd:import namespace="ef624bc2-1644-4d69-8362-5c28ca496374"/>
    <xsd:import namespace="514a554b-82b0-4359-b247-fc84018a95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624bc2-1644-4d69-8362-5c28ca4963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_Flow_SignoffStatus" ma:index="20" nillable="true" ma:displayName="État de validation" ma:internalName="_x00c9_tat_x0020_de_x0020_valid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4a554b-82b0-4359-b247-fc84018a95f0"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f624bc2-1644-4d69-8362-5c28ca496374" xsi:nil="true"/>
  </documentManagement>
</p:properties>
</file>

<file path=customXml/itemProps1.xml><?xml version="1.0" encoding="utf-8"?>
<ds:datastoreItem xmlns:ds="http://schemas.openxmlformats.org/officeDocument/2006/customXml" ds:itemID="{B00FC41E-FBDE-42E2-B58A-20EBD240A376}">
  <ds:schemaRefs>
    <ds:schemaRef ds:uri="http://schemas.microsoft.com/sharepoint/v3/contenttype/forms"/>
  </ds:schemaRefs>
</ds:datastoreItem>
</file>

<file path=customXml/itemProps2.xml><?xml version="1.0" encoding="utf-8"?>
<ds:datastoreItem xmlns:ds="http://schemas.openxmlformats.org/officeDocument/2006/customXml" ds:itemID="{41EF0323-6FE8-41A6-BEA1-CC5178579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624bc2-1644-4d69-8362-5c28ca496374"/>
    <ds:schemaRef ds:uri="514a554b-82b0-4359-b247-fc84018a95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DE574B-2CD2-4078-9BEA-2A14717D9698}">
  <ds:schemaRefs>
    <ds:schemaRef ds:uri="ef624bc2-1644-4d69-8362-5c28ca496374"/>
    <ds:schemaRef ds:uri="http://www.w3.org/XML/1998/namespace"/>
    <ds:schemaRef ds:uri="http://schemas.openxmlformats.org/package/2006/metadata/core-properties"/>
    <ds:schemaRef ds:uri="http://purl.org/dc/elements/1.1/"/>
    <ds:schemaRef ds:uri="http://schemas.microsoft.com/office/2006/metadata/properties"/>
    <ds:schemaRef ds:uri="514a554b-82b0-4359-b247-fc84018a95f0"/>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19918</TotalTime>
  <Words>10305</Words>
  <Application>Microsoft Office PowerPoint</Application>
  <PresentationFormat>Personnalisé</PresentationFormat>
  <Paragraphs>378</Paragraphs>
  <Slides>14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Futura PT</vt:lpstr>
      <vt:lpstr>Helvetica Neue Medium</vt:lpstr>
      <vt:lpstr>Proxima Nova Rg</vt:lpstr>
      <vt:lpstr>Wingdings</vt:lpstr>
      <vt:lpstr>Equitim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Alexis Giroudeau</dc:creator>
  <cp:lastModifiedBy>guigui jacquin</cp:lastModifiedBy>
  <cp:revision>900</cp:revision>
  <cp:lastPrinted>2022-05-04T09:56:42Z</cp:lastPrinted>
  <dcterms:created xsi:type="dcterms:W3CDTF">2017-02-21T09:03:05Z</dcterms:created>
  <dcterms:modified xsi:type="dcterms:W3CDTF">2022-06-07T15:50:52Z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0x0101005DDE610BC516E448BB8152259F39635A</vt:lpwstr>
  </property>
  <property fmtid="{D5CDD505-2E9C-101B-9397-08002B2CF9AE}" pid="3" name="Order">
    <vt:r8>6324600</vt:r8>
  </property>
  <property fmtid="{D5CDD505-2E9C-101B-9397-08002B2CF9AE}" pid="4" name="AuthorIds_UIVersion_512">
    <vt:lpwstr>64</vt:lpwstr>
  </property>
  <property fmtid="{D5CDD505-2E9C-101B-9397-08002B2CF9AE}" pid="5" name="OCCLabel">
    <vt:lpwstr>KQUiJFoQY/FzVYbSHrMKeMnX2dMip1HB+ZubgLLjQo0AIC8G1eGhdl4aYNFToMr47/ioU+xutj48RkeVTCQQopNZOmhBHcQDzrxukfZtWwTxHqfqfe28pkU3tiAgjapi</vt:lpwstr>
  </property>
</Properties>
</file>