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5779"/>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02T13:02:37.273" v="1251" actId="255"/>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02T12:40:11.639" v="1124" actId="20577"/>
        <pc:sldMkLst>
          <pc:docMk/>
          <pc:sldMk cId="4283008219" sldId="284"/>
        </pc:sldMkLst>
        <pc:spChg chg="mod">
          <ac:chgData name="Wally PILLER" userId="e1c1cba4-6299-482b-91e7-ffd34a654594" providerId="ADAL" clId="{A5289BD9-B288-479C-9C53-1CB8B081C19E}" dt="2022-06-02T12:40:11.639" v="1124"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02T12:23:29.937" v="1107" actId="478"/>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02T12:39:54.902" v="1121" actId="107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02T12:39:24.750" v="1117"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13/06/2022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31 mai 2022 au 29 juillet 2022 (inclus). </a:t>
            </a:r>
            <a:r>
              <a:rPr lang="fr-FR" sz="800" cap="none" dirty="0"/>
              <a:t>Une fois le montant de l’enveloppe initiale atteint (30 000 000 EUR), la commercialisation de « Europe Rendement Juillet 2022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10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EUROPE RENDEMENT JUILLET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13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Europe Rendement Juillet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70% ET DE 80%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semestre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80% de son Niveau Initial. Le produit verse donc un coupon de 2,75% au titre du semestre.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semestres 2 à 19, aux dates de constatation correspondantes</a:t>
            </a:r>
            <a:r>
              <a:rPr lang="fr-FR" sz="800" baseline="30000" dirty="0"/>
              <a:t>⁽¹⁾</a:t>
            </a:r>
            <a:r>
              <a:rPr lang="fr-FR" sz="800" dirty="0"/>
              <a:t>, l'indice clôture à un niveau strictement inférieur à </a:t>
            </a:r>
            <a:r>
              <a:rPr lang="fr-FR" sz="800" dirty="0">
                <a:highlight>
                  <a:srgbClr val="FF00FF"/>
                </a:highlight>
              </a:rPr>
              <a:t>80% de son Niveau Initial.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-13,51%</a:t>
            </a:r>
            <a:r>
              <a:rPr lang="fr-FR" sz="800" baseline="30000" dirty="0"/>
              <a:t>⁽²⁾</a:t>
            </a:r>
            <a:r>
              <a:rPr lang="fr-FR" sz="800" dirty="0"/>
              <a:t>, contre un Taux de Rendement Annuel net négatif de </a:t>
            </a:r>
            <a:r>
              <a:rPr lang="fr-FR" sz="800" dirty="0">
                <a:solidFill>
                  <a:srgbClr val="000000"/>
                </a:solidFill>
                <a:highlight>
                  <a:srgbClr val="00FFFF"/>
                </a:highlight>
              </a:rPr>
              <a:t>-13,78%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semestre 2, à la date de constatation correspondante</a:t>
            </a:r>
            <a:r>
              <a:rPr lang="fr-FR" sz="800" baseline="30000" dirty="0">
                <a:latin typeface="+mn-lt"/>
              </a:rPr>
              <a:t>⁽¹⁾</a:t>
            </a:r>
            <a:r>
              <a:rPr lang="fr-FR" sz="800" dirty="0">
                <a:latin typeface="+mn-lt"/>
              </a:rPr>
              <a:t>, l'indice clôture à un niveau strictement inférieur à 100% de son Niveau Initial mais supérieur au seuil de versement du coupon. Le mécanisme de remboursement anticipé automatique n’est donc pas activé mais le produit verse un coupon de 2,75% au titre du semestre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(75% dans cet exemple) mais strictement supérieur à 70%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-0,73%</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-3,80%</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Europe Rendement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semestre 1 au semestre 1,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2,75% au titre de chaque semestre.</a:t>
            </a:r>
          </a:p>
          <a:p>
            <a:pPr algn="just">
              <a:spcAft>
                <a:spcPts val="600"/>
              </a:spcAft>
            </a:pPr>
            <a:r>
              <a:rPr lang="fr-FR" sz="800" dirty="0">
                <a:solidFill>
                  <a:schemeClr val="tx2"/>
                </a:solidFill>
              </a:rPr>
              <a:t>Dès la fin du semestre 2,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Initial (115% dans cet exemple). Le produit est alors automatiquement remboursé par anticipation. L’investisseur récupère l’intégralité du capital initial majoré d’un coupon de 2,75%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1,66%</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13,47%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2,75% par semestre.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13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12/06/2022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12 JUIN 2010</a:t>
            </a:r>
            <a:r>
              <a:rPr lang="en-US" sz="1200" dirty="0">
                <a:latin typeface="+mj-lt"/>
              </a:rPr>
              <a:t> </a:t>
            </a:r>
            <a:r>
              <a:rPr lang="fr-FR" sz="1200" cap="none" dirty="0">
                <a:latin typeface="Futura PT" panose="020B0902020204020203" pitchFamily="34" charset="0"/>
              </a:rPr>
              <a:t>ET LE 12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12 JUIN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12 JUIN 2022</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pic>
        <p:nvPicPr>
          <p:cNvPr id="21" name="Picture 20"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31/05/2022 au 29/07/2022 (inclus). Une fois le montant de l’enveloppe initiale atteint (30 000 000 EUR), la commercialisation de « Europe Rendement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semestrielle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29/01/2024, 29/07/2024, 29/01/2025, 29/07/2025, 29/01/2026, 29/07/2026, 29/01/2027, 29/07/2027, 31/01/2028, 31/07/2028, 29/01/2029, 30/07/2029, 29/01/2030, 29/07/2030, 29/01/2031, 29/07/2031, 29/01/2032,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05/02/2024, 05/08/2024, 05/02/2025, 05/08/2025, 05/02/2026, 05/08/2026, 05/02/2027, 05/08/2027, 07/02/2028, 07/08/2028, 05/02/2029, 06/08/2029, 05/02/2030, 05/08/2030, 05/02/2031, 05/08/2031, 05/02/2032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68415409"/>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31/05/2022 au 29/07/2022 (inclus). Une fois le montant de l’enveloppe initiale atteint (30 000 000 EUR), la commercialisation de « Europe Rendement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semestrielle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30/01/2023, 31/07/2023, 29/01/2024, 29/07/2024, 29/01/2025, 29/07/2025, 29/01/2026, 29/07/2026, 29/01/2027, 29/07/2027, 31/01/2028, 31/07/2028, 29/01/2029, 30/07/2029, 29/01/2030, 29/07/2030, 29/01/2031, 29/07/2031, 29/01/2032,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06/02/2023, 07/08/2023, 05/02/2024, 05/08/2024, 05/02/2025, 05/08/2025, 05/02/2026, 05/08/2026, 05/02/2027, 05/08/2027, 07/02/2028, 07/08/2028, 05/02/2029, 06/08/2029, 05/02/2030, 05/08/2030, 05/02/2031, 05/08/2031, 05/02/2032,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05/02/2024, 05/08/2024, 05/02/2025, 05/08/2025, 05/02/2026, 05/08/2026, 05/02/2027, 05/08/2027, 07/02/2028, 07/08/2028, 05/02/2029, 06/08/2029, 05/02/2030, 05/08/2030, 05/02/2031, 05/08/2031, 05/02/2032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Juillet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Juillet 2022 », vous êtes exposé pour une durée de 2 à 20 semestres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semestre 2 jusqu'à la fin du semestre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2,75% par semestre écoulé depuis le 29/07/2022 (soit 5,50%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80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2,75% par semestre écoulé (soit un Taux de Rendement Annuel net maximum de 4,31%%),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Europe Rendement Juillet 2022 » ne peut constituer l’intégralité d’un portefeuille d’investissement. L’investisseur est exposé pour une durée de 2 à 20 semestres à l'indice,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8162" y="9732474"/>
            <a:ext cx="6483350" cy="866904"/>
          </a:xfrm>
          <a:prstGeom prst="rect">
            <a:avLst/>
          </a:prstGeom>
          <a:noFill/>
          <a:ln w="9525">
            <a:noFill/>
            <a:miter lim="800000"/>
            <a:headEnd/>
            <a:tailEnd/>
          </a:ln>
        </p:spPr>
        <p:txBody>
          <a:bodyPr wrap="square" lIns="0" tIns="0" rIns="0" bIns="0">
            <a:spAutoFit/>
          </a:bodyPr>
          <a:lstStyle/>
          <a:p>
            <a:pPr algn="just"/>
            <a:endParaRPr lang="fr-FR" sz="650" baseline="30000" dirty="0">
              <a:solidFill>
                <a:srgbClr val="000000"/>
              </a:solidFill>
              <a:latin typeface="Proxima Nova Rg" panose="02000506030000020004" pitchFamily="2" charset="0"/>
            </a:endParaRPr>
          </a:p>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Juillet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Juillet 2022 », vous êtes exposé pour une durée de 2 à 20 semestres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semestre 2 jusqu'à la fin du semestre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2,75% par semestre (soit 5,50%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4,15%</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Europe Rendement Juillet 2022 » ne peut constituer l’intégralité d’un portefeuille d’investissement. L’investisseur est exposé pour une durée de 2 à 20 semestres à l'indice,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2,75% par semestre écoulé depuis le 29/07/2022</a:t>
            </a:r>
          </a:p>
          <a:p>
            <a:pPr marL="0" indent="0" algn="ctr">
              <a:lnSpc>
                <a:spcPct val="100000"/>
              </a:lnSpc>
              <a:spcBef>
                <a:spcPts val="0"/>
              </a:spcBef>
              <a:buNone/>
            </a:pPr>
            <a:r>
              <a:rPr lang="fr-FR" sz="800" dirty="0"/>
              <a:t>(soit un coupon de 55,00% et un Taux de Rendement Annuel net de </a:t>
            </a:r>
            <a:r>
              <a:rPr lang="fr-FR" sz="800" dirty="0">
                <a:highlight>
                  <a:srgbClr val="FFFF00"/>
                </a:highlight>
              </a:rPr>
              <a:t>3,42%</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semestre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3,47%</a:t>
            </a:r>
            <a:r>
              <a:rPr lang="fr-FR" sz="800" baseline="30000" dirty="0"/>
              <a:t>⁽²⁾ </a:t>
            </a:r>
            <a:r>
              <a:rPr lang="fr-FR" sz="800" dirty="0"/>
              <a:t>et </a:t>
            </a:r>
            <a:r>
              <a:rPr lang="fr-FR" sz="800" dirty="0">
                <a:highlight>
                  <a:srgbClr val="FFFF00"/>
                </a:highlight>
              </a:rPr>
              <a:t>4,31%</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 </a:t>
            </a:r>
            <a:r>
              <a:rPr lang="fr-FR" sz="800" dirty="0">
                <a:solidFill>
                  <a:schemeClr val="tx2"/>
                </a:solidFill>
              </a:rPr>
              <a:t>à partir de la fin du semestre 2 et jusqu’à la fin du semestre 19,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05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de Référence, l’investisseur reçoit, le 05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-4,64%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70% de son Niveau Initial, l’investisseur reçoit, le 05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80%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80% de son Niveau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3,42%</a:t>
            </a:r>
            <a:r>
              <a:rPr lang="fr-FR" sz="800" baseline="30000" dirty="0"/>
              <a:t>⁽²⁾</a:t>
            </a:r>
            <a:r>
              <a:rPr lang="fr-FR" sz="800" dirty="0"/>
              <a:t> et </a:t>
            </a:r>
            <a:r>
              <a:rPr lang="fr-FR" sz="800" dirty="0">
                <a:highlight>
                  <a:srgbClr val="00FFFF"/>
                </a:highlight>
              </a:rPr>
              <a:t>4,15%</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05/08/2032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son niveau de Référence, l’investisseur reçoit, le 05/08/2032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29/07/2032</a:t>
            </a:r>
          </a:p>
          <a:p>
            <a:pPr marL="0" indent="0" algn="ctr">
              <a:lnSpc>
                <a:spcPct val="100000"/>
              </a:lnSpc>
              <a:spcBef>
                <a:spcPts val="0"/>
              </a:spcBef>
              <a:buNone/>
            </a:pPr>
            <a:r>
              <a:rPr lang="fr-FR" sz="800" dirty="0"/>
              <a:t>(Soit un Taux de Rendement Annuel net inférieur ou égal à 1,24%</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3,93%</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70% de son Niveau Initial, l’investisseur reçoit, le 05/08/2032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3,47%</a:t>
            </a:r>
            <a:r>
              <a:rPr lang="fr-FR" sz="800" baseline="30000" dirty="0"/>
              <a:t>2) </a:t>
            </a:r>
            <a:r>
              <a:rPr lang="fr-FR" sz="800" dirty="0"/>
              <a:t>et 4,13%</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semestre 2 et jusqu’à la fin du semestre 19),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semestre 2 jusqu'à la fin du semestre 19, si à l’une des dates de constatation</a:t>
            </a:r>
            <a:r>
              <a:rPr lang="fr-FR" sz="800" baseline="30000" dirty="0">
                <a:solidFill>
                  <a:srgbClr val="000000"/>
                </a:solidFill>
              </a:rPr>
              <a:t>⁽¹⁾</a:t>
            </a:r>
            <a:r>
              <a:rPr lang="fr-FR" sz="800" dirty="0">
                <a:solidFill>
                  <a:srgbClr val="000000"/>
                </a:solidFill>
              </a:rPr>
              <a:t> semestrielle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2,75% par semestre écoulé depuis le 29/07/2022 (soit 5,50%</a:t>
            </a:r>
            <a:r>
              <a:rPr lang="fr-FR" sz="800" i="1" dirty="0">
                <a:solidFill>
                  <a:srgbClr val="000000"/>
                </a:solidFill>
              </a:rPr>
              <a:t> </a:t>
            </a:r>
            <a:r>
              <a:rPr lang="fr-FR" sz="800" dirty="0">
                <a:solidFill>
                  <a:srgbClr val="000000"/>
                </a:solidFill>
              </a:rPr>
              <a:t>par année écoulée et un Taux de Rendement Annuel net maximum de 4,31%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80% de son Niveau Initial, l’investisseur récupère alors l’intégralité de son capital initial, majorée d’un coupon de 2,75% par semestre écoulé depuis le 29/07/2022  (soit un coupon de 55,00% et un Taux de Rendement Annuel net de 3,42%</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Niveau Initial mais supérieur ou égal à 70% de ce dernier, l’investisseur récupère l’intégralité de son capital initialement investi. Le capital n’est donc exposé à un risque de perte à l’échéance⁽¹⁾ que si l'indice clôture à un niveau strictement inférieur à 70%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2 à 20 semestres.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semestre écoulé depuis le 29/07/2022 </a:t>
            </a:r>
            <a:r>
              <a:rPr lang="fr-FR" sz="800" dirty="0">
                <a:solidFill>
                  <a:srgbClr val="000000"/>
                </a:solidFill>
              </a:rPr>
              <a:t>(soit un Taux de Rendement Annuel net maximum de 4,31%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Europe Rendement Juillet 2022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et 100% de son Niveau Initial </a:t>
            </a:r>
            <a:r>
              <a:rPr lang="fr-FR" sz="800" b="1" dirty="0">
                <a:effectLst/>
                <a:ea typeface="Calibri" panose="020F0502020204030204" pitchFamily="34" charset="0"/>
              </a:rPr>
              <a:t>en cours de vie, et des seuils de 80% et 70%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semestrielle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2,75% dès lors que l'indice clôture à un niveau supérieur ou égal à 80% de son Niveau Initial</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du semestre 2 </a:t>
            </a:r>
            <a:r>
              <a:rPr lang="fr-FR" sz="800">
                <a:solidFill>
                  <a:srgbClr val="000000"/>
                </a:solidFill>
              </a:rPr>
              <a:t>à</a:t>
            </a:r>
            <a:r>
              <a:rPr lang="fr-FR" sz="800" dirty="0">
                <a:solidFill>
                  <a:srgbClr val="000000"/>
                </a:solidFill>
              </a:rPr>
              <a:t> 19, si à l’une des dates de constatation semestrielle correspondantes</a:t>
            </a:r>
            <a:r>
              <a:rPr lang="fr-FR" sz="800" baseline="30000" dirty="0">
                <a:solidFill>
                  <a:srgbClr val="000000"/>
                </a:solidFill>
              </a:rPr>
              <a:t>⁽¹⁾</a:t>
            </a:r>
            <a:r>
              <a:rPr lang="fr-FR" sz="800" dirty="0">
                <a:solidFill>
                  <a:srgbClr val="000000"/>
                </a:solidFill>
              </a:rPr>
              <a:t> </a:t>
            </a:r>
            <a:r>
              <a:rPr lang="fr-FR" sz="800">
                <a:solidFill>
                  <a:srgbClr val="000000"/>
                </a:solidFill>
              </a:rPr>
              <a:t>,&lt;</a:t>
            </a:r>
            <a:r>
              <a:rPr lang="fr-FR" sz="800" dirty="0">
                <a:solidFill>
                  <a:srgbClr val="000000"/>
                </a:solidFill>
              </a:rPr>
              <a:t>SJR1&gt;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2,75%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l'indice clôture à un niveau supérieur ou égal à 70% de son Niveau Initial,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4,15%</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2 à 20 semestres.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semestre </a:t>
            </a:r>
            <a:r>
              <a:rPr lang="fr-FR" sz="800" dirty="0">
                <a:solidFill>
                  <a:srgbClr val="000000"/>
                </a:solidFill>
              </a:rPr>
              <a:t>(soit un Taux de Rendement Annuel net maximum de de de </a:t>
            </a:r>
            <a:r>
              <a:rPr lang="fr-FR" sz="800" dirty="0">
                <a:solidFill>
                  <a:srgbClr val="000000"/>
                </a:solidFill>
                <a:highlight>
                  <a:srgbClr val="00FFFF"/>
                </a:highlight>
              </a:rPr>
              <a:t>4,15%</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Europe Rendement Juillet 2022 » est très sensible à une faible variation du niveau de clôture de l'indice autour du seuil de </a:t>
            </a:r>
            <a:r>
              <a:rPr lang="fr-FR" sz="800" dirty="0">
                <a:solidFill>
                  <a:srgbClr val="000000"/>
                </a:solidFill>
                <a:effectLst/>
                <a:ea typeface="Calibri" panose="020F0502020204030204" pitchFamily="34" charset="0"/>
              </a:rPr>
              <a:t>80% de son Niveau Initial et 100% de son Niveau Initial </a:t>
            </a:r>
            <a:r>
              <a:rPr lang="fr-FR" sz="800" dirty="0">
                <a:effectLst/>
                <a:ea typeface="Calibri" panose="020F0502020204030204" pitchFamily="34" charset="0"/>
              </a:rPr>
              <a:t>en cours de vie, et des seuils de 80% et 70%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Europe Rendement Juillet 2022 » EST TRÈS SENSIBLE À UNE FAIBLE VARIATION DU niveau DE CLÔTURE de l'indice AUTOUR DES SEUILS DE 80% ET DE 70%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semestrielle</a:t>
            </a:r>
            <a:r>
              <a:rPr lang="fr-FR" sz="800" baseline="30000" dirty="0"/>
              <a:t>⁽¹⁾ </a:t>
            </a:r>
            <a:r>
              <a:rPr lang="fr-FR" sz="800" dirty="0">
                <a:latin typeface="+mn-lt"/>
              </a:rPr>
              <a:t>du semestres 2 à 19</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-13,78%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semestrielle</a:t>
            </a:r>
            <a:r>
              <a:rPr lang="fr-FR" sz="800" baseline="30000" dirty="0">
                <a:solidFill>
                  <a:srgbClr val="04202E"/>
                </a:solidFill>
                <a:latin typeface="+mn-lt"/>
              </a:rPr>
              <a:t>⁽¹⁾</a:t>
            </a:r>
            <a:r>
              <a:rPr lang="fr-FR" sz="800" dirty="0">
                <a:latin typeface="+mn-lt"/>
              </a:rPr>
              <a:t> des semestres 2 à 19,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-3,80%</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Europe Rendement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semestrielle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(115% dans cet exemple). Le produit est automatiquement remboursé par anticipation. Il verse alors l’intégralité du capital initial majorée d’un coupon de 2,75% par semestre écoulé depuis le 29/07/2022, soit un gain de 5,50% dans notre exemple.</a:t>
            </a:r>
          </a:p>
          <a:p>
            <a:pPr algn="just">
              <a:spcAft>
                <a:spcPts val="600"/>
              </a:spcAft>
            </a:pPr>
            <a:r>
              <a:rPr lang="fr-FR" sz="800" dirty="0"/>
              <a:t>Ce qui correspond à un Taux de Rendement Annuel net de 4,31%</a:t>
            </a:r>
            <a:r>
              <a:rPr lang="fr-FR" sz="800" baseline="30000" dirty="0"/>
              <a:t>⁽²⁾</a:t>
            </a:r>
            <a:r>
              <a:rPr lang="fr-FR" sz="800" dirty="0"/>
              <a:t>, contre un Taux de Rendement Annuel net de 13,47%</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2,75% par semestre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E6CBD22-185E-404D-8887-B434F41BA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20378</TotalTime>
  <Words>9779</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890</cp:revision>
  <cp:lastPrinted>2022-05-04T09:56:42Z</cp:lastPrinted>
  <dcterms:created xsi:type="dcterms:W3CDTF">2017-02-21T09:03:05Z</dcterms:created>
  <dcterms:modified xsi:type="dcterms:W3CDTF">2022-06-13T13:15:12Z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