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83" r:id="rId5"/>
    <p:sldId id="284" r:id="rId6"/>
    <p:sldId id="291" r:id="rId7"/>
    <p:sldId id="285" r:id="rId8"/>
    <p:sldId id="292" r:id="rId9"/>
    <p:sldId id="293" r:id="rId10"/>
    <p:sldId id="286" r:id="rId11"/>
    <p:sldId id="294" r:id="rId12"/>
    <p:sldId id="295" r:id="rId13"/>
    <p:sldId id="288" r:id="rId14"/>
    <p:sldId id="296" r:id="rId15"/>
  </p:sldIdLst>
  <p:sldSz cx="7559675" cy="10691813"/>
  <p:notesSz cx="6797675" cy="9928225"/>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507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5774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53496"/>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02 juin 2022 au 25 août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a:t>
            </a:r>
            <a:r>
              <a:rPr lang="fr-FR" sz="800" b="1">
                <a:solidFill>
                  <a:srgbClr val="B9A049"/>
                </a:solidFill>
                <a:latin typeface="Futura PT" panose="020B0902020204020203" pitchFamily="34" charset="0"/>
              </a:rPr>
              <a:t>conseillée :</a:t>
            </a:r>
            <a:r>
              <a:rPr lang="fr-FR" sz="800" b="1" cap="none">
                <a:solidFill>
                  <a:schemeClr val="tx2"/>
                </a:solidFill>
                <a:latin typeface="Proxima Nova Rg" panose="02000506030000020004" pitchFamily="2" charset="0"/>
              </a:rPr>
              <a:t> </a:t>
            </a:r>
            <a:r>
              <a:rPr lang="fr-FR" sz="800" cap="none">
                <a:solidFill>
                  <a:schemeClr val="tx2"/>
                </a:solidFill>
                <a:latin typeface="Proxima Nova Rg" panose="02000506030000020004" pitchFamily="2" charset="0"/>
              </a:rPr>
              <a:t>10 ans</a:t>
            </a:r>
            <a:r>
              <a:rPr lang="fr-FR" sz="800" b="1">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MÉMOIRE AOUT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31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0056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30/05/2022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-5,96%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7,59%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73,80%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BOUYGUES SA ENTRE LE </a:t>
            </a:r>
            <a:r>
              <a:rPr lang="en-US" sz="1200" b="0" dirty="0">
                <a:effectLst/>
                <a:latin typeface="+mj-lt"/>
              </a:rPr>
              <a:t>30 MAI 2010</a:t>
            </a:r>
            <a:r>
              <a:rPr lang="en-US" sz="1200" dirty="0">
                <a:latin typeface="+mj-lt"/>
              </a:rPr>
              <a:t> </a:t>
            </a:r>
            <a:r>
              <a:rPr lang="fr-FR" sz="1200" cap="none" dirty="0">
                <a:latin typeface="Futura PT" panose="020B0902020204020203" pitchFamily="34" charset="0"/>
              </a:rPr>
              <a:t>ET LE 30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607068" y="1166682"/>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30 MAI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30 MAI 2022</a:t>
            </a:r>
            <a:endParaRPr lang="fr-FR" sz="800">
              <a:highlight>
                <a:srgbClr val="FF00FF"/>
              </a:highlight>
            </a:endParaRPr>
          </a:p>
        </p:txBody>
      </p:sp>
      <p:sp>
        <p:nvSpPr>
          <p:cNvPr id="20" name="ZoneTexte 19">
            <a:extLst>
              <a:ext uri="{FF2B5EF4-FFF2-40B4-BE49-F238E27FC236}">
                <a16:creationId xmlns:a16="http://schemas.microsoft.com/office/drawing/2014/main" id="{208BAFDF-051E-AF48-64F2-14ED670D7057}"/>
              </a:ext>
            </a:extLst>
          </p:cNvPr>
          <p:cNvSpPr txBox="1"/>
          <p:nvPr/>
        </p:nvSpPr>
        <p:spPr>
          <a:xfrm>
            <a:off x="741044" y="391313"/>
            <a:ext cx="5842636" cy="292388"/>
          </a:xfrm>
          <a:prstGeom prst="rect">
            <a:avLst/>
          </a:prstGeom>
          <a:noFill/>
        </p:spPr>
        <p:txBody>
          <a:bodyPr wrap="square">
            <a:spAutoFit/>
          </a:body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7151465"/>
              </p:ext>
            </p:extLst>
          </p:nvPr>
        </p:nvGraphicFramePr>
        <p:xfrm>
          <a:off x="360894" y="977900"/>
          <a:ext cx="6837886" cy="972393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02/06/2022 au 25/08/2022 (inclus). Une fois le montant de l’enveloppe initiale atteint (30 000 000 EUR), la commercialisation de « Europe Rendement Mémoire Aout 2022 » peut cesser à tout moment sans préavis avant le 25/08/2022,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niveau de clôture  le plus bas observé aux dates suivantes : </a:t>
                      </a:r>
                    </a:p>
                    <a:p>
                      <a:r>
                        <a:t>12-05-2022, 25-08-2022.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26/02/2024, 27/05/2024, 26/08/2024, 25/11/2024, 25/02/2025, 26/05/2025, 25/08/2025, 25/11/2025, 25/02/2026, 25/05/2026, 25/08/2026, 25/11/2026, 25/02/2027, 25/05/2027, 25/08/2027, 25/11/2027, 25/02/2028, 25/05/2028, 25/08/2028, 27/11/2028, 26/02/2029, 25/05/2029, 27/08/2029, 26/11/2029, 25/02/2030, 27/05/2030, 26/08/2030, 25/11/2030, 25/02/2031, 26/05/2031, 25/08/2031, 25/11/2031, 25/02/2032, 25/05/2032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02/12/2022, 06/03/2023, 01/06/2023, 01/09/2023, 04/12/2023,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 03/03/2032, 01/06/2032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04/12/2023,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 03/03/2032, 01/06/2032, 01/09/2032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 août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à un niveau dépendant de l’évolution des paramètres de marché au moment de la sortie (niveau de l'indice,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Mémoire Aout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25/08/2022)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Mémoire Aout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39</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25/08/2022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75, ou si à la date de constatation finale(¹), l'indice clôture à un niveau supérieur ou égal à 82%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5,81%%), les investisseurs recevront en contrepartie l’intégralité du capital initial si l'indice ne baisse pas de plus de 50% par rapport à son Cours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Europe Rendement Mémoire Aout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Mémoire Aout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171549" y="638454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Mémoire Aout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25/08/2022)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Mémoire Aout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1,75% par trimestre (soit 7,00%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5,84%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Europe Rendement Mémoire Aout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Mémoire Aout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endParaRPr/>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25/08/2022</a:t>
            </a:r>
          </a:p>
          <a:p>
            <a:pPr marL="0" indent="0" algn="ctr">
              <a:lnSpc>
                <a:spcPct val="100000"/>
              </a:lnSpc>
              <a:spcBef>
                <a:spcPts val="0"/>
              </a:spcBef>
              <a:buNone/>
            </a:pPr>
            <a:r>
              <a:rPr lang="fr-FR" sz="800" dirty="0"/>
              <a:t>(soit un coupon de 70,00% et un Taux de Rendement Annuel net de </a:t>
            </a:r>
            <a:r>
              <a:rPr lang="fr-FR" sz="800" dirty="0">
                <a:highlight>
                  <a:srgbClr val="FFFF00"/>
                </a:highlight>
              </a:rPr>
              <a:t>4,38%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25/08/2022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4,41%</a:t>
            </a:r>
            <a:r>
              <a:rPr lang="fr-FR" sz="800" baseline="30000" dirty="0"/>
              <a:t>⁽²⁾ </a:t>
            </a:r>
            <a:r>
              <a:rPr lang="fr-FR" sz="800" dirty="0"/>
              <a:t>et </a:t>
            </a:r>
            <a:r>
              <a:rPr lang="fr-FR" sz="800" dirty="0">
                <a:highlight>
                  <a:srgbClr val="FFFF00"/>
                </a:highlight>
              </a:rPr>
              <a:t>5,81%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502453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 août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82% de son Cours de Référence, l’investisseur reçoit, le 01 septembre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01 septembre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25/08/2022 et le 25/08/2032</a:t>
            </a:r>
          </a:p>
          <a:p>
            <a:pPr marL="0" indent="0" algn="ctr">
              <a:lnSpc>
                <a:spcPct val="100000"/>
              </a:lnSpc>
              <a:spcBef>
                <a:spcPts val="0"/>
              </a:spcBef>
              <a:buNone/>
            </a:pPr>
            <a:r>
              <a:rPr lang="fr-FR" sz="800" dirty="0"/>
              <a:t>(Soit un Taux de Rendement Annuel net inférieur ou égal </a:t>
            </a:r>
            <a:r>
              <a:rPr lang="fr-FR" sz="800"/>
              <a:t>à -7,61%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niveau de clôture  le plus bas observé aux dates suivantes : 
12-05-2022, 25-08-2022.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82% mais supérieur ou égal à 50% de son Cours de Référence, l’investisseur reçoit, le 01 septembre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La barrière de remboursement anticipé automatique est dégressive au fil du temps. Elle est fixée à 100% du Cours de Référence  en fin de trimestre 4, puis décroît de0.50% chaque trimestre, pour atteindre 82,5% du Cours de Référence à la fin du trimestre 39. La barrière de remboursement anticipé automatique est dégressive au fil du temps. Elle est fixée à &lt;BAC&gt; du Cours de Référence  en fin de &lt;F0&gt; 4, puis décroît de0.50% chaque &lt;F0&gt;, pour atteindre &lt;ABDAC&gt;% du Cours de Référence à la fin du &lt;F0&gt;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niveau de clôture  le plus bas observé aux dates suivantes : 
12-05-2022, 25-08-2022.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75% du Cours de Référence en fin du trimestre 1, puis décroît de 0,5% chaque trimestre à partir de la fin du trimestre 4 (inclus), pour atteindre 82% du Cours de Référence à la fin du trimestre 40.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4,38%</a:t>
            </a:r>
            <a:r>
              <a:rPr lang="fr-FR" sz="800" baseline="30000" dirty="0"/>
              <a:t>⁽²⁾</a:t>
            </a:r>
            <a:r>
              <a:rPr lang="fr-FR" sz="800" dirty="0"/>
              <a:t> et </a:t>
            </a:r>
            <a:r>
              <a:rPr lang="fr-FR" sz="800" dirty="0">
                <a:highlight>
                  <a:srgbClr val="00FFFF"/>
                </a:highlight>
              </a:rPr>
              <a:t>5,84%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25/08/2032,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82% de son Cours de Référence, l’investisseur reçoit, le 01/09/2032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01/09/2032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25/08/2032</a:t>
            </a:r>
          </a:p>
          <a:p>
            <a:pPr marL="0" indent="0" algn="ctr">
              <a:lnSpc>
                <a:spcPct val="100000"/>
              </a:lnSpc>
              <a:spcBef>
                <a:spcPts val="0"/>
              </a:spcBef>
              <a:buNone/>
            </a:pPr>
            <a:r>
              <a:rPr lang="fr-FR" sz="800" dirty="0"/>
              <a:t>(Soit un Taux de Rendement Annuel net inférieur ou égal à 0,97%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5,70%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82% mais supérieur ou égal à 50% de son Cours de Référence, l’investisseur reçoit, le 01/09/2032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4,41%</a:t>
            </a:r>
            <a:r>
              <a:rPr lang="fr-FR" sz="800" baseline="30000" dirty="0"/>
              <a:t>2) </a:t>
            </a:r>
            <a:r>
              <a:rPr lang="fr-FR" sz="800" dirty="0"/>
              <a:t>et 5,83%</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de l'indice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de0.50% chaque trimestre, pour atteindre 82,5%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1,75% par trimestre écoulé depuis le 25/08/2022 (soit 7,00%</a:t>
            </a:r>
            <a:r>
              <a:rPr lang="fr-FR" sz="800" i="1" dirty="0">
                <a:solidFill>
                  <a:srgbClr val="000000"/>
                </a:solidFill>
              </a:rPr>
              <a:t> </a:t>
            </a:r>
            <a:r>
              <a:rPr lang="fr-FR" sz="800" dirty="0">
                <a:solidFill>
                  <a:srgbClr val="000000"/>
                </a:solidFill>
              </a:rPr>
              <a:t>par année écoulée et un Taux de Rendement Annuel net maximum de 5,81%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82% de son Cours de Référence, l’investisseur récupère alors l’intégralité de son capital initial, majorée d’un coupon de 1,75% par trimestre écoulé depuis le 25/08/2022  (soit un coupon de 70,00% et un Taux de Rendement Annuel net de 4,38%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82% de son Cours de Référence mais supérieur ou égal à 50% de ce dernier, l’investisseur récupère l’intégralité de son capital initialement investi. Le capital n’est donc exposé à un risque de perte à l’échéance⁽¹⁾ que si l'indice clôture à un niveau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Mémoire Aout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25/08/2022 </a:t>
            </a:r>
            <a:r>
              <a:rPr lang="fr-FR" sz="800" dirty="0">
                <a:solidFill>
                  <a:srgbClr val="000000"/>
                </a:solidFill>
              </a:rPr>
              <a:t>(soit un Taux de Rendement Annuel net maximum de 5,81%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Mémoire Aout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82%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la barrière dégressive de versement du coupon</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Les coupons non versés précédemment sont récupérés et versés au prochain paiement éventuel du coupon.</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trimestre 4 </a:t>
            </a:r>
            <a:r>
              <a:rPr lang="fr-FR" sz="800">
                <a:solidFill>
                  <a:srgbClr val="000000"/>
                </a:solidFill>
              </a:rPr>
              <a:t>à</a:t>
            </a:r>
            <a:r>
              <a:rPr lang="fr-FR" sz="800" dirty="0">
                <a:solidFill>
                  <a:srgbClr val="000000"/>
                </a:solidFill>
              </a:rPr>
              <a:t> 39,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l'indice clôture à un niveau supérieur ou égal à 50% de son Cours de Référence,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5,84%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Mémoire Aout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5,84%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Europe Rendement Mémoire Aout 2022 » est très sensible à une faible variation du niveau de clôture de l'indice autour du seuil de </a:t>
            </a:r>
            <a:r>
              <a:rPr lang="fr-FR" sz="800" dirty="0">
                <a:solidFill>
                  <a:srgbClr val="000000"/>
                </a:solidFill>
                <a:effectLst/>
                <a:ea typeface="Calibri" panose="020F0502020204030204" pitchFamily="34" charset="0"/>
              </a:rPr>
              <a:t>la barrière dégressive de versement du coupon   </a:t>
            </a:r>
            <a:r>
              <a:rPr lang="fr-FR" sz="800" dirty="0">
                <a:effectLst/>
                <a:ea typeface="Calibri" panose="020F0502020204030204" pitchFamily="34" charset="0"/>
              </a:rPr>
              <a:t>en cours de vie, et des seuils de 82% et 50%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82%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Europe Rendement Mémoire Aout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82%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la barrière dégressive de versement du coupon. Le produit verse donc un coupon de 1,75%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à </a:t>
            </a:r>
            <a:r>
              <a:rPr lang="fr-FR" sz="800" dirty="0">
                <a:highlight>
                  <a:srgbClr val="FF00FF"/>
                </a:highlight>
              </a:rPr>
              <a:t>la barrière dégressive de versement du coupon. </a:t>
            </a:r>
            <a:r>
              <a:rPr lang="fr-FR" sz="800" dirty="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-13,62%</a:t>
            </a:r>
            <a:r>
              <a:rPr lang="fr-FR" sz="800" baseline="30000" dirty="0"/>
              <a:t>⁽²⁾</a:t>
            </a:r>
            <a:r>
              <a:rPr lang="fr-FR" sz="800" dirty="0"/>
              <a:t>, contre un Taux de Rendement Annuel net négatif de </a:t>
            </a:r>
            <a:r>
              <a:rPr lang="fr-FR" sz="800" dirty="0">
                <a:solidFill>
                  <a:srgbClr val="000000"/>
                </a:solidFill>
                <a:highlight>
                  <a:srgbClr val="00FFFF"/>
                </a:highlight>
              </a:rPr>
              <a:t>-13,78%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1,75%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82% de son Cours de Référence (65%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4,41%</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Mémoire Aout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1,75%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(115% dans cet exemple). Le produit est alors automatiquement remboursé par anticipation. L’investisseur récupère l’intégralité du capital initial majoré d’un coupon de 1,75%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3,57%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endParaRPr/>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31 mai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DE574B-2CD2-4078-9BEA-2A14717D9698}">
  <ds:schemaRefs>
    <ds:schemaRef ds:uri="http://www.w3.org/XML/1998/namespace"/>
    <ds:schemaRef ds:uri="http://purl.org/dc/terms/"/>
    <ds:schemaRef ds:uri="ef624bc2-1644-4d69-8362-5c28ca496374"/>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20366</TotalTime>
  <Words>8689</Words>
  <Application>Microsoft Office PowerPoint</Application>
  <PresentationFormat>Personnalisé</PresentationFormat>
  <Paragraphs>284</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2022-05-31T08:39:47Z</cp:lastPrinted>
  <dcterms:created xsi:type="dcterms:W3CDTF">2017-02-21T09:03:05Z</dcterms:created>
  <dcterms:modified xsi:type="dcterms:W3CDTF">2022-05-31T09:31:32Z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