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handoutMasterIdLst>
    <p:handoutMasterId r:id="rId21"/>
  </p:handoutMasterIdLst>
  <p:sldIdLst>
    <p:sldId id="283" r:id="rId5"/>
    <p:sldId id="284" r:id="rId6"/>
    <p:sldId id="291" r:id="rId7"/>
    <p:sldId id="285" r:id="rId8"/>
    <p:sldId id="297" r:id="rId9"/>
    <p:sldId id="292" r:id="rId10"/>
    <p:sldId id="293" r:id="rId11"/>
    <p:sldId id="286" r:id="rId12"/>
    <p:sldId id="294" r:id="rId13"/>
    <p:sldId id="287" r:id="rId14"/>
    <p:sldId id="295" r:id="rId15"/>
    <p:sldId id="288" r:id="rId16"/>
    <p:sldId id="289" r:id="rId17"/>
    <p:sldId id="296" r:id="rId18"/>
    <p:sldId id="290" r:id="rId19"/>
  </p:sldIdLst>
  <p:sldSz cx="7559675" cy="10691813"/>
  <p:notesSz cx="6797675" cy="9928225"/>
  <p:custDataLst>
    <p:tags r:id="rId2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5CBAA-8B19-4E30-AE3F-FD654036B3A2}" v="8429" dt="2022-05-24T14:12:13.392"/>
    <p1510:client id="{A5289BD9-B288-479C-9C53-1CB8B081C19E}" v="554" dt="2022-05-25T07:55:00.23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86" autoAdjust="0"/>
    <p:restoredTop sz="96122" autoAdjust="0"/>
  </p:normalViewPr>
  <p:slideViewPr>
    <p:cSldViewPr snapToGrid="0">
      <p:cViewPr>
        <p:scale>
          <a:sx n="125" d="100"/>
          <a:sy n="125" d="100"/>
        </p:scale>
        <p:origin x="1080" y="-5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 Type="http://schemas.openxmlformats.org/officeDocument/2006/relationships/customXml" Target="../customXml/item2.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tags" Target="tags/tag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microsoft.com/office/2016/11/relationships/changesInfo" Target="changesInfos/changesInfo1.xml"/><Relationship Id="rId28"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n Cosson" userId="1b722937-9737-476f-bc2f-00e7be64c106" providerId="ADAL" clId="{1AF5CBAA-8B19-4E30-AE3F-FD654036B3A2}"/>
    <pc:docChg chg="undo custSel modSld">
      <pc:chgData name="Milan Cosson" userId="1b722937-9737-476f-bc2f-00e7be64c106" providerId="ADAL" clId="{1AF5CBAA-8B19-4E30-AE3F-FD654036B3A2}" dt="2022-05-24T14:12:13.392" v="8420" actId="255"/>
      <pc:docMkLst>
        <pc:docMk/>
      </pc:docMkLst>
      <pc:sldChg chg="modSp mod">
        <pc:chgData name="Milan Cosson" userId="1b722937-9737-476f-bc2f-00e7be64c106" providerId="ADAL" clId="{1AF5CBAA-8B19-4E30-AE3F-FD654036B3A2}" dt="2022-05-24T09:10:51.433" v="10" actId="113"/>
        <pc:sldMkLst>
          <pc:docMk/>
          <pc:sldMk cId="279835308" sldId="283"/>
        </pc:sldMkLst>
        <pc:spChg chg="mod">
          <ac:chgData name="Milan Cosson" userId="1b722937-9737-476f-bc2f-00e7be64c106" providerId="ADAL" clId="{1AF5CBAA-8B19-4E30-AE3F-FD654036B3A2}" dt="2022-05-24T09:10:51.433" v="10" actId="113"/>
          <ac:spMkLst>
            <pc:docMk/>
            <pc:sldMk cId="279835308" sldId="283"/>
            <ac:spMk id="18" creationId="{CFFC8B5E-6E2E-4EB2-BF37-16231C4C9B24}"/>
          </ac:spMkLst>
        </pc:spChg>
      </pc:sldChg>
      <pc:sldChg chg="modSp mod">
        <pc:chgData name="Milan Cosson" userId="1b722937-9737-476f-bc2f-00e7be64c106" providerId="ADAL" clId="{1AF5CBAA-8B19-4E30-AE3F-FD654036B3A2}" dt="2022-05-24T10:10:42.402" v="5932" actId="13926"/>
        <pc:sldMkLst>
          <pc:docMk/>
          <pc:sldMk cId="4283008219" sldId="284"/>
        </pc:sldMkLst>
        <pc:spChg chg="mod">
          <ac:chgData name="Milan Cosson" userId="1b722937-9737-476f-bc2f-00e7be64c106" providerId="ADAL" clId="{1AF5CBAA-8B19-4E30-AE3F-FD654036B3A2}" dt="2022-05-24T10:10:42.402" v="5932" actId="13926"/>
          <ac:spMkLst>
            <pc:docMk/>
            <pc:sldMk cId="4283008219" sldId="284"/>
            <ac:spMk id="8" creationId="{38611E08-F7D1-4B39-8F74-B0ABAC8875AC}"/>
          </ac:spMkLst>
        </pc:spChg>
        <pc:spChg chg="mod">
          <ac:chgData name="Milan Cosson" userId="1b722937-9737-476f-bc2f-00e7be64c106" providerId="ADAL" clId="{1AF5CBAA-8B19-4E30-AE3F-FD654036B3A2}" dt="2022-05-24T09:47:50.743" v="2263" actId="20577"/>
          <ac:spMkLst>
            <pc:docMk/>
            <pc:sldMk cId="4283008219" sldId="284"/>
            <ac:spMk id="16" creationId="{E676ECD3-0DEA-491E-887F-9613472B311F}"/>
          </ac:spMkLst>
        </pc:spChg>
      </pc:sldChg>
      <pc:sldChg chg="addSp modSp mod">
        <pc:chgData name="Milan Cosson" userId="1b722937-9737-476f-bc2f-00e7be64c106" providerId="ADAL" clId="{1AF5CBAA-8B19-4E30-AE3F-FD654036B3A2}" dt="2022-05-24T13:52:43.785" v="8417" actId="20577"/>
        <pc:sldMkLst>
          <pc:docMk/>
          <pc:sldMk cId="3725312375" sldId="288"/>
        </pc:sldMkLst>
        <pc:spChg chg="add mod">
          <ac:chgData name="Milan Cosson" userId="1b722937-9737-476f-bc2f-00e7be64c106" providerId="ADAL" clId="{1AF5CBAA-8B19-4E30-AE3F-FD654036B3A2}" dt="2022-05-24T13:52:43.785" v="8417" actId="20577"/>
          <ac:spMkLst>
            <pc:docMk/>
            <pc:sldMk cId="3725312375" sldId="288"/>
            <ac:spMk id="18" creationId="{9B028CA2-B057-FAEF-EFF1-D1F87BC5D8F3}"/>
          </ac:spMkLst>
        </pc:spChg>
        <pc:spChg chg="add mod">
          <ac:chgData name="Milan Cosson" userId="1b722937-9737-476f-bc2f-00e7be64c106" providerId="ADAL" clId="{1AF5CBAA-8B19-4E30-AE3F-FD654036B3A2}" dt="2022-05-24T13:52:38.184" v="8414" actId="20577"/>
          <ac:spMkLst>
            <pc:docMk/>
            <pc:sldMk cId="3725312375" sldId="288"/>
            <ac:spMk id="19" creationId="{F430BCC1-AFEA-9CD5-2109-F2802CCF6A55}"/>
          </ac:spMkLst>
        </pc:spChg>
      </pc:sldChg>
      <pc:sldChg chg="modSp mod">
        <pc:chgData name="Milan Cosson" userId="1b722937-9737-476f-bc2f-00e7be64c106" providerId="ADAL" clId="{1AF5CBAA-8B19-4E30-AE3F-FD654036B3A2}" dt="2022-05-24T10:17:38.597" v="6166" actId="20577"/>
        <pc:sldMkLst>
          <pc:docMk/>
          <pc:sldMk cId="713649784" sldId="289"/>
        </pc:sldMkLst>
        <pc:graphicFrameChg chg="modGraphic">
          <ac:chgData name="Milan Cosson" userId="1b722937-9737-476f-bc2f-00e7be64c106" providerId="ADAL" clId="{1AF5CBAA-8B19-4E30-AE3F-FD654036B3A2}" dt="2022-05-24T10:17:38.597" v="6166" actId="20577"/>
          <ac:graphicFrameMkLst>
            <pc:docMk/>
            <pc:sldMk cId="713649784" sldId="289"/>
            <ac:graphicFrameMk id="4" creationId="{D75964C9-9893-4B10-B127-424F0758DE3D}"/>
          </ac:graphicFrameMkLst>
        </pc:graphicFrameChg>
      </pc:sldChg>
      <pc:sldChg chg="modSp mod">
        <pc:chgData name="Milan Cosson" userId="1b722937-9737-476f-bc2f-00e7be64c106" providerId="ADAL" clId="{1AF5CBAA-8B19-4E30-AE3F-FD654036B3A2}" dt="2022-05-24T10:10:25.409" v="5922" actId="13926"/>
        <pc:sldMkLst>
          <pc:docMk/>
          <pc:sldMk cId="1502825947" sldId="291"/>
        </pc:sldMkLst>
        <pc:spChg chg="mod">
          <ac:chgData name="Milan Cosson" userId="1b722937-9737-476f-bc2f-00e7be64c106" providerId="ADAL" clId="{1AF5CBAA-8B19-4E30-AE3F-FD654036B3A2}" dt="2022-05-24T10:10:25.409" v="5922" actId="13926"/>
          <ac:spMkLst>
            <pc:docMk/>
            <pc:sldMk cId="1502825947" sldId="291"/>
            <ac:spMk id="8" creationId="{38611E08-F7D1-4B39-8F74-B0ABAC8875AC}"/>
          </ac:spMkLst>
        </pc:spChg>
        <pc:spChg chg="mod">
          <ac:chgData name="Milan Cosson" userId="1b722937-9737-476f-bc2f-00e7be64c106" providerId="ADAL" clId="{1AF5CBAA-8B19-4E30-AE3F-FD654036B3A2}" dt="2022-05-24T10:08:37.833" v="5620" actId="13926"/>
          <ac:spMkLst>
            <pc:docMk/>
            <pc:sldMk cId="1502825947" sldId="291"/>
            <ac:spMk id="16" creationId="{E676ECD3-0DEA-491E-887F-9613472B311F}"/>
          </ac:spMkLst>
        </pc:spChg>
      </pc:sldChg>
      <pc:sldChg chg="modSp mod">
        <pc:chgData name="Milan Cosson" userId="1b722937-9737-476f-bc2f-00e7be64c106" providerId="ADAL" clId="{1AF5CBAA-8B19-4E30-AE3F-FD654036B3A2}" dt="2022-05-24T09:37:55.751" v="2063" actId="20577"/>
        <pc:sldMkLst>
          <pc:docMk/>
          <pc:sldMk cId="3215453978" sldId="292"/>
        </pc:sldMkLst>
        <pc:spChg chg="mod">
          <ac:chgData name="Milan Cosson" userId="1b722937-9737-476f-bc2f-00e7be64c106" providerId="ADAL" clId="{1AF5CBAA-8B19-4E30-AE3F-FD654036B3A2}" dt="2022-05-24T09:37:55.751" v="2063" actId="20577"/>
          <ac:spMkLst>
            <pc:docMk/>
            <pc:sldMk cId="3215453978" sldId="292"/>
            <ac:spMk id="25" creationId="{A471EC61-E0F7-4167-ADB5-4AEBB8678A51}"/>
          </ac:spMkLst>
        </pc:spChg>
      </pc:sldChg>
      <pc:sldChg chg="delSp modSp mod">
        <pc:chgData name="Milan Cosson" userId="1b722937-9737-476f-bc2f-00e7be64c106" providerId="ADAL" clId="{1AF5CBAA-8B19-4E30-AE3F-FD654036B3A2}" dt="2022-05-24T13:50:24.889" v="8408" actId="20577"/>
        <pc:sldMkLst>
          <pc:docMk/>
          <pc:sldMk cId="2416999927" sldId="294"/>
        </pc:sldMkLst>
        <pc:spChg chg="del">
          <ac:chgData name="Milan Cosson" userId="1b722937-9737-476f-bc2f-00e7be64c106" providerId="ADAL" clId="{1AF5CBAA-8B19-4E30-AE3F-FD654036B3A2}" dt="2022-05-24T10:00:50.270" v="3603" actId="478"/>
          <ac:spMkLst>
            <pc:docMk/>
            <pc:sldMk cId="2416999927" sldId="294"/>
            <ac:spMk id="7" creationId="{11CD4052-900D-4194-A69C-0AF1ADBF03E1}"/>
          </ac:spMkLst>
        </pc:spChg>
        <pc:spChg chg="del">
          <ac:chgData name="Milan Cosson" userId="1b722937-9737-476f-bc2f-00e7be64c106" providerId="ADAL" clId="{1AF5CBAA-8B19-4E30-AE3F-FD654036B3A2}" dt="2022-05-24T10:00:50.270" v="3603" actId="478"/>
          <ac:spMkLst>
            <pc:docMk/>
            <pc:sldMk cId="2416999927" sldId="294"/>
            <ac:spMk id="8" creationId="{C768572F-300B-4C49-A926-4F8F54816CFD}"/>
          </ac:spMkLst>
        </pc:spChg>
        <pc:spChg chg="del">
          <ac:chgData name="Milan Cosson" userId="1b722937-9737-476f-bc2f-00e7be64c106" providerId="ADAL" clId="{1AF5CBAA-8B19-4E30-AE3F-FD654036B3A2}" dt="2022-05-24T10:00:50.270" v="3603" actId="478"/>
          <ac:spMkLst>
            <pc:docMk/>
            <pc:sldMk cId="2416999927" sldId="294"/>
            <ac:spMk id="9" creationId="{A55E763B-8611-4526-B7E2-84EB19435569}"/>
          </ac:spMkLst>
        </pc:spChg>
        <pc:spChg chg="mod">
          <ac:chgData name="Milan Cosson" userId="1b722937-9737-476f-bc2f-00e7be64c106" providerId="ADAL" clId="{1AF5CBAA-8B19-4E30-AE3F-FD654036B3A2}" dt="2022-05-24T13:50:24.889" v="8408" actId="20577"/>
          <ac:spMkLst>
            <pc:docMk/>
            <pc:sldMk cId="2416999927" sldId="294"/>
            <ac:spMk id="11" creationId="{FED2574D-6984-4E56-B512-D9093DAE028A}"/>
          </ac:spMkLst>
        </pc:spChg>
      </pc:sldChg>
      <pc:sldChg chg="addSp modSp mod">
        <pc:chgData name="Milan Cosson" userId="1b722937-9737-476f-bc2f-00e7be64c106" providerId="ADAL" clId="{1AF5CBAA-8B19-4E30-AE3F-FD654036B3A2}" dt="2022-05-24T13:51:49.048" v="8411" actId="20577"/>
        <pc:sldMkLst>
          <pc:docMk/>
          <pc:sldMk cId="1551785400" sldId="295"/>
        </pc:sldMkLst>
        <pc:spChg chg="add mod">
          <ac:chgData name="Milan Cosson" userId="1b722937-9737-476f-bc2f-00e7be64c106" providerId="ADAL" clId="{1AF5CBAA-8B19-4E30-AE3F-FD654036B3A2}" dt="2022-05-24T13:51:49.048" v="8411" actId="20577"/>
          <ac:spMkLst>
            <pc:docMk/>
            <pc:sldMk cId="1551785400" sldId="295"/>
            <ac:spMk id="3" creationId="{D652E3E6-A9EC-9841-2DE3-2DD070B4FB32}"/>
          </ac:spMkLst>
        </pc:spChg>
        <pc:spChg chg="mod">
          <ac:chgData name="Milan Cosson" userId="1b722937-9737-476f-bc2f-00e7be64c106" providerId="ADAL" clId="{1AF5CBAA-8B19-4E30-AE3F-FD654036B3A2}" dt="2022-05-24T10:13:49.275" v="5979" actId="20577"/>
          <ac:spMkLst>
            <pc:docMk/>
            <pc:sldMk cId="1551785400" sldId="295"/>
            <ac:spMk id="11" creationId="{62E64A7A-B241-457F-85AF-644F9663089B}"/>
          </ac:spMkLst>
        </pc:spChg>
      </pc:sldChg>
      <pc:sldChg chg="modSp mod">
        <pc:chgData name="Milan Cosson" userId="1b722937-9737-476f-bc2f-00e7be64c106" providerId="ADAL" clId="{1AF5CBAA-8B19-4E30-AE3F-FD654036B3A2}" dt="2022-05-24T14:12:13.392" v="8420" actId="255"/>
        <pc:sldMkLst>
          <pc:docMk/>
          <pc:sldMk cId="3358940979" sldId="296"/>
        </pc:sldMkLst>
        <pc:spChg chg="mod">
          <ac:chgData name="Milan Cosson" userId="1b722937-9737-476f-bc2f-00e7be64c106" providerId="ADAL" clId="{1AF5CBAA-8B19-4E30-AE3F-FD654036B3A2}" dt="2022-05-24T11:56:11.792" v="8404" actId="403"/>
          <ac:spMkLst>
            <pc:docMk/>
            <pc:sldMk cId="3358940979" sldId="296"/>
            <ac:spMk id="5" creationId="{45E1DCC2-11CD-41F7-969A-E4566F5B1573}"/>
          </ac:spMkLst>
        </pc:spChg>
        <pc:graphicFrameChg chg="mod modGraphic">
          <ac:chgData name="Milan Cosson" userId="1b722937-9737-476f-bc2f-00e7be64c106" providerId="ADAL" clId="{1AF5CBAA-8B19-4E30-AE3F-FD654036B3A2}" dt="2022-05-24T14:12:13.392" v="8420" actId="255"/>
          <ac:graphicFrameMkLst>
            <pc:docMk/>
            <pc:sldMk cId="3358940979" sldId="296"/>
            <ac:graphicFrameMk id="9" creationId="{CDF24725-4E16-F687-E839-9CDE396BAF0D}"/>
          </ac:graphicFrameMkLst>
        </pc:graphicFrameChg>
      </pc:sldChg>
    </pc:docChg>
  </pc:docChgLst>
  <pc:docChgLst>
    <pc:chgData name="Wally PILLER" userId="e1c1cba4-6299-482b-91e7-ffd34a654594" providerId="ADAL" clId="{A5289BD9-B288-479C-9C53-1CB8B081C19E}"/>
    <pc:docChg chg="undo custSel modSld">
      <pc:chgData name="Wally PILLER" userId="e1c1cba4-6299-482b-91e7-ffd34a654594" providerId="ADAL" clId="{A5289BD9-B288-479C-9C53-1CB8B081C19E}" dt="2022-05-25T07:58:46.696" v="751" actId="20577"/>
      <pc:docMkLst>
        <pc:docMk/>
      </pc:docMkLst>
      <pc:sldChg chg="modSp mod">
        <pc:chgData name="Wally PILLER" userId="e1c1cba4-6299-482b-91e7-ffd34a654594" providerId="ADAL" clId="{A5289BD9-B288-479C-9C53-1CB8B081C19E}" dt="2022-05-24T09:22:26.076" v="177"/>
        <pc:sldMkLst>
          <pc:docMk/>
          <pc:sldMk cId="279835308" sldId="283"/>
        </pc:sldMkLst>
        <pc:spChg chg="mod">
          <ac:chgData name="Wally PILLER" userId="e1c1cba4-6299-482b-91e7-ffd34a654594" providerId="ADAL" clId="{A5289BD9-B288-479C-9C53-1CB8B081C19E}" dt="2022-05-24T09:22:26.076" v="177"/>
          <ac:spMkLst>
            <pc:docMk/>
            <pc:sldMk cId="279835308" sldId="283"/>
            <ac:spMk id="12" creationId="{6D78390A-2262-4712-95F9-8DE5399A1291}"/>
          </ac:spMkLst>
        </pc:spChg>
        <pc:spChg chg="mod">
          <ac:chgData name="Wally PILLER" userId="e1c1cba4-6299-482b-91e7-ffd34a654594" providerId="ADAL" clId="{A5289BD9-B288-479C-9C53-1CB8B081C19E}" dt="2022-05-24T09:17:02.055" v="145" actId="20577"/>
          <ac:spMkLst>
            <pc:docMk/>
            <pc:sldMk cId="279835308" sldId="283"/>
            <ac:spMk id="18" creationId="{CFFC8B5E-6E2E-4EB2-BF37-16231C4C9B24}"/>
          </ac:spMkLst>
        </pc:spChg>
        <pc:spChg chg="mod">
          <ac:chgData name="Wally PILLER" userId="e1c1cba4-6299-482b-91e7-ffd34a654594" providerId="ADAL" clId="{A5289BD9-B288-479C-9C53-1CB8B081C19E}" dt="2022-05-24T09:15:17.608" v="129" actId="20577"/>
          <ac:spMkLst>
            <pc:docMk/>
            <pc:sldMk cId="279835308" sldId="283"/>
            <ac:spMk id="19" creationId="{31D75E17-6DBF-43D8-8176-54D6EA820E0A}"/>
          </ac:spMkLst>
        </pc:spChg>
      </pc:sldChg>
      <pc:sldChg chg="modSp mod">
        <pc:chgData name="Wally PILLER" userId="e1c1cba4-6299-482b-91e7-ffd34a654594" providerId="ADAL" clId="{A5289BD9-B288-479C-9C53-1CB8B081C19E}" dt="2022-05-24T14:33:50.987" v="597"/>
        <pc:sldMkLst>
          <pc:docMk/>
          <pc:sldMk cId="4283008219" sldId="284"/>
        </pc:sldMkLst>
        <pc:spChg chg="mod">
          <ac:chgData name="Wally PILLER" userId="e1c1cba4-6299-482b-91e7-ffd34a654594" providerId="ADAL" clId="{A5289BD9-B288-479C-9C53-1CB8B081C19E}" dt="2022-05-24T14:33:50.987" v="597"/>
          <ac:spMkLst>
            <pc:docMk/>
            <pc:sldMk cId="4283008219" sldId="284"/>
            <ac:spMk id="16" creationId="{E676ECD3-0DEA-491E-887F-9613472B311F}"/>
          </ac:spMkLst>
        </pc:spChg>
      </pc:sldChg>
      <pc:sldChg chg="modSp mod">
        <pc:chgData name="Wally PILLER" userId="e1c1cba4-6299-482b-91e7-ffd34a654594" providerId="ADAL" clId="{A5289BD9-B288-479C-9C53-1CB8B081C19E}" dt="2022-05-25T07:39:40.016" v="627" actId="13926"/>
        <pc:sldMkLst>
          <pc:docMk/>
          <pc:sldMk cId="1251430996" sldId="285"/>
        </pc:sldMkLst>
        <pc:spChg chg="mod">
          <ac:chgData name="Wally PILLER" userId="e1c1cba4-6299-482b-91e7-ffd34a654594" providerId="ADAL" clId="{A5289BD9-B288-479C-9C53-1CB8B081C19E}" dt="2022-05-25T07:39:40.016" v="627" actId="13926"/>
          <ac:spMkLst>
            <pc:docMk/>
            <pc:sldMk cId="1251430996" sldId="285"/>
            <ac:spMk id="3" creationId="{CA03B948-52BE-4099-9E3E-FCC2F2CB0E31}"/>
          </ac:spMkLst>
        </pc:spChg>
        <pc:spChg chg="mod">
          <ac:chgData name="Wally PILLER" userId="e1c1cba4-6299-482b-91e7-ffd34a654594" providerId="ADAL" clId="{A5289BD9-B288-479C-9C53-1CB8B081C19E}" dt="2022-05-24T14:15:21.702" v="537" actId="20577"/>
          <ac:spMkLst>
            <pc:docMk/>
            <pc:sldMk cId="1251430996" sldId="285"/>
            <ac:spMk id="8" creationId="{45E62237-4DC9-4DD0-9918-340FCAD95D29}"/>
          </ac:spMkLst>
        </pc:spChg>
        <pc:spChg chg="mod">
          <ac:chgData name="Wally PILLER" userId="e1c1cba4-6299-482b-91e7-ffd34a654594" providerId="ADAL" clId="{A5289BD9-B288-479C-9C53-1CB8B081C19E}" dt="2022-05-24T14:14:44.383" v="523" actId="20577"/>
          <ac:spMkLst>
            <pc:docMk/>
            <pc:sldMk cId="1251430996" sldId="285"/>
            <ac:spMk id="9" creationId="{BAD55BEF-E45A-4965-B14D-559B26896481}"/>
          </ac:spMkLst>
        </pc:spChg>
      </pc:sldChg>
      <pc:sldChg chg="modSp mod">
        <pc:chgData name="Wally PILLER" userId="e1c1cba4-6299-482b-91e7-ffd34a654594" providerId="ADAL" clId="{A5289BD9-B288-479C-9C53-1CB8B081C19E}" dt="2022-05-24T16:10:29.857" v="609"/>
        <pc:sldMkLst>
          <pc:docMk/>
          <pc:sldMk cId="2335663946" sldId="286"/>
        </pc:sldMkLst>
        <pc:spChg chg="mod">
          <ac:chgData name="Wally PILLER" userId="e1c1cba4-6299-482b-91e7-ffd34a654594" providerId="ADAL" clId="{A5289BD9-B288-479C-9C53-1CB8B081C19E}" dt="2022-05-24T16:10:29.857" v="609"/>
          <ac:spMkLst>
            <pc:docMk/>
            <pc:sldMk cId="2335663946" sldId="286"/>
            <ac:spMk id="11" creationId="{FED2574D-6984-4E56-B512-D9093DAE028A}"/>
          </ac:spMkLst>
        </pc:spChg>
      </pc:sldChg>
      <pc:sldChg chg="modSp mod">
        <pc:chgData name="Wally PILLER" userId="e1c1cba4-6299-482b-91e7-ffd34a654594" providerId="ADAL" clId="{A5289BD9-B288-479C-9C53-1CB8B081C19E}" dt="2022-05-24T14:18:54.370" v="540" actId="20577"/>
        <pc:sldMkLst>
          <pc:docMk/>
          <pc:sldMk cId="131778213" sldId="287"/>
        </pc:sldMkLst>
        <pc:spChg chg="mod">
          <ac:chgData name="Wally PILLER" userId="e1c1cba4-6299-482b-91e7-ffd34a654594" providerId="ADAL" clId="{A5289BD9-B288-479C-9C53-1CB8B081C19E}" dt="2022-05-24T14:18:54.370" v="540" actId="20577"/>
          <ac:spMkLst>
            <pc:docMk/>
            <pc:sldMk cId="131778213" sldId="287"/>
            <ac:spMk id="67" creationId="{54856FA3-20DE-4C1E-8670-977050ABC5CF}"/>
          </ac:spMkLst>
        </pc:spChg>
      </pc:sldChg>
      <pc:sldChg chg="modSp mod">
        <pc:chgData name="Wally PILLER" userId="e1c1cba4-6299-482b-91e7-ffd34a654594" providerId="ADAL" clId="{A5289BD9-B288-479C-9C53-1CB8B081C19E}" dt="2022-05-25T07:58:46.696" v="751" actId="20577"/>
        <pc:sldMkLst>
          <pc:docMk/>
          <pc:sldMk cId="713649784" sldId="289"/>
        </pc:sldMkLst>
        <pc:spChg chg="mod">
          <ac:chgData name="Wally PILLER" userId="e1c1cba4-6299-482b-91e7-ffd34a654594" providerId="ADAL" clId="{A5289BD9-B288-479C-9C53-1CB8B081C19E}" dt="2022-05-25T07:58:46.696" v="751" actId="20577"/>
          <ac:spMkLst>
            <pc:docMk/>
            <pc:sldMk cId="713649784" sldId="289"/>
            <ac:spMk id="5" creationId="{45E1DCC2-11CD-41F7-969A-E4566F5B1573}"/>
          </ac:spMkLst>
        </pc:spChg>
        <pc:graphicFrameChg chg="mod modGraphic">
          <ac:chgData name="Wally PILLER" userId="e1c1cba4-6299-482b-91e7-ffd34a654594" providerId="ADAL" clId="{A5289BD9-B288-479C-9C53-1CB8B081C19E}" dt="2022-05-25T07:57:07.895" v="744" actId="20577"/>
          <ac:graphicFrameMkLst>
            <pc:docMk/>
            <pc:sldMk cId="713649784" sldId="289"/>
            <ac:graphicFrameMk id="4" creationId="{D75964C9-9893-4B10-B127-424F0758DE3D}"/>
          </ac:graphicFrameMkLst>
        </pc:graphicFrameChg>
      </pc:sldChg>
      <pc:sldChg chg="modSp mod">
        <pc:chgData name="Wally PILLER" userId="e1c1cba4-6299-482b-91e7-ffd34a654594" providerId="ADAL" clId="{A5289BD9-B288-479C-9C53-1CB8B081C19E}" dt="2022-05-24T14:44:49.264" v="598" actId="20577"/>
        <pc:sldMkLst>
          <pc:docMk/>
          <pc:sldMk cId="1502825947" sldId="291"/>
        </pc:sldMkLst>
        <pc:spChg chg="mod">
          <ac:chgData name="Wally PILLER" userId="e1c1cba4-6299-482b-91e7-ffd34a654594" providerId="ADAL" clId="{A5289BD9-B288-479C-9C53-1CB8B081C19E}" dt="2022-05-24T14:44:49.264" v="598" actId="20577"/>
          <ac:spMkLst>
            <pc:docMk/>
            <pc:sldMk cId="1502825947" sldId="291"/>
            <ac:spMk id="16" creationId="{E676ECD3-0DEA-491E-887F-9613472B311F}"/>
          </ac:spMkLst>
        </pc:spChg>
      </pc:sldChg>
      <pc:sldChg chg="modSp mod">
        <pc:chgData name="Wally PILLER" userId="e1c1cba4-6299-482b-91e7-ffd34a654594" providerId="ADAL" clId="{A5289BD9-B288-479C-9C53-1CB8B081C19E}" dt="2022-05-24T09:39:58.219" v="250"/>
        <pc:sldMkLst>
          <pc:docMk/>
          <pc:sldMk cId="3215453978" sldId="292"/>
        </pc:sldMkLst>
        <pc:spChg chg="mod">
          <ac:chgData name="Wally PILLER" userId="e1c1cba4-6299-482b-91e7-ffd34a654594" providerId="ADAL" clId="{A5289BD9-B288-479C-9C53-1CB8B081C19E}" dt="2022-05-24T09:39:58.219" v="250"/>
          <ac:spMkLst>
            <pc:docMk/>
            <pc:sldMk cId="3215453978" sldId="292"/>
            <ac:spMk id="5" creationId="{E7F9AAE2-20F9-4949-802A-4850732E6C2B}"/>
          </ac:spMkLst>
        </pc:spChg>
        <pc:spChg chg="mod">
          <ac:chgData name="Wally PILLER" userId="e1c1cba4-6299-482b-91e7-ffd34a654594" providerId="ADAL" clId="{A5289BD9-B288-479C-9C53-1CB8B081C19E}" dt="2022-05-24T09:28:13.803" v="178" actId="20577"/>
          <ac:spMkLst>
            <pc:docMk/>
            <pc:sldMk cId="3215453978" sldId="292"/>
            <ac:spMk id="11" creationId="{6DC45A7B-7BFC-4642-8DD1-B4A6D781A216}"/>
          </ac:spMkLst>
        </pc:spChg>
        <pc:spChg chg="mod">
          <ac:chgData name="Wally PILLER" userId="e1c1cba4-6299-482b-91e7-ffd34a654594" providerId="ADAL" clId="{A5289BD9-B288-479C-9C53-1CB8B081C19E}" dt="2022-05-24T09:32:30.527" v="183" actId="20577"/>
          <ac:spMkLst>
            <pc:docMk/>
            <pc:sldMk cId="3215453978" sldId="292"/>
            <ac:spMk id="22" creationId="{A0759AA1-226B-4F0F-B9DA-DA9B8AA11E05}"/>
          </ac:spMkLst>
        </pc:spChg>
        <pc:spChg chg="mod">
          <ac:chgData name="Wally PILLER" userId="e1c1cba4-6299-482b-91e7-ffd34a654594" providerId="ADAL" clId="{A5289BD9-B288-479C-9C53-1CB8B081C19E}" dt="2022-05-24T09:34:02.927" v="189" actId="20577"/>
          <ac:spMkLst>
            <pc:docMk/>
            <pc:sldMk cId="3215453978" sldId="292"/>
            <ac:spMk id="24" creationId="{8B8AE09C-0D6F-4497-B219-E6C39009F89E}"/>
          </ac:spMkLst>
        </pc:spChg>
        <pc:spChg chg="mod">
          <ac:chgData name="Wally PILLER" userId="e1c1cba4-6299-482b-91e7-ffd34a654594" providerId="ADAL" clId="{A5289BD9-B288-479C-9C53-1CB8B081C19E}" dt="2022-05-24T09:39:01.773" v="249" actId="20577"/>
          <ac:spMkLst>
            <pc:docMk/>
            <pc:sldMk cId="3215453978" sldId="292"/>
            <ac:spMk id="25" creationId="{A471EC61-E0F7-4167-ADB5-4AEBB8678A51}"/>
          </ac:spMkLst>
        </pc:spChg>
      </pc:sldChg>
      <pc:sldChg chg="modSp mod">
        <pc:chgData name="Wally PILLER" userId="e1c1cba4-6299-482b-91e7-ffd34a654594" providerId="ADAL" clId="{A5289BD9-B288-479C-9C53-1CB8B081C19E}" dt="2022-05-24T13:54:23.574" v="419" actId="13926"/>
        <pc:sldMkLst>
          <pc:docMk/>
          <pc:sldMk cId="3692740643" sldId="293"/>
        </pc:sldMkLst>
        <pc:spChg chg="mod">
          <ac:chgData name="Wally PILLER" userId="e1c1cba4-6299-482b-91e7-ffd34a654594" providerId="ADAL" clId="{A5289BD9-B288-479C-9C53-1CB8B081C19E}" dt="2022-05-24T10:08:39.526" v="315" actId="1076"/>
          <ac:spMkLst>
            <pc:docMk/>
            <pc:sldMk cId="3692740643" sldId="293"/>
            <ac:spMk id="5" creationId="{E7F9AAE2-20F9-4949-802A-4850732E6C2B}"/>
          </ac:spMkLst>
        </pc:spChg>
        <pc:spChg chg="mod">
          <ac:chgData name="Wally PILLER" userId="e1c1cba4-6299-482b-91e7-ffd34a654594" providerId="ADAL" clId="{A5289BD9-B288-479C-9C53-1CB8B081C19E}" dt="2022-05-24T13:54:23.574" v="419" actId="13926"/>
          <ac:spMkLst>
            <pc:docMk/>
            <pc:sldMk cId="3692740643" sldId="293"/>
            <ac:spMk id="16" creationId="{BB8A8A7D-F6FF-4F58-AE88-928E127B96F7}"/>
          </ac:spMkLst>
        </pc:spChg>
        <pc:spChg chg="mod">
          <ac:chgData name="Wally PILLER" userId="e1c1cba4-6299-482b-91e7-ffd34a654594" providerId="ADAL" clId="{A5289BD9-B288-479C-9C53-1CB8B081C19E}" dt="2022-05-24T09:48:44.750" v="286" actId="20577"/>
          <ac:spMkLst>
            <pc:docMk/>
            <pc:sldMk cId="3692740643" sldId="293"/>
            <ac:spMk id="28" creationId="{9C5364A0-87B1-4E7B-8AC3-C65529C5A56E}"/>
          </ac:spMkLst>
        </pc:spChg>
      </pc:sldChg>
      <pc:sldChg chg="modSp mod">
        <pc:chgData name="Wally PILLER" userId="e1c1cba4-6299-482b-91e7-ffd34a654594" providerId="ADAL" clId="{A5289BD9-B288-479C-9C53-1CB8B081C19E}" dt="2022-05-24T13:48:01.018" v="417" actId="20577"/>
        <pc:sldMkLst>
          <pc:docMk/>
          <pc:sldMk cId="1551785400" sldId="295"/>
        </pc:sldMkLst>
        <pc:spChg chg="mod">
          <ac:chgData name="Wally PILLER" userId="e1c1cba4-6299-482b-91e7-ffd34a654594" providerId="ADAL" clId="{A5289BD9-B288-479C-9C53-1CB8B081C19E}" dt="2022-05-24T11:54:25.344" v="402" actId="20577"/>
          <ac:spMkLst>
            <pc:docMk/>
            <pc:sldMk cId="1551785400" sldId="295"/>
            <ac:spMk id="5" creationId="{D0ED12C2-7003-44D9-A2FB-4B2BA1F366F5}"/>
          </ac:spMkLst>
        </pc:spChg>
        <pc:spChg chg="mod">
          <ac:chgData name="Wally PILLER" userId="e1c1cba4-6299-482b-91e7-ffd34a654594" providerId="ADAL" clId="{A5289BD9-B288-479C-9C53-1CB8B081C19E}" dt="2022-05-24T10:31:20.512" v="318"/>
          <ac:spMkLst>
            <pc:docMk/>
            <pc:sldMk cId="1551785400" sldId="295"/>
            <ac:spMk id="7" creationId="{D9B4A527-A86B-4756-8775-FA28C4786F3E}"/>
          </ac:spMkLst>
        </pc:spChg>
        <pc:spChg chg="mod">
          <ac:chgData name="Wally PILLER" userId="e1c1cba4-6299-482b-91e7-ffd34a654594" providerId="ADAL" clId="{A5289BD9-B288-479C-9C53-1CB8B081C19E}" dt="2022-05-24T13:48:01.018" v="417" actId="20577"/>
          <ac:spMkLst>
            <pc:docMk/>
            <pc:sldMk cId="1551785400" sldId="295"/>
            <ac:spMk id="41" creationId="{D9808083-2602-4381-B2C0-93B66238FCB8}"/>
          </ac:spMkLst>
        </pc:spChg>
        <pc:spChg chg="mod">
          <ac:chgData name="Wally PILLER" userId="e1c1cba4-6299-482b-91e7-ffd34a654594" providerId="ADAL" clId="{A5289BD9-B288-479C-9C53-1CB8B081C19E}" dt="2022-05-24T13:47:02.761" v="411" actId="20577"/>
          <ac:spMkLst>
            <pc:docMk/>
            <pc:sldMk cId="1551785400" sldId="295"/>
            <ac:spMk id="67" creationId="{54856FA3-20DE-4C1E-8670-977050ABC5C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30/05/2022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30/05/2022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rivative.credit-suisse.com/countryselect/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8" y="6069790"/>
            <a:ext cx="3148811" cy="2192908"/>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anglais présentant un risque de perte en capital partielle ou totale en cours de vie</a:t>
            </a:r>
            <a:r>
              <a:rPr lang="fr-FR" sz="800" b="1" cap="none" baseline="30000" dirty="0"/>
              <a:t> </a:t>
            </a:r>
            <a:r>
              <a:rPr lang="fr-FR" sz="800" b="1" cap="none" dirty="0"/>
              <a:t>et à l’échéance</a:t>
            </a:r>
            <a:r>
              <a:rPr lang="fr-FR" sz="800" baseline="30000" dirty="0">
                <a:solidFill>
                  <a:schemeClr val="tx2"/>
                </a:solidFill>
              </a:rPr>
              <a:t> </a:t>
            </a:r>
            <a:r>
              <a:rPr lang="fr-FR" sz="800" b="1" baseline="30000" dirty="0">
                <a:solidFill>
                  <a:schemeClr val="tx2"/>
                </a:solidFill>
              </a:rPr>
              <a:t>⁽¹⁾</a:t>
            </a:r>
            <a:r>
              <a:rPr lang="fr-FR" sz="800" b="1" cap="none" dirty="0">
                <a:solidFill>
                  <a:schemeClr val="tx2"/>
                </a:solidFill>
                <a:latin typeface="Proxima Nova Rg" panose="02000506030000020004" pitchFamily="2" charset="0"/>
              </a:rPr>
              <a:t> .</a:t>
            </a:r>
            <a:endParaRPr lang="fr-FR" sz="800" b="1" cap="none" dirty="0">
              <a:highlight>
                <a:srgbClr val="FFFF00"/>
              </a:highlight>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02 juin 2022 au 25 août 2022 (inclus). </a:t>
            </a:r>
            <a:r>
              <a:rPr lang="fr-FR" sz="800" cap="none" dirty="0">
                <a:solidFill>
                  <a:schemeClr val="tx2"/>
                </a:solidFill>
                <a:latin typeface="Proxima Nova Rg" panose="02000506030000020004" pitchFamily="2" charset="0"/>
              </a:rPr>
              <a:t>Durant cette période, le prix d’offre sera fixé à 100% de la valeur nominale. L’Emetteur se réserve le droit de mettre fin à l’offre de manière anticipée à tout moment. Tout Titre non vendu fera l’objet d’une annulation à l’issue de la Période d’Offre ou sera conservé en inventaire.</a:t>
            </a:r>
            <a:endParaRPr lang="fr-FR" sz="800" cap="none" dirty="0"/>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a:t>10 ans</a:t>
            </a:r>
            <a:r>
              <a:rPr lang="fr-FR" sz="800" b="1">
                <a:solidFill>
                  <a:srgbClr val="B9A049"/>
                </a:solidFill>
              </a:rPr>
              <a:t>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Produit de placement risqué </a:t>
            </a:r>
            <a:r>
              <a:rPr lang="fr-FR" sz="800" b="1" cap="none" dirty="0"/>
              <a:t>alternatif à un investissement dynamique risqué de type indice.</a:t>
            </a:r>
            <a:endParaRPr lang="fr-FR" sz="800"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000548"/>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⁽²⁾</a:t>
            </a:r>
            <a:r>
              <a:rPr lang="fr-FR" sz="800" cap="none" dirty="0">
                <a:solidFill>
                  <a:schemeClr val="tx2"/>
                </a:solidFill>
                <a:latin typeface="Proxima Nova Rg" panose="02000506030000020004" pitchFamily="2" charset="0"/>
              </a:rPr>
              <a:t>.</a:t>
            </a:r>
            <a:endParaRPr lang="fr-FR" sz="800" b="1" cap="all" dirty="0">
              <a:solidFill>
                <a:srgbClr val="B9A049"/>
              </a:solidFill>
              <a:latin typeface="Futura PT" panose="020B0902020204020203" pitchFamily="34" charset="0"/>
            </a:endParaRP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XS2472425110</a:t>
            </a:r>
          </a:p>
          <a:p>
            <a:pPr marL="171450" indent="-171450" algn="just">
              <a:buClr>
                <a:srgbClr val="000000"/>
              </a:buClr>
              <a:buSzPct val="100000"/>
              <a:buFont typeface="Wingdings" panose="05000000000000000000" pitchFamily="2" charset="2"/>
              <a:buChar char="§"/>
            </a:pPr>
            <a:endParaRPr lang="fr-FR" sz="800" b="1" dirty="0">
              <a:solidFill>
                <a:srgbClr val="B9A049"/>
              </a:solidFill>
              <a:latin typeface="Futura PT" panose="020B0902020204020203" pitchFamily="34" charset="0"/>
            </a:endParaRPr>
          </a:p>
          <a:p>
            <a:pPr marL="171450" indent="-171450" algn="just">
              <a:buClr>
                <a:srgbClr val="000000"/>
              </a:buClr>
              <a:buSzPct val="100000"/>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cap="all" dirty="0">
                <a:solidFill>
                  <a:srgbClr val="B9A049"/>
                </a:solidFill>
                <a:latin typeface="Futura PT" panose="020B0902020204020203" pitchFamily="34" charset="0"/>
              </a:rPr>
              <a:t>credit Suisse ag</a:t>
            </a:r>
            <a:r>
              <a:rPr lang="fr-FR" sz="800" b="1" baseline="30000" dirty="0">
                <a:solidFill>
                  <a:srgbClr val="B9A049"/>
                </a:solidFill>
                <a:latin typeface="Futura PT" panose="020B0902020204020203" pitchFamily="34" charset="0"/>
              </a:rPr>
              <a:t>(3)</a:t>
            </a:r>
            <a:r>
              <a:rPr lang="fr-FR" sz="800" b="1" cap="all" dirty="0">
                <a:solidFill>
                  <a:srgbClr val="B9A049"/>
                </a:solidFill>
                <a:latin typeface="Futura PT" panose="020B0902020204020203" pitchFamily="34" charset="0"/>
              </a:rPr>
              <a:t>, agissant par l’intermédiaire de sa succursale de Londres. </a:t>
            </a:r>
            <a:r>
              <a:rPr lang="fr-FR" sz="800" cap="none" dirty="0">
                <a:solidFill>
                  <a:schemeClr val="tx2"/>
                </a:solidFill>
                <a:latin typeface="Proxima Nova Rg" panose="02000506030000020004" pitchFamily="2" charset="0"/>
              </a:rPr>
              <a:t>L’investisseur est soumis au risque de défaut de paiement, de faillite et de mise en résolution de l’Émetteur.</a:t>
            </a:r>
          </a:p>
          <a:p>
            <a:pPr marL="171450" indent="-171450" algn="just">
              <a:buClr>
                <a:srgbClr val="000000"/>
              </a:buClr>
              <a:buSzPct val="100000"/>
              <a:buFont typeface="Wingdings" panose="05000000000000000000" pitchFamily="2" charset="2"/>
              <a:buChar char="§"/>
            </a:pPr>
            <a:endParaRPr lang="fr-FR" sz="800" cap="none" dirty="0">
              <a:solidFill>
                <a:schemeClr val="tx2"/>
              </a:solidFill>
              <a:latin typeface="Proxima Nova Rg" panose="02000506030000020004" pitchFamily="2" charset="0"/>
            </a:endParaRPr>
          </a:p>
          <a:p>
            <a:pPr marL="171450" indent="-171450" algn="just">
              <a:buClr>
                <a:srgbClr val="000000"/>
              </a:buClr>
              <a:buSzPct val="100000"/>
              <a:buFont typeface="Wingdings" panose="05000000000000000000" pitchFamily="2" charset="2"/>
              <a:buChar char="§"/>
            </a:pPr>
            <a:r>
              <a:rPr lang="fr-FR" sz="800" cap="none"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L’Emetteur ne s’engage pas sur l’éligibilité des titres dans les contrats d’assurance vie. La détermination de cette éligibilité est du ressort de l’assureur.</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EUROPE RENDEMENT MÉMOIRE AOUT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59839" y="9765983"/>
            <a:ext cx="6485461" cy="800219"/>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chemeClr val="tx2"/>
                </a:solidFill>
                <a:latin typeface="Proxima Nova Rg" panose="02000506030000020004" pitchFamily="2" charset="0"/>
              </a:rPr>
              <a:t>L’investisseur prend un risque de perte en capital non mesurable a priori si les titres de créance sont revendus avant la date d’échéance ou de remboursement anticipé automatique. L’investisseur supporte le risque de défaut de paiement, de mise en résolution et de faillite de l’Émetteur. Pour les autres risques de perte en capital, voir pages suivantes. </a:t>
            </a:r>
          </a:p>
          <a:p>
            <a:pPr marL="228600" indent="-228600" algn="just" defTabSz="914400">
              <a:buAutoNum type="arabicParenBoth"/>
            </a:pPr>
            <a:r>
              <a:rPr lang="fr-FR" sz="650" dirty="0">
                <a:solidFill>
                  <a:schemeClr val="tx2"/>
                </a:solidFill>
                <a:latin typeface="Proxima Nova Rg" panose="02000506030000020004" pitchFamily="2" charset="0"/>
              </a:rPr>
              <a:t>L’Assureur s’engage exclusivement sur le nombre d’unités de compte mais non sur leur valeur, qu’il ne garantit pas. Ce document n’a pas été rédigé par l’Assureur. L'émetteur ne s'engage pas sur l'éligibilité des titres dans des contrats d'assurance vie. La détermination de cette éligibilité est du ressort de l'assureur. L’Emetteur ne s’engage pas sur l’éligibilité des Titres dans des contrat d’assurance-vie. La détermination de cette éligibilité est exclusivement du ressort de l’assureur. </a:t>
            </a:r>
          </a:p>
          <a:p>
            <a:pPr marL="228600" indent="-228600" algn="just" defTabSz="914400">
              <a:buAutoNum type="arabicParenBoth"/>
            </a:pPr>
            <a:r>
              <a:rPr lang="fr-FR" sz="650" dirty="0">
                <a:latin typeface="Proxima Nova Rg" panose="02000506030000020004" pitchFamily="2" charset="0"/>
              </a:rPr>
              <a:t>Crédit Suisse AG : </a:t>
            </a:r>
            <a:r>
              <a:rPr lang="en-US" sz="650" dirty="0">
                <a:latin typeface="Proxima Nova Rg" panose="02000506030000020004" pitchFamily="2" charset="0"/>
              </a:rPr>
              <a:t>Moody’s A1 / Standard &amp; Poor’s A+ / Fitch A</a:t>
            </a:r>
            <a:r>
              <a:rPr lang="fr-FR" sz="650" dirty="0">
                <a:latin typeface="Proxima Nova Rg" panose="02000506030000020004" pitchFamily="2" charset="0"/>
              </a:rPr>
              <a:t>. Notations en vigueur au moment de la rédaction de la présente brochure le 09 juin 2022. Ces notations peuvent être révisées à tout moment et ne sont pas une garantie de solvabilité de l’Émetteur. Elle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75%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Europe Rendement Mémoire Aout 2022 » EST TRÈS SENSIBLE À UNE FAIBLE VARIATION DU niveau DE CLÔTURE de l'indice AUTOUR DES SEUILS DE 75% ET DE 50%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du trimestres 4 à 39</a:t>
            </a:r>
            <a:r>
              <a:rPr lang="fr-FR" sz="800" dirty="0"/>
              <a:t>, l'indice clôture à un niveau strictement inférieur à la barrière dégressive de remboursement anticipé automatique.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-13,78%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4 à 39, l'indice clôture à </a:t>
            </a:r>
            <a:r>
              <a:rPr lang="fr-FR" sz="800" dirty="0">
                <a:solidFill>
                  <a:schemeClr val="tx2"/>
                </a:solidFill>
                <a:latin typeface="+mn-lt"/>
              </a:rPr>
              <a:t>un niveau strictement inférieur à la barrière dégressive de remboursement anticipé automatique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75% de son Niveau de Référence (65%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-5,16%</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Europe Rendement Mémoire Aout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la barrière dégressive de remboursement anticipé automatique la barrière dégressive de remboursement anticipé automatique </a:t>
            </a:r>
            <a:r>
              <a:rPr lang="fr-FR" sz="800" dirty="0">
                <a:solidFill>
                  <a:schemeClr val="tx2"/>
                </a:solidFill>
              </a:rPr>
              <a:t>(115% dans cet exemple). Le produit est automatiquement remboursé par anticipation. Il verse alors l’intégralité du capital initial majorée d’un coupon de 1,75% par trimestre écoulé depuis le 25/08/2022, soit un gain de 7,00% dans notre exemple.</a:t>
            </a:r>
          </a:p>
          <a:p>
            <a:pPr algn="just">
              <a:spcAft>
                <a:spcPts val="600"/>
              </a:spcAft>
            </a:pPr>
            <a:r>
              <a:rPr lang="fr-FR" sz="800" dirty="0"/>
              <a:t>Ce qui correspond à un Taux de Rendement Annuel net de 5,80%</a:t>
            </a:r>
            <a:r>
              <a:rPr lang="fr-FR" sz="800" baseline="30000" dirty="0"/>
              <a:t>⁽²⁾</a:t>
            </a:r>
            <a:r>
              <a:rPr lang="fr-FR" sz="800" dirty="0"/>
              <a:t>, contre un Taux de Rendement Annuel net de 13,55%</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1,75% par trimestre écoulé depuis le 25/08/2022.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dirty="0">
                <a:solidFill>
                  <a:schemeClr val="tx2"/>
                </a:solidFill>
                <a:latin typeface="Proxima Nova Rg" panose="02000506030000020004" pitchFamily="2" charset="0"/>
              </a:rPr>
              <a:t>Les données chiffrées utilisées dans ces exemples n’ont qu’une valeur indicative et informative, l’objectif étant de décrire le mécanisme du produit. Elles ne préjugent en rien de résultats futurs et ne sauraient constituer en aucune manière une offre commerciale.</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75%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la barrière dégressive de remboursement anticipé automatique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endParaRPr lang="fr-FR" sz="800">
              <a:solidFill>
                <a:srgbClr val="B9A049"/>
              </a:solidFill>
              <a:latin typeface="+mn-lt"/>
            </a:endParaRPr>
          </a:p>
          <a:p>
            <a:pPr marL="0" lvl="2" algn="just">
              <a:spcBef>
                <a:spcPts val="0"/>
              </a:spcBef>
              <a:spcAft>
                <a:spcPts val="0"/>
              </a:spcAft>
            </a:pPr>
            <a:r>
              <a:rPr lang="fr-FR" sz="800" dirty="0">
                <a:solidFill>
                  <a:srgbClr val="B9A049"/>
                </a:solidFill>
                <a:latin typeface="+mn-lt"/>
              </a:rPr>
              <a:t>LE RENDEMENT DU PRODUIT « Europe Rendement Mémoire Aout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75% DE SON Niveau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416046"/>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a:t>
            </a:r>
            <a:r>
              <a:rPr lang="fr-FR" sz="800" baseline="30000" dirty="0">
                <a:solidFill>
                  <a:schemeClr val="tx2"/>
                </a:solidFill>
                <a:latin typeface="Proxima Nova Rg" panose="02000506030000020004" pitchFamily="2" charset="0"/>
              </a:rPr>
              <a:t>⁽¹⁾</a:t>
            </a:r>
            <a:r>
              <a:rPr lang="fr-FR" sz="800" dirty="0"/>
              <a:t>, l'indice clôture à un niveau strictement supérieur à la barrière dégressive de versement du coupon. Le produit verse donc un coupon de 1,75%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39, aux dates de constatation correspondantes</a:t>
            </a:r>
            <a:r>
              <a:rPr lang="fr-FR" sz="800" baseline="30000" dirty="0"/>
              <a:t>⁽¹⁾</a:t>
            </a:r>
            <a:r>
              <a:rPr lang="fr-FR" sz="800" dirty="0"/>
              <a:t>, l'indice clôture à un niveau strictement inférieur à </a:t>
            </a:r>
            <a:r>
              <a:rPr lang="fr-FR" sz="800" dirty="0">
                <a:highlight>
                  <a:srgbClr val="FF00FF"/>
                </a:highlight>
              </a:rPr>
              <a:t>la barrière dégressive de versement du coupon. </a:t>
            </a:r>
            <a:r>
              <a:rPr lang="fr-FR" sz="800" dirty="0"/>
              <a:t>Le mécanisme de remboursement anticipé automatique n’est donc pas activé et le produit ne verse aucun coupon, ils sont mis en mémoire.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de Référence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-13,62%</a:t>
            </a:r>
            <a:r>
              <a:rPr lang="fr-FR" sz="800" baseline="30000" dirty="0"/>
              <a:t>⁽²⁾</a:t>
            </a:r>
            <a:r>
              <a:rPr lang="fr-FR" sz="800" dirty="0"/>
              <a:t>, contre un Taux de Rendement Annuel net négatif de </a:t>
            </a:r>
            <a:r>
              <a:rPr lang="fr-FR" sz="800" dirty="0">
                <a:solidFill>
                  <a:srgbClr val="000000"/>
                </a:solidFill>
                <a:highlight>
                  <a:srgbClr val="00FFFF"/>
                </a:highlight>
              </a:rPr>
              <a:t>-13,78%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la barrière dégressive de remboursement anticipé automatique mais supérieur au seuil de versement du coupon. Le mécanisme de remboursement anticipé automatique n’est donc pas activé mais le produit verse un coupon de 1,75% au titre du trimestre ainsi que le coupon mémorisé au préalable.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75% de son Niveau de Référence (65% dans cet exemple) mais strictement supérieur à 50% de son Niveau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4,41%</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-5,16%</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Europe Rendement Mémoire Aout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63121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⁽¹⁾</a:t>
            </a:r>
            <a:r>
              <a:rPr lang="fr-FR" sz="800" dirty="0">
                <a:solidFill>
                  <a:schemeClr val="tx2"/>
                </a:solidFill>
              </a:rPr>
              <a:t>, l'indice clôture à un niveau </a:t>
            </a:r>
            <a:r>
              <a:rPr lang="fr-FR" sz="800">
                <a:solidFill>
                  <a:schemeClr val="tx2"/>
                </a:solidFill>
              </a:rPr>
              <a:t>supérieur à la barrière dégressive de versement du coupon. </a:t>
            </a:r>
            <a:r>
              <a:rPr lang="fr-FR" sz="800" dirty="0">
                <a:solidFill>
                  <a:schemeClr val="tx2"/>
                </a:solidFill>
              </a:rPr>
              <a:t>Le produit verse alors un coupon de 1,75%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⁽¹⁾</a:t>
            </a:r>
            <a:r>
              <a:rPr lang="fr-FR" sz="800" dirty="0">
                <a:solidFill>
                  <a:schemeClr val="tx2"/>
                </a:solidFill>
              </a:rPr>
              <a:t>, l'indice clôture à un niveau supérieur à la barrière dégressive de remboursement anticipé automatique (115% dans cet exemple). Le produit est alors automatiquement remboursé par anticipation. L’investisseur récupère l’intégralité du capital initial majoré d’un coupon de 1,75% au titre du trimestre.</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4,16%</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13,55%</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1,75%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sp>
        <p:nvSpPr>
          <p:cNvPr id="3" name="ZoneTexte 2">
            <a:extLst>
              <a:ext uri="{FF2B5EF4-FFF2-40B4-BE49-F238E27FC236}">
                <a16:creationId xmlns:a16="http://schemas.microsoft.com/office/drawing/2014/main" id="{D652E3E6-A9EC-9841-2DE3-2DD070B4FB32}"/>
              </a:ext>
            </a:extLst>
          </p:cNvPr>
          <p:cNvSpPr txBox="1"/>
          <p:nvPr/>
        </p:nvSpPr>
        <p:spPr>
          <a:xfrm>
            <a:off x="5684520" y="9174546"/>
            <a:ext cx="1646522" cy="215444"/>
          </a:xfrm>
          <a:prstGeom prst="rect">
            <a:avLst/>
          </a:prstGeom>
          <a:noFill/>
        </p:spPr>
        <p:txBody>
          <a:bodyPr wrap="square" rtlCol="0">
            <a:spAutoFit/>
          </a:bodyPr>
          <a:lstStyle/>
          <a:p>
            <a:r>
              <a:rPr lang="fr-FR" sz="800" u="sng"/>
              <a:t>Source :</a:t>
            </a:r>
            <a:r>
              <a:rPr lang="fr-FR" sz="800"/>
              <a:t> Equitim, le </a:t>
            </a:r>
            <a:r>
              <a:rPr lang="fr-FR" sz="800">
                <a:solidFill>
                  <a:schemeClr val="tx2"/>
                </a:solidFill>
              </a:rPr>
              <a:t>09 juin 2022</a:t>
            </a:r>
            <a:endParaRPr lang="fr-FR" sz="800"/>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S&amp;P EUROZONE EQUAL SECTOR 50 50-POINT DECREMENT INDEX (EUR) TR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566184000"/>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08/06/2022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S&amp;P Eurozone Equal Sector 50 50-Point Decrement Index (EUR) TR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S&amp;P EUROZONE EQUAL SECTOR 50 50-POINT DECREMENT INDEX (EUR) TR ENTRE LE </a:t>
            </a:r>
            <a:r>
              <a:rPr lang="en-US" sz="1200" b="0" dirty="0">
                <a:effectLst/>
                <a:latin typeface="+mj-lt"/>
              </a:rPr>
              <a:t>08 JUIN 2010</a:t>
            </a:r>
            <a:r>
              <a:rPr lang="en-US" sz="1200" dirty="0">
                <a:latin typeface="+mj-lt"/>
              </a:rPr>
              <a:t> </a:t>
            </a:r>
            <a:r>
              <a:rPr lang="fr-FR" sz="1200" cap="none" dirty="0">
                <a:latin typeface="Futura PT" panose="020B0902020204020203" pitchFamily="34" charset="0"/>
              </a:rPr>
              <a:t>ET LE 08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9B028CA2-B057-FAEF-EFF1-D1F87BC5D8F3}"/>
              </a:ext>
            </a:extLst>
          </p:cNvPr>
          <p:cNvSpPr txBox="1"/>
          <p:nvPr/>
        </p:nvSpPr>
        <p:spPr>
          <a:xfrm>
            <a:off x="5417820" y="9174546"/>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08 JUIN 2022</a:t>
            </a:r>
            <a:endParaRPr lang="fr-FR" sz="800">
              <a:highlight>
                <a:srgbClr val="FF00FF"/>
              </a:highlight>
            </a:endParaRPr>
          </a:p>
        </p:txBody>
      </p:sp>
      <p:sp>
        <p:nvSpPr>
          <p:cNvPr id="19" name="ZoneTexte 18">
            <a:extLst>
              <a:ext uri="{FF2B5EF4-FFF2-40B4-BE49-F238E27FC236}">
                <a16:creationId xmlns:a16="http://schemas.microsoft.com/office/drawing/2014/main" id="{F430BCC1-AFEA-9CD5-2109-F2802CCF6A55}"/>
              </a:ext>
            </a:extLst>
          </p:cNvPr>
          <p:cNvSpPr txBox="1"/>
          <p:nvPr/>
        </p:nvSpPr>
        <p:spPr>
          <a:xfrm>
            <a:off x="5417820" y="7967599"/>
            <a:ext cx="1913222" cy="215444"/>
          </a:xfrm>
          <a:prstGeom prst="rect">
            <a:avLst/>
          </a:prstGeom>
          <a:noFill/>
        </p:spPr>
        <p:txBody>
          <a:bodyPr wrap="square" rtlCol="0">
            <a:spAutoFit/>
          </a:bodyPr>
          <a:lstStyle/>
          <a:p>
            <a:r>
              <a:rPr lang="fr-FR" sz="800" u="sng">
                <a:highlight>
                  <a:srgbClr val="FF00FF"/>
                </a:highlight>
              </a:rPr>
              <a:t>Source :</a:t>
            </a:r>
            <a:r>
              <a:rPr lang="fr-FR" sz="800">
                <a:highlight>
                  <a:srgbClr val="FF00FF"/>
                </a:highlight>
              </a:rPr>
              <a:t> Bloomberg, le </a:t>
            </a:r>
            <a:r>
              <a:rPr lang="fr-FR" sz="800">
                <a:solidFill>
                  <a:schemeClr val="tx2"/>
                </a:solidFill>
                <a:highlight>
                  <a:srgbClr val="FF00FF"/>
                </a:highlight>
              </a:rPr>
              <a:t>08 JUIN 2022</a:t>
            </a:r>
            <a:endParaRPr lang="fr-FR" sz="800">
              <a:highlight>
                <a:srgbClr val="FF00FF"/>
              </a:highlight>
            </a:endParaRPr>
          </a:p>
        </p:txBody>
      </p:sp>
      <p:pic>
        <p:nvPicPr>
          <p:cNvPr id="20" name="Picture 19"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415498"/>
          </a:xfrm>
          <a:prstGeom prst="rect">
            <a:avLst/>
          </a:prstGeom>
          <a:noFill/>
          <a:ln w="9525">
            <a:noFill/>
            <a:miter lim="800000"/>
            <a:headEnd/>
            <a:tailEnd/>
          </a:ln>
        </p:spPr>
        <p:txBody>
          <a:bodyPr wrap="square" lIns="0" tIns="0" rIns="0" bIns="0">
            <a:spAutoFit/>
          </a:bodyPr>
          <a:lstStyle/>
          <a:p>
            <a:pPr marL="228600" lvl="0" indent="-228600" algn="just" defTabSz="914400">
              <a:buAutoNum type="arabicParenBoth"/>
            </a:pPr>
            <a:r>
              <a:rPr lang="fr-FR" sz="700" dirty="0">
                <a:solidFill>
                  <a:srgbClr val="000000"/>
                </a:solidFill>
                <a:latin typeface="Proxima Nova Rg" panose="02000506030000020004" pitchFamily="2" charset="0"/>
              </a:rPr>
              <a:t>Crédit Suisse AG : Moody’s A1 / Standard &amp; </a:t>
            </a:r>
            <a:r>
              <a:rPr lang="fr-FR" sz="700" dirty="0" err="1">
                <a:solidFill>
                  <a:srgbClr val="000000"/>
                </a:solidFill>
                <a:latin typeface="Proxima Nova Rg" panose="02000506030000020004" pitchFamily="2" charset="0"/>
              </a:rPr>
              <a:t>Poor’s</a:t>
            </a:r>
            <a:r>
              <a:rPr lang="fr-FR" sz="700" dirty="0">
                <a:solidFill>
                  <a:srgbClr val="000000"/>
                </a:solidFill>
                <a:latin typeface="Proxima Nova Rg" panose="02000506030000020004" pitchFamily="2" charset="0"/>
              </a:rPr>
              <a:t> A / Fitch A. Notations en vigueur au moment de la rédaction de la présente brochure le</a:t>
            </a:r>
            <a:r>
              <a:rPr lang="fr-FR" sz="650" dirty="0"/>
              <a:t> 09 juin 2022, qui ne sauraient ni être une garantie de solvabilité de l’Émetteur et du Garant de la formule, ni constituer un argument de souscription au produit. Les agences de notation peuvent les modifier à tout moment. </a:t>
            </a:r>
          </a:p>
          <a:p>
            <a:pPr marL="228600" lvl="0" indent="-228600" algn="just" defTabSz="914400">
              <a:buAutoNum type="arabicParenBoth"/>
            </a:pPr>
            <a:r>
              <a:rPr lang="fr-FR" sz="700" dirty="0">
                <a:solidFill>
                  <a:srgbClr val="000000"/>
                </a:solidFill>
                <a:latin typeface="Proxima Nova Rg" panose="02000506030000020004" pitchFamily="2" charset="0"/>
              </a:rPr>
              <a:t>Les conflits d’intérêts seront gérés suivant la réglementation en vigueur.</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557573516"/>
              </p:ext>
            </p:extLst>
          </p:nvPr>
        </p:nvGraphicFramePr>
        <p:xfrm>
          <a:off x="361950" y="979297"/>
          <a:ext cx="6837886" cy="7513733"/>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4434610"/>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sponsorS&amp;P Dow Jones Indices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02/06/2022 au 25/08/2022 (inclus). Une fois le montant de l’enveloppe initiale atteint (30 000 000 EUR), la commercialisation de « Europe Rendement Mémoire Aout 2022 » peut cesser à tout moment sans préavis avant le 25/08/2022,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au niveaux de clôture  le plus bas observé aux dates suivantes : </a:t>
                      </a:r>
                    </a:p>
                    <a:p>
                      <a:r>
                        <a:t>12-05-2022, 25-08-2022.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01/09/2032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25/08/2023, 27/11/2023, 26/02/2024, 27/05/2024, 26/08/2024, 25/11/2024, 25/02/2025, 26/05/2025, 25/08/2025, 25/11/2025, 25/02/2026, 25/05/2026, 25/08/2026, 25/11/2026, 25/02/2027, 25/05/2027, 25/08/2027, 25/11/2027, 25/02/2028, 25/05/2028, 25/08/2028, 27/11/2028, 26/02/2029, 25/05/2029, 27/08/2029, 26/11/2029, 25/02/2030, 27/05/2030, 26/08/2030, 25/11/2030, 25/02/2031, 26/05/2031, 25/08/2031, 25/11/2031, 25/02/2032, 25/05/2032, 25/08/2032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01/09/2023, 04/12/2023, 04/03/2024, 03/06/2024, 02/09/2024, 02/12/2024, 04/03/2025, 02/06/2025, 01/09/2025, 02/12/2025, 04/03/2026, 01/06/2026, 01/09/2026, 02/12/2026, 04/03/2027, 01/06/2027, 01/09/2027, 02/12/2027, 03/03/2028, 01/06/2028, 01/09/2028, 04/12/2028, 05/03/2029, 01/06/2029, 03/09/2029, 03/12/2029, 04/03/2030, 03/06/2030, 02/09/2030, 02/12/2030, 04/03/2031, 02/06/2031, 01/09/2031, 02/12/2031, 03/03/2032, 01/06/2032, 01/09/2032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kumimoji="0" lang="fr-FR" sz="700" b="0" i="0" u="none" strike="noStrike" kern="1200" cap="none" spc="0" normalizeH="0" baseline="0" noProof="0" dirty="0" err="1">
                          <a:ln>
                            <a:noFill/>
                          </a:ln>
                          <a:solidFill>
                            <a:srgbClr val="000000"/>
                          </a:solidFill>
                          <a:effectLst/>
                          <a:uLnTx/>
                          <a:uFillTx/>
                          <a:latin typeface="Proxima Nova Rg" panose="02000506030000020004" pitchFamily="2" charset="0"/>
                          <a:ea typeface="+mn-ea"/>
                          <a:cs typeface="+mn-cs"/>
                        </a:rPr>
                        <a:t>Credit</a:t>
                      </a:r>
                      <a:r>
                        <a:rPr kumimoji="0" lang="fr-FR" sz="7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Suisse Bank (Europe) SA paiera au distributeur une rémunération annuelle maximum équivalente à 1,00%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Valorisation quotidienne publiée sur les pages Bloomberg, </a:t>
                      </a:r>
                      <a:r>
                        <a:rPr lang="fr-FR" sz="700" b="0" i="0" kern="1200" dirty="0" err="1">
                          <a:solidFill>
                            <a:srgbClr val="000000"/>
                          </a:solidFill>
                          <a:latin typeface="Proxima Nova Rg" panose="02000506030000020004" pitchFamily="2" charset="0"/>
                          <a:ea typeface="+mn-ea"/>
                          <a:cs typeface="+mn-cs"/>
                        </a:rPr>
                        <a:t>Telekurs</a:t>
                      </a:r>
                      <a:r>
                        <a:rPr lang="fr-FR" sz="700" b="0" i="0" kern="1200" dirty="0">
                          <a:solidFill>
                            <a:srgbClr val="000000"/>
                          </a:solidFill>
                          <a:latin typeface="Proxima Nova Rg" panose="02000506030000020004" pitchFamily="2" charset="0"/>
                          <a:ea typeface="+mn-ea"/>
                          <a:cs typeface="+mn-cs"/>
                        </a:rPr>
                        <a:t> et Reuters. Elle est par ailleurs tenue à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Proxima Nova Rg" panose="02000506030000020004" pitchFamily="2" charset="0"/>
                          <a:ea typeface="+mn-ea"/>
                          <a:cs typeface="+mn-cs"/>
                        </a:rPr>
                        <a:t>Une double valorisation est établie par </a:t>
                      </a:r>
                      <a:r>
                        <a:rPr lang="fr-FR" sz="700" b="0" i="0" kern="1200" dirty="0" err="1">
                          <a:solidFill>
                            <a:srgbClr val="000000"/>
                          </a:solidFill>
                          <a:latin typeface="Proxima Nova Rg" panose="02000506030000020004" pitchFamily="2" charset="0"/>
                          <a:ea typeface="+mn-ea"/>
                          <a:cs typeface="+mn-cs"/>
                        </a:rPr>
                        <a:t>Finalyse</a:t>
                      </a:r>
                      <a:r>
                        <a:rPr lang="fr-FR" sz="700" b="0" i="0" kern="1200" dirty="0">
                          <a:solidFill>
                            <a:srgbClr val="000000"/>
                          </a:solidFill>
                          <a:latin typeface="Proxima Nova Rg" panose="02000506030000020004" pitchFamily="2" charset="0"/>
                          <a:ea typeface="+mn-ea"/>
                          <a:cs typeface="+mn-cs"/>
                        </a:rPr>
                        <a:t> (tous les 15 jours). Cette société est un organisme indépendant distinct et non lié financièrement à l’entité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 International ou à une autre entité du groupe </a:t>
                      </a:r>
                      <a:r>
                        <a:rPr lang="fr-FR" sz="700" b="0" i="0" kern="1200" dirty="0" err="1">
                          <a:solidFill>
                            <a:srgbClr val="000000"/>
                          </a:solidFill>
                          <a:latin typeface="Proxima Nova Rg" panose="02000506030000020004" pitchFamily="2" charset="0"/>
                          <a:ea typeface="+mn-ea"/>
                          <a:cs typeface="+mn-cs"/>
                        </a:rPr>
                        <a:t>Credit</a:t>
                      </a:r>
                      <a:r>
                        <a:rPr lang="fr-FR" sz="700" b="0" i="0" kern="1200" dirty="0">
                          <a:solidFill>
                            <a:srgbClr val="000000"/>
                          </a:solidFill>
                          <a:latin typeface="Proxima Nova Rg" panose="02000506030000020004" pitchFamily="2" charset="0"/>
                          <a:ea typeface="+mn-ea"/>
                          <a:cs typeface="+mn-cs"/>
                        </a:rPr>
                        <a: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XS2472425110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800" baseline="30000"/>
              <a:t>⁽¹⁾</a:t>
            </a:r>
            <a:r>
              <a:rPr lang="fr-FR" sz="650" dirty="0"/>
              <a:t> </a:t>
            </a:r>
            <a:r>
              <a:rPr lang="fr-FR" sz="650"/>
              <a:t>Crédit Suisse AG </a:t>
            </a:r>
            <a:r>
              <a:rPr lang="fr-FR" sz="650" dirty="0"/>
              <a:t>: </a:t>
            </a:r>
            <a:r>
              <a:rPr lang="fr-FR" sz="650"/>
              <a:t>Moody’s A1 / </a:t>
            </a:r>
            <a:r>
              <a:rPr lang="fr-FR" sz="650" dirty="0"/>
              <a:t>Standard &amp; </a:t>
            </a:r>
            <a:r>
              <a:rPr lang="fr-FR" sz="650" err="1"/>
              <a:t>Poor’s</a:t>
            </a:r>
            <a:r>
              <a:rPr lang="fr-FR" sz="650" dirty="0"/>
              <a:t> A+ / Fitch </a:t>
            </a:r>
            <a:r>
              <a:rPr lang="fr-FR" sz="650"/>
              <a:t>A</a:t>
            </a:r>
            <a:r>
              <a:rPr lang="fr-FR" sz="650" dirty="0"/>
              <a:t>. Notations en vigueur au moment de la rédaction de la présente brochure le </a:t>
            </a:r>
            <a:r>
              <a:rPr lang="fr-FR" sz="650"/>
              <a:t>29/04/2022. Ces notations peuvent être révisées à tout moment et </a:t>
            </a:r>
            <a:r>
              <a:rPr lang="fr-FR" sz="650" dirty="0"/>
              <a:t>ne </a:t>
            </a:r>
            <a:r>
              <a:rPr lang="fr-FR" sz="650"/>
              <a:t>sont pas </a:t>
            </a:r>
            <a:r>
              <a:rPr lang="fr-FR" sz="650" dirty="0"/>
              <a:t>une garantie de solvabilité de l’Émetteur de la formule</a:t>
            </a:r>
            <a:r>
              <a:rPr lang="fr-FR" sz="650"/>
              <a:t>. Elles ne sauraient </a:t>
            </a:r>
            <a:r>
              <a:rPr lang="fr-FR" sz="650" dirty="0"/>
              <a:t>constituer un argument de souscription au produit.</a:t>
            </a:r>
            <a:endParaRPr lang="fr-FR" sz="650"/>
          </a:p>
          <a:p>
            <a:pPr lvl="0" algn="just" defTabSz="914400"/>
            <a:r>
              <a:rPr lang="fr-FR" sz="800" baseline="30000"/>
              <a:t>⁽²⁾</a:t>
            </a:r>
            <a:r>
              <a:rPr lang="fr-FR" sz="650"/>
              <a:t> Les conflits d’intérêts seront gérés suivant la réglementation en vigueur.</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376859788"/>
              </p:ext>
            </p:extLst>
          </p:nvPr>
        </p:nvGraphicFramePr>
        <p:xfrm>
          <a:off x="360894" y="862076"/>
          <a:ext cx="6837886" cy="8460222"/>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2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anglais présentant un risque de perte en capital en cours de vie et à l’échéance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Crédit Suisse AG ⁽¹⁾, agissant par l’intermédiaire de sa succursale de Londres.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sponsorS&amp;P Dow Jones Indices ; www.spglobal.com).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DROIT APPLICABLE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Droit anglais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3687796"/>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30 000 000 EUR (La taille de cette émission de Titres n’implique en aucune manière l’expression de l’émetteur quant au niveau probable de souscription (et aucune supposition ne doit en conséquence être faite pas des investisseurs potentiels à cet égard)</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 en assurance-vie et contrat de capitalisation ou 100 000 EUR en compte-titres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15120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02/06/2022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02/06/2022 au 25/08/2022 (inclus). Une fois le montant de l’enveloppe initiale atteint (30 000 000 EUR), la commercialisation de « Europe Rendement Mémoire Aout 2022 » peut cesser à tout moment sans préavis avant le 25/08/2022,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a:defRPr sz="700"/>
                      </a:pPr>
                      <a:r>
                        <a:t>Niveau de Référence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au niveaux de clôture  le plus bas observé aux dates suivantes : </a:t>
                      </a:r>
                    </a:p>
                    <a:p>
                      <a:r>
                        <a:t>12-05-2022, 25-08-2022.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789372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01/09/2032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25/08/2023, 27/11/2023, 26/02/2024, 27/05/2024, 26/08/2024, 25/11/2024, 25/02/2025, 26/05/2025, 25/08/2025, 25/11/2025, 25/02/2026, 25/05/2026, 25/08/2026, 25/11/2026, 25/02/2027, 25/05/2027, 25/08/2027, 25/11/2027, 25/02/2028, 25/05/2028, 25/08/2028, 27/11/2028, 26/02/2029, 25/05/2029, 27/08/2029, 26/11/2029, 25/02/2030, 27/05/2030, 26/08/2030, 25/11/2030, 25/02/2031, 26/05/2031, 25/08/2031, 25/11/2031, 25/02/2032, 25/05/2032, 25/08/2032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01/09/2023, 04/12/2023, 04/03/2024, 03/06/2024, 02/09/2024, 02/12/2024, 04/03/2025, 02/06/2025, 01/09/2025, 02/12/2025, 04/03/2026, 01/06/2026, 01/09/2026, 02/12/2026, 04/03/2027, 01/06/2027, 01/09/2027, 02/12/2027, 03/03/2028, 01/06/2028, 01/09/2028, 04/12/2028, 05/03/2029, 01/06/2029, 03/09/2029, 03/12/2029, 04/03/2030, 03/06/2030, 02/09/2030, 02/12/2030, 04/03/2031, 02/06/2031, 01/09/2031, 02/12/2031, 03/03/2032, 01/06/2032, 01/09/2032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DATES DE REMBOURSEMENT ANTICIPÉ AUTOMATIQUE ÉVENTUEL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01/09/2023, 04/03/2024, 03/06/2024, 02/09/2024, 02/12/2024, 04/03/2025, 02/06/2025, 01/09/2025, 02/12/2025, 04/03/2026, 01/06/2026, 01/09/2026, 02/12/2026, 04/03/2027, 01/06/2027, 01/09/2027, 02/12/2027, 03/03/2028, 01/06/2028, 01/09/2028, 04/12/2028, 05/03/2029, 01/06/2029, 03/09/2029, 03/12/2029, 04/03/2030, 03/06/2030, 02/09/2030, 02/12/2030, 04/03/2031, 02/06/2031, 01/09/2031, 02/12/2031, 03/03/2032, 01/06/2032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75%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a:solidFill>
                            <a:srgbClr val="B9A049"/>
                          </a:solidFill>
                          <a:latin typeface="+mn-lt"/>
                          <a:ea typeface="+mn-ea"/>
                          <a:cs typeface="+mn-cs"/>
                        </a:rPr>
                        <a:t>BARRIÈRE DE PERTE EN CAPITAL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1249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Bank (Europe) SA paiera au distributeur une rémunération annuelle maximum équivalente à 1,0%% TTC (sur la base de la durée maximale des titres) du montant placé par le distributeur.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Valorisation quotidienne publiée sur les pages Bloomberg, Telekurs et Reuters. Elle est par ailleurs tenue à disposition du public en permanence..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a:solidFill>
                            <a:schemeClr val="tx1"/>
                          </a:solidFill>
                          <a:latin typeface="+mn-lt"/>
                          <a:ea typeface="+mn-ea"/>
                          <a:cs typeface="+mn-cs"/>
                        </a:rPr>
                        <a:t>Une double valorisation est établie par Finalyse (tous les 15jours). Cette société est un organisme indépendant distinct et non lié financièrement à l’entité Credit Suisse International ou à une autre entité du groupe Credit Suisse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peut, mais ne doit pas nécessairement tenir un marché pour les titres. Tout prix acheteur ou vendeur des Titres sera défini par l’Emetteur ou </a:t>
                      </a:r>
                      <a:r>
                        <a:rPr lang="fr-FR" sz="700" b="0" i="0" kern="1200" noProof="0" dirty="0" err="1">
                          <a:solidFill>
                            <a:schemeClr val="tx1"/>
                          </a:solidFill>
                          <a:latin typeface="+mn-lt"/>
                          <a:ea typeface="+mn-ea"/>
                          <a:cs typeface="+mn-cs"/>
                        </a:rPr>
                        <a:t>Credit</a:t>
                      </a:r>
                      <a:r>
                        <a:rPr lang="fr-FR" sz="700" b="0" i="0" kern="1200" noProof="0" dirty="0">
                          <a:solidFill>
                            <a:schemeClr val="tx1"/>
                          </a:solidFill>
                          <a:latin typeface="+mn-lt"/>
                          <a:ea typeface="+mn-ea"/>
                          <a:cs typeface="+mn-cs"/>
                        </a:rPr>
                        <a:t> Suisse Bank (Europe) SA (le cas échéant). Sous réserve des conditions de marchés normales, l’écart entre les prix acheteur/vendeur ne </a:t>
                      </a:r>
                      <a:r>
                        <a:rPr lang="fr-FR" sz="700" b="0" i="0" kern="1200" noProof="0" dirty="0" err="1">
                          <a:solidFill>
                            <a:schemeClr val="tx1"/>
                          </a:solidFill>
                          <a:latin typeface="+mn-lt"/>
                          <a:ea typeface="+mn-ea"/>
                          <a:cs typeface="+mn-cs"/>
                        </a:rPr>
                        <a:t>dépenssera</a:t>
                      </a:r>
                      <a:r>
                        <a:rPr lang="fr-FR" sz="700" b="0" i="0" kern="1200" noProof="0" dirty="0">
                          <a:solidFill>
                            <a:schemeClr val="tx1"/>
                          </a:solidFill>
                          <a:latin typeface="+mn-lt"/>
                          <a:ea typeface="+mn-ea"/>
                          <a:cs typeface="+mn-cs"/>
                        </a:rPr>
                        <a:t> pas 1,00%. Aucune garantie ne peut être fournie quant à l’évolution ou à la liquidité de tout marché secondaire pour les titres.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Credit Suisse International, ce qui peut être source d’un conflit d’intérêts⁽²⁾.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XS2472425110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15</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 août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highlight>
                  <a:srgbClr val="FF00FF"/>
                </a:highlight>
                <a:latin typeface="Proxima Nova Rg" panose="02000506030000020004" pitchFamily="2" charset="0"/>
              </a:rPr>
              <a:t>(</a:t>
            </a:r>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92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Europe Rendement Mémoire Aout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entre la </a:t>
            </a:r>
            <a:r>
              <a:rPr lang="fr-FR" sz="800" dirty="0">
                <a:solidFill>
                  <a:schemeClr val="tx1"/>
                </a:solidFill>
                <a:latin typeface="Proxima Nova Rg"/>
              </a:rPr>
              <a:t>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25/08/2022)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Mémoire Aout 2022 », vous êtes exposé pour une durée de 4 à 40 trimestres à la performance positive ou négative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S&amp;P Dow Jones Indices ; www.spglobal.com).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clôture,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activable automatiquement à toutes les dates de constatations trimestrielle dès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1,75% par trimestre écoulé depuis le 25/08/2022 (soit 7,00%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75, ou si à la date de constatation finale(¹), l'indice clôture à un niveau supérieur ou égal à 75% de son Niveau de Référence</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1,75% par trimestre écoulé (soit un Taux de Rendement Annuel net maximum de 5,80%%), les investisseurs recevront en contrepartie l’intégralité du capital initial si l'indice ne baisse pas de plus de &lt;</a:t>
            </a:r>
            <a:r>
              <a:rPr lang="fr-FR" sz="800" dirty="0">
                <a:solidFill>
                  <a:srgbClr val="000000"/>
                </a:solidFill>
              </a:rPr>
              <a:t>PDIPERF&gt;</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par rapport à son Niveau de Référence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Europe Rendement Mémoire Aout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Europe Rendement Mémoire Aout 2022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 L'émetteur ne s'engage pas sur l'éligibilité des titres dans des contrats d'assurance-vie. La détermination de cette éligibilité est du ressort de l'assureur. Il est précisé que l’Assureur d’une part et l’Émetteur d’autre part, sont des entités juridiques distinctes. Ce document n’a pas été rédigé par l’Assureur.</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800219"/>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algn="just"/>
            <a:r>
              <a:rPr lang="fr-FR" sz="650" baseline="30000">
                <a:solidFill>
                  <a:srgbClr val="000000"/>
                </a:solidFill>
                <a:latin typeface="Proxima Nova Rg" panose="02000506030000020004" pitchFamily="2" charset="0"/>
              </a:rPr>
              <a:t>(3) </a:t>
            </a:r>
            <a:r>
              <a:rPr lang="fr-FR" sz="650">
                <a:solidFill>
                  <a:srgbClr val="000000"/>
                </a:solidFill>
                <a:latin typeface="Proxima Nova Rg" panose="02000506030000020004" pitchFamily="2" charset="0"/>
              </a:rPr>
              <a:t> Veuillez vous référer à la section dédiée en page 3 pour une présentation de la détermination du Niveau de Référence</a:t>
            </a:r>
          </a:p>
          <a:p>
            <a:pPr algn="just"/>
            <a:endParaRPr lang="fr-FR" sz="650">
              <a:solidFill>
                <a:srgbClr val="000000"/>
              </a:solidFill>
              <a:latin typeface="Proxima Nova Rg" panose="02000506030000020004" pitchFamily="2" charset="0"/>
            </a:endParaRP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838450" cy="3658437"/>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Europe Rendement Mémoire Aout 2022 » soit 1 000 EUR multiplié par le nombre de titres. Le montant remboursé est brut, hors frais et fiscalité applicable au cadre d’investissement. 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t prélèvements sociaux applicables au cadre d’investissement. Ils sont calculés pour un investissement </a:t>
            </a:r>
            <a:r>
              <a:rPr lang="fr-FR" sz="800" dirty="0">
                <a:solidFill>
                  <a:schemeClr val="tx1"/>
                </a:solidFill>
                <a:latin typeface="Proxima Nova Rg"/>
              </a:rPr>
              <a:t>entre la dernière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date de constatation initiale</a:t>
            </a:r>
            <a:r>
              <a:rPr lang="fr-FR" sz="800" baseline="30000" dirty="0">
                <a:solidFill>
                  <a:schemeClr val="tx2"/>
                </a:solidFill>
              </a:rPr>
              <a:t> ⁽¹⁾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(soit le 25/08/2022) et la date d’échéance</a:t>
            </a:r>
            <a:r>
              <a:rPr lang="fr-FR" sz="800" b="1" baseline="30000" dirty="0">
                <a:solidFill>
                  <a:schemeClr val="tx2"/>
                </a:solidFill>
              </a:rPr>
              <a:t> </a:t>
            </a:r>
            <a:r>
              <a:rPr lang="fr-FR" sz="800" baseline="30000" dirty="0">
                <a:solidFill>
                  <a:schemeClr val="tx2"/>
                </a:solidFill>
              </a:rPr>
              <a:t>⁽¹⁾ </a:t>
            </a:r>
            <a:r>
              <a:rPr lang="fr-FR" sz="800" b="1" baseline="30000" dirty="0"/>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la date de remboursement automatique anticipé effective</a:t>
            </a:r>
            <a:r>
              <a:rPr lang="fr-FR" sz="800" baseline="30000" dirty="0">
                <a:solidFill>
                  <a:schemeClr val="tx2"/>
                </a:solidFill>
              </a:rPr>
              <a:t> ⁽¹⁾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Europe Rendement Mémoire Aout 2022 », vous êtes exposé pour une durée de 4 à 40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S&amp;P Eurozone Equal Sector 50 50-Point Decrement Index (EUR) TR (L'indice est construit en réinvestissant les dividendes bruts détachés par les actions qui le composent et en rentranchant un prélèvement forfaitaire annuel et constant de 50 points d'indice  ; code Bloomberg : SPEUSPET Index ;  sponsor : S&amp;P Dow Jones Indices ; www.spglobal.com).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1,75% par trimestre (soit 7,00% par année écoulée) ainsi que les coupons mémorisés au préalable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la barrière dégressive de versement du coupon.</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5,84%</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Europe Rendement Mémoire Aout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Europe Rendement Mémoire Aout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l’Emetteur d’autre part, sont des entités juridiques distinctes. Ce document n’a pas été rédigé par l’Assureur. L’Emetteur ne s’engage pas sur l’éligibilité des titres dans les contrats d’assurance vie. La détermination de cette éligibilité est du ressort de l’assureur. </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3526971"/>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25/08/2022</a:t>
            </a:r>
          </a:p>
          <a:p>
            <a:pPr marL="0" indent="0" algn="ctr">
              <a:lnSpc>
                <a:spcPct val="100000"/>
              </a:lnSpc>
              <a:spcBef>
                <a:spcPts val="0"/>
              </a:spcBef>
              <a:buNone/>
            </a:pPr>
            <a:r>
              <a:rPr lang="fr-FR" sz="800" dirty="0"/>
              <a:t>(soit un coupon de 70,00% et un Taux de Rendement Annuel net de </a:t>
            </a:r>
            <a:r>
              <a:rPr lang="fr-FR" sz="800" dirty="0">
                <a:highlight>
                  <a:srgbClr val="FFFF00"/>
                </a:highlight>
              </a:rPr>
              <a:t>4,38%</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1,75% par trimestre écoulé depuis le 25/08/2022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4,41%</a:t>
            </a:r>
            <a:r>
              <a:rPr lang="fr-FR" sz="800" baseline="30000" dirty="0"/>
              <a:t>⁽²⁾ </a:t>
            </a:r>
            <a:r>
              <a:rPr lang="fr-FR" sz="800" dirty="0"/>
              <a:t>et </a:t>
            </a:r>
            <a:r>
              <a:rPr lang="fr-FR" sz="800" dirty="0">
                <a:highlight>
                  <a:srgbClr val="FFFF00"/>
                </a:highlight>
              </a:rPr>
              <a:t>5,80%</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4 et jusqu’à la fin du trimestre 39,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25/08/2032,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75% de son Niveau de Référence, l’investisseur reçoit, le 01 septembre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01 septembre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25/08/2022 et le 25/08/2032</a:t>
            </a:r>
          </a:p>
          <a:p>
            <a:pPr marL="0" indent="0" algn="ctr">
              <a:lnSpc>
                <a:spcPct val="100000"/>
              </a:lnSpc>
              <a:spcBef>
                <a:spcPts val="0"/>
              </a:spcBef>
              <a:buNone/>
            </a:pPr>
            <a:r>
              <a:rPr lang="fr-FR" sz="800" dirty="0"/>
              <a:t>(Soit un Taux de Rendement Annuel net inférieur ou égal </a:t>
            </a:r>
            <a:r>
              <a:rPr lang="fr-FR" sz="800"/>
              <a:t>à -7,78%</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au niveaux de clôture  le plus bas observé aux dates suivantes : 
12-05-2022, 25-08-2022.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75% mais supérieur ou égal à 50% de son Niveau de Référence, l’investisseur reçoit, le 01 septembre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de Référence  en fin de trimestre 4, puis décroît de0.50% chaque trimestre, pour atteindre 82,50% du Niveau de Référence à la fin du trimestre 39. La barrière de remboursement anticipé automatique est dégressive au fil du temps. Elle est fixée à &lt;BAC&gt; du Niveau de Référence  en fin de &lt;F0&gt; 4, puis décroît de0.50% chaque &lt;F0&gt;, pour atteindre &lt;ABDAC&gt;% du Niveau de Référence à la fin du &lt;F0&gt; 39.</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7936C59-900F-8D83-704D-C97E8D0E1DDC}"/>
              </a:ext>
            </a:extLst>
          </p:cNvPr>
          <p:cNvSpPr>
            <a:spLocks noGrp="1"/>
          </p:cNvSpPr>
          <p:nvPr>
            <p:ph type="sldNum" sz="quarter" idx="4"/>
          </p:nvPr>
        </p:nvSpPr>
        <p:spPr/>
        <p:txBody>
          <a:bodyPr/>
          <a:lstStyle/>
          <a:p>
            <a:fld id="{58F0BA28-1212-45AE-B075-64C06113A6D3}" type="slidenum">
              <a:rPr lang="fr-FR" smtClean="0"/>
              <a:pPr/>
              <a:t>5</a:t>
            </a:fld>
            <a:endParaRPr lang="fr-FR" dirty="0"/>
          </a:p>
        </p:txBody>
      </p:sp>
      <p:graphicFrame>
        <p:nvGraphicFramePr>
          <p:cNvPr id="3" name="Tableau 2">
            <a:extLst>
              <a:ext uri="{FF2B5EF4-FFF2-40B4-BE49-F238E27FC236}">
                <a16:creationId xmlns:a16="http://schemas.microsoft.com/office/drawing/2014/main" id="{939F7243-BD21-FC00-DDA0-D7AF61E9B196}"/>
              </a:ext>
            </a:extLst>
          </p:cNvPr>
          <p:cNvGraphicFramePr>
            <a:graphicFrameLocks noGrp="1"/>
          </p:cNvGraphicFramePr>
          <p:nvPr>
            <p:extLst>
              <p:ext uri="{D42A27DB-BD31-4B8C-83A1-F6EECF244321}">
                <p14:modId xmlns:p14="http://schemas.microsoft.com/office/powerpoint/2010/main" val="4273463932"/>
              </p:ext>
            </p:extLst>
          </p:nvPr>
        </p:nvGraphicFramePr>
        <p:xfrm>
          <a:off x="519114" y="4226307"/>
          <a:ext cx="6521447" cy="5639686"/>
        </p:xfrm>
        <a:graphic>
          <a:graphicData uri="http://schemas.openxmlformats.org/drawingml/2006/table">
            <a:tbl>
              <a:tblPr/>
              <a:tblGrid>
                <a:gridCol w="706932">
                  <a:extLst>
                    <a:ext uri="{9D8B030D-6E8A-4147-A177-3AD203B41FA5}">
                      <a16:colId xmlns:a16="http://schemas.microsoft.com/office/drawing/2014/main" val="4280867615"/>
                    </a:ext>
                  </a:extLst>
                </a:gridCol>
                <a:gridCol w="706932">
                  <a:extLst>
                    <a:ext uri="{9D8B030D-6E8A-4147-A177-3AD203B41FA5}">
                      <a16:colId xmlns:a16="http://schemas.microsoft.com/office/drawing/2014/main" val="789333424"/>
                    </a:ext>
                  </a:extLst>
                </a:gridCol>
                <a:gridCol w="247426">
                  <a:extLst>
                    <a:ext uri="{9D8B030D-6E8A-4147-A177-3AD203B41FA5}">
                      <a16:colId xmlns:a16="http://schemas.microsoft.com/office/drawing/2014/main" val="2530286772"/>
                    </a:ext>
                  </a:extLst>
                </a:gridCol>
                <a:gridCol w="706932">
                  <a:extLst>
                    <a:ext uri="{9D8B030D-6E8A-4147-A177-3AD203B41FA5}">
                      <a16:colId xmlns:a16="http://schemas.microsoft.com/office/drawing/2014/main" val="2850177053"/>
                    </a:ext>
                  </a:extLst>
                </a:gridCol>
                <a:gridCol w="706932">
                  <a:extLst>
                    <a:ext uri="{9D8B030D-6E8A-4147-A177-3AD203B41FA5}">
                      <a16:colId xmlns:a16="http://schemas.microsoft.com/office/drawing/2014/main" val="2516008638"/>
                    </a:ext>
                  </a:extLst>
                </a:gridCol>
                <a:gridCol w="238590">
                  <a:extLst>
                    <a:ext uri="{9D8B030D-6E8A-4147-A177-3AD203B41FA5}">
                      <a16:colId xmlns:a16="http://schemas.microsoft.com/office/drawing/2014/main" val="936170197"/>
                    </a:ext>
                  </a:extLst>
                </a:gridCol>
                <a:gridCol w="706932">
                  <a:extLst>
                    <a:ext uri="{9D8B030D-6E8A-4147-A177-3AD203B41FA5}">
                      <a16:colId xmlns:a16="http://schemas.microsoft.com/office/drawing/2014/main" val="2572457365"/>
                    </a:ext>
                  </a:extLst>
                </a:gridCol>
                <a:gridCol w="874828">
                  <a:extLst>
                    <a:ext uri="{9D8B030D-6E8A-4147-A177-3AD203B41FA5}">
                      <a16:colId xmlns:a16="http://schemas.microsoft.com/office/drawing/2014/main" val="749217793"/>
                    </a:ext>
                  </a:extLst>
                </a:gridCol>
                <a:gridCol w="212079">
                  <a:extLst>
                    <a:ext uri="{9D8B030D-6E8A-4147-A177-3AD203B41FA5}">
                      <a16:colId xmlns:a16="http://schemas.microsoft.com/office/drawing/2014/main" val="373761655"/>
                    </a:ext>
                  </a:extLst>
                </a:gridCol>
                <a:gridCol w="706932">
                  <a:extLst>
                    <a:ext uri="{9D8B030D-6E8A-4147-A177-3AD203B41FA5}">
                      <a16:colId xmlns:a16="http://schemas.microsoft.com/office/drawing/2014/main" val="3544503546"/>
                    </a:ext>
                  </a:extLst>
                </a:gridCol>
                <a:gridCol w="706932">
                  <a:extLst>
                    <a:ext uri="{9D8B030D-6E8A-4147-A177-3AD203B41FA5}">
                      <a16:colId xmlns:a16="http://schemas.microsoft.com/office/drawing/2014/main" val="2781772288"/>
                    </a:ext>
                  </a:extLst>
                </a:gridCol>
              </a:tblGrid>
              <a:tr h="516166">
                <a:tc>
                  <a:txBody>
                    <a:bodyPr/>
                    <a:lstStyle/>
                    <a:p>
                      <a:pPr algn="ctr" rtl="0" fontAlgn="ctr">
                        <a:defRPr sz="700"/>
                      </a:pP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tc>
                  <a:txBody>
                    <a:bodyPr/>
                    <a:lstStyle/>
                    <a:p>
                      <a:pPr algn="ctr"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Mois</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r>
                        <a:rPr lang="fr-FR" sz="700" b="1" i="0" u="none" strike="noStrike" dirty="0">
                          <a:solidFill>
                            <a:srgbClr val="000000"/>
                          </a:solidFill>
                          <a:effectLst/>
                          <a:latin typeface="Proxima Nova Rg" panose="02000506030000020004" pitchFamily="2" charset="0"/>
                        </a:rPr>
                        <a:t>Barrière dégressive</a:t>
                      </a:r>
                      <a:br>
                        <a:rPr lang="fr-FR" sz="700" b="1" i="0" u="none" strike="noStrike" dirty="0">
                          <a:solidFill>
                            <a:srgbClr val="000000"/>
                          </a:solidFill>
                          <a:effectLst/>
                          <a:latin typeface="Proxima Nova Rg" panose="02000506030000020004" pitchFamily="2" charset="0"/>
                        </a:rPr>
                      </a:br>
                      <a:r>
                        <a:rPr lang="fr-FR" sz="700" b="1" i="0" u="none" strike="noStrike" dirty="0">
                          <a:solidFill>
                            <a:srgbClr val="000000"/>
                          </a:solidFill>
                          <a:effectLst/>
                          <a:latin typeface="Proxima Nova Rg" panose="02000506030000020004" pitchFamily="2" charset="0"/>
                        </a:rPr>
                        <a:t>(% du Niveau Initial)</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8134883"/>
                  </a:ext>
                </a:extLst>
              </a:tr>
              <a:tr h="210527">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defRPr sz="700"/>
                      </a:pPr>
                      <a:r>
                        <a:t>N/A</a:t>
                      </a: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defRPr sz="700"/>
                      </a:pPr>
                      <a:r>
                        <a:t>N/A</a:t>
                      </a: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defRPr sz="700"/>
                      </a:pPr>
                      <a:r>
                        <a:t>N/A</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defRPr sz="700"/>
                      </a:pPr>
                      <a:r>
                        <a:t>N/A</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defRPr sz="700"/>
                      </a:pPr>
                      <a:r>
                        <a:t>N/A</a:t>
                      </a: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a:solidFill>
                            <a:srgbClr val="000000"/>
                          </a:solidFill>
                          <a:effectLst/>
                          <a:latin typeface="Proxima Nova Rg" panose="02000506030000020004" pitchFamily="2" charset="0"/>
                        </a:rPr>
                        <a:t>61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r>
                        <a:rPr lang="fr-FR" sz="700" b="1" i="0" u="none" strike="noStrike" kern="1200" dirty="0">
                          <a:solidFill>
                            <a:srgbClr val="000000"/>
                          </a:solidFill>
                          <a:effectLst/>
                          <a:latin typeface="Proxima Nova Rg" panose="02000506030000020004" pitchFamily="2" charset="0"/>
                          <a:ea typeface="+mn-ea"/>
                          <a:cs typeface="+mn-cs"/>
                        </a:rPr>
                        <a:t>63,25%</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r>
                        <a:rPr lang="fr-FR" sz="700" b="1" i="0" u="none" strike="noStrike">
                          <a:solidFill>
                            <a:srgbClr val="000000"/>
                          </a:solidFill>
                          <a:effectLst/>
                          <a:latin typeface="Proxima Nova Rg" panose="02000506030000020004" pitchFamily="2" charset="0"/>
                        </a:rPr>
                        <a:t>91</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r>
                        <a:rPr lang="fr-FR" sz="700" b="1" i="0" u="none" strike="noStrike" kern="1200" dirty="0">
                          <a:solidFill>
                            <a:srgbClr val="000000"/>
                          </a:solidFill>
                          <a:effectLst/>
                          <a:latin typeface="Proxima Nova Rg" panose="02000506030000020004" pitchFamily="2" charset="0"/>
                          <a:ea typeface="+mn-ea"/>
                          <a:cs typeface="+mn-cs"/>
                        </a:rPr>
                        <a:t>50,00%</a:t>
                      </a: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w="12700" cap="flat" cmpd="sng" algn="ctr">
                      <a:solidFill>
                        <a:srgbClr val="B9A049"/>
                      </a:solidFill>
                      <a:prstDash val="solid"/>
                      <a:round/>
                      <a:headEnd type="none" w="med" len="med"/>
                      <a:tailEnd type="none" w="med" len="med"/>
                    </a:lnT>
                    <a:lnB>
                      <a:noFill/>
                    </a:lnB>
                  </a:tcPr>
                </a:tc>
                <a:extLst>
                  <a:ext uri="{0D108BD9-81ED-4DB2-BD59-A6C34878D82A}">
                    <a16:rowId xmlns:a16="http://schemas.microsoft.com/office/drawing/2014/main" val="3220208593"/>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1884385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07890095"/>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64458133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644501533"/>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7822379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451986097"/>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466301689"/>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043354499"/>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0423729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89685943"/>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85309047"/>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314686470"/>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668132485"/>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12641327"/>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150519566"/>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3690895"/>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377476703"/>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597984219"/>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207599448"/>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929491904"/>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231727971"/>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907695761"/>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723565099"/>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1040302154"/>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076988550"/>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18112732"/>
                  </a:ext>
                </a:extLst>
              </a:tr>
              <a:tr h="167939">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2584296235"/>
                  </a:ext>
                </a:extLst>
              </a:tr>
              <a:tr h="217395">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375387708"/>
                  </a:ext>
                </a:extLst>
              </a:tr>
              <a:tr h="0">
                <a:tc>
                  <a:txBody>
                    <a:bodyPr/>
                    <a:lstStyle/>
                    <a:p>
                      <a:pPr>
                        <a:defRPr sz="700"/>
                      </a:pPr>
                      <a:r>
                        <a:t>S&amp;P EUROZONE EQUAL SECTOR 50 50-POINT DECREMENT INDEX (EUR) TR</a:t>
                      </a: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algn="ctr" fontAlgn="b">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tc>
                  <a:txBody>
                    <a:bodyPr/>
                    <a:lstStyle/>
                    <a:p>
                      <a:pPr algn="l" fontAlgn="b">
                        <a:defRPr sz="700"/>
                      </a:pPr>
                      <a:endParaRPr lang="fr-FR" sz="1000" b="0" i="0" u="none" strike="noStrike" dirty="0">
                        <a:solidFill>
                          <a:srgbClr val="000000"/>
                        </a:solidFill>
                        <a:effectLst/>
                        <a:latin typeface="Calibri" panose="020F0502020204030204" pitchFamily="34" charset="0"/>
                      </a:endParaRPr>
                    </a:p>
                  </a:txBody>
                  <a:tcPr marL="8845" marR="8845" marT="8845" marB="0" anchor="b">
                    <a:lnL w="6350" cap="flat" cmpd="sng" algn="ctr">
                      <a:solidFill>
                        <a:srgbClr val="B9A049"/>
                      </a:solidFill>
                      <a:prstDash val="solid"/>
                      <a:round/>
                      <a:headEnd type="none" w="med" len="med"/>
                      <a:tailEnd type="none" w="med" len="med"/>
                    </a:lnL>
                    <a:lnR>
                      <a:noFill/>
                    </a:lnR>
                    <a:lnT>
                      <a:noFill/>
                    </a:lnT>
                    <a:lnB>
                      <a:noFill/>
                    </a:lnB>
                  </a:tcPr>
                </a:tc>
                <a:tc>
                  <a:txBody>
                    <a:bodyPr/>
                    <a:lstStyle/>
                    <a:p>
                      <a:pPr algn="ctr" rtl="0" fontAlgn="ctr">
                        <a:defRPr sz="700"/>
                      </a:pPr>
                      <a:endParaRPr lang="fr-FR" sz="700" b="1" i="0" u="none" strike="noStrike" dirty="0">
                        <a:solidFill>
                          <a:srgbClr val="000000"/>
                        </a:solidFill>
                        <a:effectLst/>
                        <a:latin typeface="Proxima Nova Rg" panose="02000506030000020004" pitchFamily="2" charset="0"/>
                      </a:endParaRPr>
                    </a:p>
                  </a:txBody>
                  <a:tcPr marL="8845" marR="8845" marT="8845" marB="0" anchor="ctr">
                    <a:lnL>
                      <a:noFill/>
                    </a:lnL>
                    <a:lnR w="6350" cap="flat" cmpd="sng" algn="ctr">
                      <a:solidFill>
                        <a:srgbClr val="B9A049"/>
                      </a:solidFill>
                      <a:prstDash val="solid"/>
                      <a:round/>
                      <a:headEnd type="none" w="med" len="med"/>
                      <a:tailEnd type="none" w="med" len="med"/>
                    </a:lnR>
                    <a:lnT>
                      <a:noFill/>
                    </a:lnT>
                    <a:lnB>
                      <a:noFill/>
                    </a:lnB>
                    <a:solidFill>
                      <a:srgbClr val="F2F2F2"/>
                    </a:solidFill>
                  </a:tcPr>
                </a:tc>
                <a:tc>
                  <a:txBody>
                    <a:bodyPr/>
                    <a:lstStyle/>
                    <a:p>
                      <a:pPr marL="0" algn="ctr" defTabSz="755934" rtl="0" eaLnBrk="1" fontAlgn="ctr" latinLnBrk="0" hangingPunct="1">
                        <a:defRPr sz="700"/>
                      </a:pPr>
                      <a:endParaRPr lang="fr-FR" sz="700" b="1" i="0" u="none" strike="noStrike" kern="1200" dirty="0">
                        <a:solidFill>
                          <a:srgbClr val="000000"/>
                        </a:solidFill>
                        <a:effectLst/>
                        <a:latin typeface="Proxima Nova Rg" panose="02000506030000020004" pitchFamily="2" charset="0"/>
                        <a:ea typeface="+mn-ea"/>
                        <a:cs typeface="+mn-cs"/>
                      </a:endParaRPr>
                    </a:p>
                  </a:txBody>
                  <a:tcPr marL="9525" marR="9525" marT="9525" marB="0" anchor="b">
                    <a:lnL w="6350" cap="flat" cmpd="sng" algn="ctr">
                      <a:solidFill>
                        <a:srgbClr val="B9A049"/>
                      </a:solidFill>
                      <a:prstDash val="solid"/>
                      <a:round/>
                      <a:headEnd type="none" w="med" len="med"/>
                      <a:tailEnd type="none" w="med" len="med"/>
                    </a:lnL>
                    <a:lnR w="6350" cap="flat" cmpd="sng" algn="ctr">
                      <a:solidFill>
                        <a:srgbClr val="B9A049"/>
                      </a:solidFill>
                      <a:prstDash val="solid"/>
                      <a:round/>
                      <a:headEnd type="none" w="med" len="med"/>
                      <a:tailEnd type="none" w="med" len="med"/>
                    </a:lnR>
                    <a:lnT>
                      <a:noFill/>
                    </a:lnT>
                    <a:lnB>
                      <a:noFill/>
                    </a:lnB>
                  </a:tcPr>
                </a:tc>
                <a:extLst>
                  <a:ext uri="{0D108BD9-81ED-4DB2-BD59-A6C34878D82A}">
                    <a16:rowId xmlns:a16="http://schemas.microsoft.com/office/drawing/2014/main" val="3614239810"/>
                  </a:ext>
                </a:extLst>
              </a:tr>
            </a:tbl>
          </a:graphicData>
        </a:graphic>
      </p:graphicFrame>
    </p:spTree>
    <p:extLst>
      <p:ext uri="{BB962C8B-B14F-4D97-AF65-F5344CB8AC3E}">
        <p14:creationId xmlns:p14="http://schemas.microsoft.com/office/powerpoint/2010/main" val="2977469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a:t>
            </a:r>
            <a:r>
              <a:rPr lang="fr-FR" sz="700" dirty="0">
                <a:solidFill>
                  <a:srgbClr val="000000"/>
                </a:solidFill>
                <a:latin typeface="Proxima Nova Rg" panose="02000506030000020004" pitchFamily="2" charset="0"/>
              </a:rPr>
              <a:t>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25/08/2022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a:t>
            </a:r>
            <a:r>
              <a:rPr lang="fr-FR" sz="800" dirty="0">
                <a:solidFill>
                  <a:schemeClr val="tx2"/>
                </a:solidFill>
              </a:rPr>
              <a:t>, on compare le niveau de l'indice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au niveaux de clôture  le plus bas observé aux dates suivantes : 
12-05-2022, 25-08-2022.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versement du coupon</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0" y="5500426"/>
            <a:ext cx="5483169" cy="731520"/>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1,75%</a:t>
            </a:r>
          </a:p>
          <a:p>
            <a:pPr defTabSz="1042988" fontAlgn="base">
              <a:spcBef>
                <a:spcPct val="0"/>
              </a:spcBef>
              <a:spcAft>
                <a:spcPct val="0"/>
              </a:spcAft>
            </a:pPr>
            <a:r>
              <a:rPr lang="fr-FR" dirty="0">
                <a:solidFill>
                  <a:schemeClr val="tx1"/>
                </a:solidFill>
                <a:latin typeface="Proxima Nova Rg" panose="02000506030000020004" pitchFamily="2" charset="0"/>
              </a:rPr>
              <a:t> 
 + 
 Les éventuels coupons mémorisés au préalable</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l'indice</a:t>
            </a:r>
            <a:r>
              <a:rPr lang="fr-FR" sz="800" b="1" dirty="0">
                <a:solidFill>
                  <a:schemeClr val="tx2"/>
                </a:solidFill>
              </a:rPr>
              <a:t> clôture à un niveau </a:t>
            </a:r>
            <a:r>
              <a:rPr lang="fr-FR" sz="800" b="1" dirty="0">
                <a:solidFill>
                  <a:schemeClr val="tx2"/>
                </a:solidFill>
                <a:latin typeface="Proxima Nova Rg" panose="02000506030000020004" pitchFamily="2" charset="0"/>
              </a:rPr>
              <a:t>strictement inférieur à la barrière dégressive de versement du coupon,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il est mis en mémoire</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La barrière de versement du coupon est dégressive au fil du temps. Elle est fixée à 75% du Niveau de Référence en fin du trimestre 1, puis décroît de 0,5% chaque trimestre à partir de la fin du trimestre 4 (inclus), pour atteindre 75% du Niveau de Référence à la fin du trimestre 40.</a:t>
            </a:r>
          </a:p>
        </p:txBody>
      </p:sp>
    </p:spTree>
    <p:extLst>
      <p:ext uri="{BB962C8B-B14F-4D97-AF65-F5344CB8AC3E}">
        <p14:creationId xmlns:p14="http://schemas.microsoft.com/office/powerpoint/2010/main" val="321545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133350" y="9765983"/>
            <a:ext cx="6483350" cy="630942"/>
          </a:xfrm>
          <a:prstGeom prst="rect">
            <a:avLst/>
          </a:prstGeom>
          <a:noFill/>
          <a:ln w="9525">
            <a:noFill/>
            <a:miter lim="800000"/>
            <a:headEnd/>
            <a:tailEnd/>
          </a:ln>
        </p:spPr>
        <p:txBody>
          <a:bodyPr wrap="square" lIns="0" tIns="0" rIns="0" bIns="0">
            <a:spAutoFit/>
          </a:bodyPr>
          <a:lstStyle/>
          <a:p>
            <a:pPr lvl="1" algn="just"/>
            <a:r>
              <a:rPr lang="fr-FR" sz="700" baseline="30000" dirty="0">
                <a:solidFill>
                  <a:srgbClr val="000000"/>
                </a:solidFill>
                <a:latin typeface="Proxima Nova Rg" panose="02000506030000020004" pitchFamily="2" charset="0"/>
              </a:rPr>
              <a:t>⁽¹⁾</a:t>
            </a:r>
            <a:r>
              <a:rPr lang="fr-FR" sz="700" dirty="0">
                <a:solidFill>
                  <a:srgbClr val="000000"/>
                </a:solidFill>
                <a:latin typeface="Proxima Nova Rg" panose="02000506030000020004" pitchFamily="2" charset="0"/>
              </a:rPr>
              <a:t> Veuillez vous référer au tableau récapitulant les principales caractéristiques financières en page 7 pour le détail des dates. </a:t>
            </a:r>
          </a:p>
          <a:p>
            <a:pPr lvl="1" algn="just"/>
            <a:r>
              <a:rPr lang="fr-FR" sz="700" baseline="30000" dirty="0">
                <a:solidFill>
                  <a:srgbClr val="000000"/>
                </a:solidFill>
                <a:latin typeface="Proxima Nova Rg" panose="02000506030000020004" pitchFamily="2" charset="0"/>
              </a:rPr>
              <a:t>⁽²⁾</a:t>
            </a:r>
            <a:r>
              <a:rPr lang="fr-FR" sz="70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 hors autres frais, fiscalité et prélèvements sociaux applicables au cadre d’investissement, et hors défaut de paiement et/ou faillite et hors mise en résolution de l’Émetteur. Les TRA sont calculés à partir </a:t>
            </a:r>
            <a:r>
              <a:rPr lang="fr-FR" sz="650" dirty="0">
                <a:solidFill>
                  <a:srgbClr val="000000"/>
                </a:solidFill>
                <a:latin typeface="Proxima Nova Rg" panose="02000506030000020004" pitchFamily="2" charset="0"/>
              </a:rPr>
              <a:t>du 25/08/2022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4,38%</a:t>
            </a:r>
            <a:r>
              <a:rPr lang="fr-FR" sz="800" baseline="30000" dirty="0"/>
              <a:t>⁽²⁾</a:t>
            </a:r>
            <a:r>
              <a:rPr lang="fr-FR" sz="800" dirty="0"/>
              <a:t> et </a:t>
            </a:r>
            <a:r>
              <a:rPr lang="fr-FR" sz="800" dirty="0">
                <a:highlight>
                  <a:srgbClr val="00FFFF"/>
                </a:highlight>
              </a:rPr>
              <a:t>5,84%</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25 août 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75% de son Niveau de Référence, l’investisseur reçoit, le 01 septembre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01/09/2032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l'indice</a:t>
            </a:r>
          </a:p>
          <a:p>
            <a:pPr marL="0" indent="0" algn="ctr">
              <a:lnSpc>
                <a:spcPct val="100000"/>
              </a:lnSpc>
              <a:spcBef>
                <a:spcPts val="0"/>
              </a:spcBef>
              <a:buNone/>
            </a:pPr>
            <a:r>
              <a:rPr lang="fr-FR" sz="800" dirty="0"/>
              <a:t> entre le Niveau de Référence</a:t>
            </a:r>
            <a:r>
              <a:rPr lang="fr-FR" sz="800" dirty="0">
                <a:solidFill>
                  <a:schemeClr val="tx2"/>
                </a:solidFill>
              </a:rPr>
              <a:t> </a:t>
            </a:r>
            <a:r>
              <a:rPr lang="fr-FR" sz="800" dirty="0"/>
              <a:t>et son niveau de clôture le 25/08/2032</a:t>
            </a:r>
          </a:p>
          <a:p>
            <a:pPr marL="0" indent="0" algn="ctr">
              <a:lnSpc>
                <a:spcPct val="100000"/>
              </a:lnSpc>
              <a:spcBef>
                <a:spcPts val="0"/>
              </a:spcBef>
              <a:buNone/>
            </a:pPr>
            <a:r>
              <a:rPr lang="fr-FR" sz="800" dirty="0"/>
              <a:t>(Soit un Taux de Rendement Annuel net inférieur ou égal à 1,14%</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5,71%</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75% mais supérieur ou égal à 50% de son Niveau de Référence, l’investisseur reçoit, le 01/09/2032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4,41%</a:t>
            </a:r>
            <a:r>
              <a:rPr lang="fr-FR" sz="800" baseline="30000" dirty="0"/>
              <a:t>2) </a:t>
            </a:r>
            <a:r>
              <a:rPr lang="fr-FR" sz="800" dirty="0"/>
              <a:t>et 5,84%</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rgbClr val="000000"/>
                </a:solidFill>
                <a:latin typeface="Proxima Nova Rg" panose="02000506030000020004" pitchFamily="2" charset="0"/>
              </a:rPr>
              <a:t>(</a:t>
            </a:r>
            <a:r>
              <a:rPr lang="fr-FR" sz="800" dirty="0">
                <a:solidFill>
                  <a:schemeClr val="tx2"/>
                </a:solidFill>
              </a:rPr>
              <a:t>à partir de la fin du trimestre 4 et jusqu’à la fin du trimestre 39), on compare le niveau de clôture de l'indice à son Niveau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l'indice </a:t>
            </a:r>
            <a:r>
              <a:rPr lang="fr-FR" sz="800" b="1" dirty="0">
                <a:solidFill>
                  <a:schemeClr val="tx2"/>
                </a:solidFill>
              </a:rPr>
              <a:t>clôture à un niveau supérieur ou égal à la barrière dégressive de remboursement anticipé automatique,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de Référence  en fin de trimestre 4, puis décroît de0.50% chaque trimestre, pour atteindre 82,50% du Niveau de Référence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a:t>
            </a:r>
            <a:r>
              <a:rPr lang="fr-FR" sz="800" baseline="30000" dirty="0">
                <a:solidFill>
                  <a:srgbClr val="000000"/>
                </a:solidFill>
              </a:rPr>
              <a:t>⁽¹⁾</a:t>
            </a:r>
            <a:r>
              <a:rPr lang="fr-FR" sz="800" dirty="0">
                <a:solidFill>
                  <a:srgbClr val="000000"/>
                </a:solidFill>
              </a:rPr>
              <a:t> trimestrielle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coupon de 1,75% par trimestre écoulé depuis le 25/08/2022 (soit 7,00%</a:t>
            </a:r>
            <a:r>
              <a:rPr lang="fr-FR" sz="800" i="1" dirty="0">
                <a:solidFill>
                  <a:srgbClr val="000000"/>
                </a:solidFill>
              </a:rPr>
              <a:t> </a:t>
            </a:r>
            <a:r>
              <a:rPr lang="fr-FR" sz="800" dirty="0">
                <a:solidFill>
                  <a:srgbClr val="000000"/>
                </a:solidFill>
              </a:rPr>
              <a:t>par année écoulée et un Taux de Rendement Annuel net maximum de 5,80%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75% de son Niveau de Référence, l’investisseur récupère alors l’intégralité de son capital initial, majorée d’un coupon de 1,75% par trimestre écoulé depuis le 25/08/2022  (soit un coupon de 70,00% et un Taux de Rendement Annuel net de 4,38%</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75% de son Niveau de Référence mais supérieur ou égal à 50% de ce dernier, l’investisseur récupère l’intégralité de son capital initialement investi. Le capital n’est donc exposé à un risque de perte à l’échéance⁽¹⁾ que si l'indice clôture à un niveau strictement inférieur à 50% de son Niveau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Mémoire Aout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et/ou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a:t>
            </a:r>
            <a:r>
              <a:rPr lang="fr-FR" sz="800" dirty="0">
                <a:solidFill>
                  <a:srgbClr val="000000"/>
                </a:solidFill>
                <a:latin typeface="Proxima Nova Rg" panose="02000506030000020004" pitchFamily="2" charset="0"/>
              </a:rPr>
              <a:t>(qui induit un risque sur la valeur de marché du titre de créance) de l’Émetteur.</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écoulé depuis le 25/08/2022 </a:t>
            </a:r>
            <a:r>
              <a:rPr lang="fr-FR" sz="800" dirty="0">
                <a:solidFill>
                  <a:srgbClr val="000000"/>
                </a:solidFill>
              </a:rPr>
              <a:t>(soit un Taux de Rendement Annuel net maximum de 5,80%</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Europe Rendement Mémoire Aout 2022 » est très sensible à une faible variation du niveau de clôture de l'indice autour du seuil de </a:t>
            </a:r>
            <a:r>
              <a:rPr lang="fr-FR" sz="800" b="1" dirty="0">
                <a:solidFill>
                  <a:srgbClr val="000000"/>
                </a:solidFill>
                <a:effectLst/>
                <a:ea typeface="Calibri" panose="020F0502020204030204" pitchFamily="34" charset="0"/>
              </a:rPr>
              <a:t>la barrière dégressive de remboursement anticipé automatique   </a:t>
            </a:r>
            <a:r>
              <a:rPr lang="fr-FR" sz="800" b="1" dirty="0">
                <a:effectLst/>
                <a:ea typeface="Calibri" panose="020F0502020204030204" pitchFamily="34" charset="0"/>
              </a:rPr>
              <a:t>en cours de vie, et des seuils de 75% et 50% de son Niveau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lié au sous-jacent : </a:t>
            </a:r>
            <a:r>
              <a:rPr lang="fr-FR" sz="800" dirty="0">
                <a:solidFill>
                  <a:srgbClr val="000000"/>
                </a:solidFill>
                <a:highlight>
                  <a:srgbClr val="FF00FF"/>
                </a:highlight>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 découlant de la nature du support : </a:t>
            </a:r>
            <a:r>
              <a:rPr lang="fr-FR" sz="800" dirty="0">
                <a:solidFill>
                  <a:srgbClr val="000000"/>
                </a:solidFill>
                <a:highlight>
                  <a:srgbClr val="FF00FF"/>
                </a:highlight>
              </a:rPr>
              <a:t>En cas de revente du produit avant l’échéance ou, selon le cas, à la date de remboursement anticipé automatique</a:t>
            </a:r>
            <a:r>
              <a:rPr lang="fr-FR" sz="800" baseline="30000" dirty="0">
                <a:solidFill>
                  <a:srgbClr val="000000"/>
                </a:solidFill>
                <a:highlight>
                  <a:srgbClr val="FF00FF"/>
                </a:highlight>
              </a:rPr>
              <a:t>⁽¹⁾</a:t>
            </a:r>
            <a:r>
              <a:rPr lang="fr-FR" sz="800" dirty="0">
                <a:solidFill>
                  <a:srgbClr val="000000"/>
                </a:solidFill>
                <a:highlight>
                  <a:srgbClr val="FF00FF"/>
                </a:highlight>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highlight>
                  <a:srgbClr val="FF00FF"/>
                </a:highlight>
              </a:rPr>
              <a:t>⁽¹⁾</a:t>
            </a:r>
            <a:r>
              <a:rPr lang="fr-FR" sz="800" dirty="0">
                <a:solidFill>
                  <a:srgbClr val="000000"/>
                </a:solidFill>
                <a:highlight>
                  <a:srgbClr val="FF00FF"/>
                </a:highlight>
              </a:rPr>
              <a:t>. Ainsi, le montant remboursé pourra être très différent (inférieur ou supérieur) du montant résultant de l’application de la formule annoncée. </a:t>
            </a:r>
            <a:r>
              <a:rPr lang="fr-FR" sz="800" b="1" dirty="0">
                <a:solidFill>
                  <a:srgbClr val="000000"/>
                </a:solidFill>
                <a:highlight>
                  <a:srgbClr val="FF00FF"/>
                </a:highlight>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25/08/2022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07668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1,75% dès lors que l'indice clôture à un niveau supérieur ou égal à la barrière dégressive de versement du coupon</a:t>
            </a:r>
            <a:r>
              <a:rPr lang="fr-FR" sz="800" dirty="0">
                <a:solidFill>
                  <a:srgbClr val="000000"/>
                </a:solidFill>
                <a:ea typeface="SimSun" pitchFamily="2" charset="-122"/>
                <a:cs typeface="Times New Roman" pitchFamily="18" charset="0"/>
              </a:rPr>
              <a:t>. Les coupons non versés précédemment sont récupérés et versés au prochain paiement éventuel du coupon.</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l’issue du trimestre 4 à 39,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la barrière dégressive de remboursement anticipé automatique,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1,75%  ainsi que les coupons mémorisés au préalable (soit un Taux de Rendement Annuel net maximum  de </a:t>
            </a:r>
            <a:r>
              <a:rPr lang="fr-FR" sz="800" dirty="0">
                <a:solidFill>
                  <a:srgbClr val="000000"/>
                </a:solidFill>
                <a:highlight>
                  <a:srgbClr val="00FFFF"/>
                </a:highlight>
              </a:rPr>
              <a:t>5,84%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de remboursement anticipé n’a pas été activé au préalable, et si à la date de constatation finale l'indice clôture à un niveau supérieur ou égal à 50% de son Niveau de Référence, l’investisseur récupère alors l’intégralité de son capital initialement investi (soit un Taux de Rendement Annuel net maximum de </a:t>
            </a:r>
            <a:r>
              <a:rPr lang="fr-FR" sz="800" dirty="0">
                <a:solidFill>
                  <a:srgbClr val="000000"/>
                </a:solidFill>
                <a:highlight>
                  <a:srgbClr val="00FFFF"/>
                </a:highlight>
              </a:rPr>
              <a:t>5,84%</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Europe Rendement Mémoire Aout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1,75% par trimestre </a:t>
            </a:r>
            <a:r>
              <a:rPr lang="fr-FR" sz="800" dirty="0">
                <a:solidFill>
                  <a:srgbClr val="000000"/>
                </a:solidFill>
              </a:rPr>
              <a:t>(soit un Taux de Rendement Annuel net maximum de de de </a:t>
            </a:r>
            <a:r>
              <a:rPr lang="fr-FR" sz="800" dirty="0">
                <a:solidFill>
                  <a:srgbClr val="000000"/>
                </a:solidFill>
                <a:highlight>
                  <a:srgbClr val="00FFFF"/>
                </a:highlight>
              </a:rPr>
              <a:t>5,84%</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Europe Rendement Mémoire Aout 2022 » est très sensible à une faible variation du niveau de clôture de l'indice autour du seuil de </a:t>
            </a:r>
            <a:r>
              <a:rPr lang="fr-FR" sz="800" dirty="0">
                <a:solidFill>
                  <a:srgbClr val="000000"/>
                </a:solidFill>
                <a:effectLst/>
                <a:ea typeface="Calibri" panose="020F0502020204030204" pitchFamily="34" charset="0"/>
              </a:rPr>
              <a:t>la barrière dégressive de versement du coupon   </a:t>
            </a:r>
            <a:r>
              <a:rPr lang="fr-FR" sz="800" dirty="0">
                <a:effectLst/>
                <a:ea typeface="Calibri" panose="020F0502020204030204" pitchFamily="34" charset="0"/>
              </a:rPr>
              <a:t>en cours de vie, et des seuils de 75% et 50% de son Niveau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Conformément à l’articule 14 du Règlement délégué n°2019/979, les investisseurs sont invités à lire attentivement la section « Facteurs de Risques » du Prospectus de Base et des Conditions définitives, disponible sur le site </a:t>
            </a:r>
            <a:r>
              <a:rPr lang="fr-FR" sz="800" i="1" dirty="0">
                <a:solidFill>
                  <a:srgbClr val="000000"/>
                </a:solidFill>
                <a:hlinkClick r:id="rId2"/>
              </a:rPr>
              <a:t>https://derivative.credit-suisse.com/countryselect/fr</a:t>
            </a:r>
            <a:endParaRPr lang="fr-FR" sz="800" i="1" dirty="0">
              <a:solidFill>
                <a:srgbClr val="000000"/>
              </a:solidFill>
            </a:endParaRPr>
          </a:p>
          <a:p>
            <a:pPr algn="just">
              <a:lnSpc>
                <a:spcPct val="95000"/>
              </a:lnSpc>
            </a:pP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en cas d’insolvabilité de l’Emetteur, les investisseurs pourraient perdre l’ensemble ou une partie du capital investi indépendamment de tout autre facteur favorable pouvant impacter la valeur du produit, tel que la performance des actifs sous-jacents.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taux </a:t>
            </a:r>
            <a:r>
              <a:rPr lang="fr-FR" sz="800" dirty="0">
                <a:solidFill>
                  <a:srgbClr val="000000"/>
                </a:solidFill>
              </a:rPr>
              <a:t>: toute modification des taux d’intérêt peut affecter négativement la valeur du produit.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a:t>
            </a:r>
            <a:r>
              <a:rPr lang="fr-FR" sz="800" dirty="0">
                <a:solidFill>
                  <a:srgbClr val="000000"/>
                </a:solidFill>
              </a:rPr>
              <a:t>: Même si un marché secondaire existe, il peut ne pas fournir suffisamment de liquidités pour permettre aux investisseurs de vendre ou négocier le produit facilement. L’absence de liquidité peut avoir un effet négatif sur la valeur du produit dans la mesure où les investisseurs ne pourront pas nécessairement vendre le produit aisément ou à des prix permettant aux investisseurs de réaliser le rendement escompté. En conséquence, les investisseurs pourraient perdre une partie ou la totalité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conflits d’intérêts potentiels </a:t>
            </a:r>
            <a:r>
              <a:rPr lang="fr-FR" sz="800" dirty="0">
                <a:solidFill>
                  <a:srgbClr val="000000"/>
                </a:solidFill>
              </a:rPr>
              <a:t>: L’émetteur et l’agent de calcul de ce produit appartiennent au Groupe </a:t>
            </a:r>
            <a:r>
              <a:rPr lang="fr-FR" sz="800" dirty="0" err="1">
                <a:solidFill>
                  <a:srgbClr val="000000"/>
                </a:solidFill>
              </a:rPr>
              <a:t>Credit</a:t>
            </a:r>
            <a:r>
              <a:rPr lang="fr-FR" sz="800" dirty="0">
                <a:solidFill>
                  <a:srgbClr val="000000"/>
                </a:solidFill>
              </a:rPr>
              <a:t> Suisse. Les conflits d’intérêts qui peuvent être engendrés seront gérés conformément à la réglementation applicable. </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Exposition à la performance de l’indice sous-jacent. </a:t>
            </a:r>
            <a:r>
              <a:rPr lang="fr-FR" sz="800" dirty="0">
                <a:solidFill>
                  <a:srgbClr val="000000"/>
                </a:solidFill>
                <a:highlight>
                  <a:srgbClr val="FF00FF"/>
                </a:highlight>
              </a:rPr>
              <a:t>La performance des actions composants l’indice dépend de facteurs macroéconomiques liés aux actions contenues dans l’indice, dont certains niveaux d’intérêt et de prix sur les marchés de capitaux, des variations de change, des facteurs politiques et des facteurs propres aux entreprises, tels que la situation financière, la situation commerciale, la situation en matière de risque, la structure de l’actionnariat et la politique en matière de distributions. En outre, le sponsor de l’indice peut modifier les composants dudit indice ou apporter d’autres changements d’ordre méthodologique susceptibles de changer le niveau d’un ou plusieurs composants. Ces modifications peuvent avoir un impact négatif sur le niveau dudit indice, et nuire ainsi à la valeur et au rendement du produit. &lt;SI INDICE&gt;</a:t>
            </a:r>
            <a:endParaRPr lang="fr-FR" sz="800" b="1" dirty="0">
              <a:solidFill>
                <a:srgbClr val="000000"/>
              </a:solidFill>
              <a:highlight>
                <a:srgbClr val="FF00FF"/>
              </a:highlight>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highlight>
                  <a:srgbClr val="FF00FF"/>
                </a:highlight>
              </a:rPr>
              <a:t>Risques liés aux indices « </a:t>
            </a:r>
            <a:r>
              <a:rPr lang="fr-FR" sz="800" b="1" dirty="0" err="1">
                <a:solidFill>
                  <a:srgbClr val="000000"/>
                </a:solidFill>
                <a:highlight>
                  <a:srgbClr val="FF00FF"/>
                </a:highlight>
              </a:rPr>
              <a:t>Decrement</a:t>
            </a:r>
            <a:r>
              <a:rPr lang="fr-FR" sz="800" b="1" dirty="0">
                <a:solidFill>
                  <a:srgbClr val="000000"/>
                </a:solidFill>
                <a:highlight>
                  <a:srgbClr val="FF00FF"/>
                </a:highlight>
              </a:rPr>
              <a:t> » en points d’indice : </a:t>
            </a:r>
            <a:r>
              <a:rPr lang="fr-FR" sz="800" dirty="0">
                <a:solidFill>
                  <a:srgbClr val="000000"/>
                </a:solidFill>
                <a:highlight>
                  <a:srgbClr val="FF00FF"/>
                </a:highlight>
              </a:rPr>
              <a:t>Un montant prédéterminé (dividende synthétique) étant périodiquement déduit du niveau de l’indice sous-jacent, celui-ci sous-performa l’indice correspondant dividendes réinvestis sans retranchement. En outre, l’indice sous-jacent aura une performance différente de celle de l’indice correspondant dividendes non-réinvestis, de sorte que si le niveau de dividende synthétique est supérieur au niveau de dividende réalisé, l’indice sous-jacent sous performera l’indice correspondant dividendes non réinvestis. Enfin, le dividende synthétique prélevé étant exprimé en points d'indice, le rendement du dividende synthétique augmentera dans uns scénario de marché négatif. Ainsi, la sous-performance de l’indice sera accélérée en cas de baisse du niveau de l’indice. SI INDICE DECREMENT</a:t>
            </a:r>
            <a:endParaRPr lang="fr-FR" sz="800" b="1" dirty="0">
              <a:solidFill>
                <a:srgbClr val="000000"/>
              </a:solidFill>
              <a:highlight>
                <a:srgbClr val="FF00FF"/>
              </a:highlight>
            </a:endParaRPr>
          </a:p>
        </p:txBody>
      </p:sp>
    </p:spTree>
    <p:extLst>
      <p:ext uri="{BB962C8B-B14F-4D97-AF65-F5344CB8AC3E}">
        <p14:creationId xmlns:p14="http://schemas.microsoft.com/office/powerpoint/2010/main" val="2416999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41EF0323-6FE8-41A6-BEA1-CC5178579BBD}">
  <ds:schemaRefs>
    <ds:schemaRef ds:uri="514a554b-82b0-4359-b247-fc84018a95f0"/>
    <ds:schemaRef ds:uri="ef624bc2-1644-4d69-8362-5c28ca4963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3.xml><?xml version="1.0" encoding="utf-8"?>
<ds:datastoreItem xmlns:ds="http://schemas.openxmlformats.org/officeDocument/2006/customXml" ds:itemID="{25DE574B-2CD2-4078-9BEA-2A14717D9698}">
  <ds:schemaRefs>
    <ds:schemaRef ds:uri="514a554b-82b0-4359-b247-fc84018a95f0"/>
    <ds:schemaRef ds:uri="ef624bc2-1644-4d69-8362-5c28ca4963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20655</TotalTime>
  <Words>10192</Words>
  <Application>Microsoft Office PowerPoint</Application>
  <PresentationFormat>Personnalisé</PresentationFormat>
  <Paragraphs>396</Paragraphs>
  <Slides>15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945</cp:revision>
  <cp:lastPrinted>2022-05-04T09:56:42Z</cp:lastPrinted>
  <dcterms:created xsi:type="dcterms:W3CDTF">2017-02-21T09:03:05Z</dcterms:created>
  <dcterms:modified xsi:type="dcterms:W3CDTF">2022-05-30T13:51:33Z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