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83" r:id="rId5"/>
    <p:sldId id="284" r:id="rId6"/>
    <p:sldId id="286" r:id="rId7"/>
    <p:sldId id="287" r:id="rId8"/>
    <p:sldId id="288" r:id="rId9"/>
    <p:sldId id="289" r:id="rId10"/>
  </p:sldIdLst>
  <p:sldSz cx="7559675" cy="10691813"/>
  <p:notesSz cx="6797675" cy="9928225"/>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75" d="100"/>
          <a:sy n="75" d="100"/>
        </p:scale>
        <p:origin x="2270" y="-53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 mai 2022 au 20 juin 2022 (inclus). </a:t>
            </a:r>
            <a:r>
              <a:rPr lang="fr-FR" sz="800" cap="none" dirty="0"/>
              <a:t>Une fois le montant de l’enveloppe initiale atteint (30 000 000 EUR), la commercialisation de « MA Banks » peut cesser à tout moment sans préavis avant le 20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12 ans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MA BANKS</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⁽¹⁾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⁽²⁾</a:t>
            </a:r>
            <a:r>
              <a:rPr lang="fr-FR" sz="650" dirty="0">
                <a:solidFill>
                  <a:schemeClr val="tx2"/>
                </a:solidFill>
                <a:latin typeface="Proxima Nova Rg" panose="02000506030000020004" pitchFamily="2" charset="0"/>
              </a:rPr>
              <a:t> Le remboursement automatique anticipé ne pourra pas se faire, en tout état de cause, avant le 9 juin 2023.</a:t>
            </a: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01 juin 2022.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20/06/2022)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20/06/2022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MA Banks », vous êtes exposé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3,85% par trimestre écoulé depuis le 20/06/2022 (soit 15,40%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3,85% par trimestre écoulé (soit un Taux de Rendement Annuel net maximum de 13,94%%⁽²⁾),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l’échéance⁽¹⁾.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MA Banks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MA Banks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47,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3,85% par trimestre écoulé depuis le 20/06/2022 (soit 15,40%</a:t>
            </a:r>
            <a:r>
              <a:rPr lang="fr-FR" sz="800" i="1" dirty="0">
                <a:solidFill>
                  <a:srgbClr val="000000"/>
                </a:solidFill>
              </a:rPr>
              <a:t> </a:t>
            </a:r>
            <a:r>
              <a:rPr lang="fr-FR" sz="800" dirty="0">
                <a:solidFill>
                  <a:srgbClr val="000000"/>
                </a:solidFill>
              </a:rPr>
              <a:t>par année écoulée et un Taux de Rendement Annuel net maximum de 13,94%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80% de son Cours Initial, l’investisseur récupère alors l’intégralité de son capital initial, majorée d’un gain de 3,85% par trimestre écoulé depuis le 20/06/2022  (soit un gain de 184,80% et un Taux de Rendement Annuel net de 8,00%</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Cours Initial mais supérieur ou égal à 50% de ce dernier, l’investisseur récupère l’intégralité de son capital initialement investi. Le capital n’est donc exposé à un risque de perte à l’échéance⁽¹⁾ que si l'indice clôture à un niveau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MA Banks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3,85% par trimestre écoulé depuis le 20/06/2022 </a:t>
            </a:r>
            <a:r>
              <a:rPr lang="fr-FR" sz="800" dirty="0">
                <a:solidFill>
                  <a:srgbClr val="000000"/>
                </a:solidFill>
              </a:rPr>
              <a:t>(soit un Taux de Rendement Annuel net maximum de 13,94%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MA Banks » est très sensible à une faible variation du niveau de clôture de l'indice autour du seuil de </a:t>
            </a:r>
            <a:r>
              <a:rPr lang="fr-FR" sz="800" b="1" dirty="0">
                <a:solidFill>
                  <a:srgbClr val="000000"/>
                </a:solidFill>
                <a:effectLst/>
                <a:ea typeface="Calibri" panose="020F0502020204030204" pitchFamily="34" charset="0"/>
              </a:rPr>
              <a:t>95% de son Cours Initial et 95%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l'indice clôture à un niveau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MA Banks » EST TRÈS SENSIBLE À UNE FAIBLE VARIATION DU niveau DE CLÔTURE de l'indice AUTOUR DES SEUILS DE 80%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47</a:t>
            </a:r>
            <a:r>
              <a:rPr lang="fr-FR" sz="800" dirty="0"/>
              <a:t>, l'indice clôture à un niveau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Initial (40% dans cet exemple). L’investisseur récupère alors le capital initialement investi diminué de l’intégralité de la baisse enregistrée par l'indice,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-8,26%</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47, l'indice clôture à </a:t>
            </a:r>
            <a:r>
              <a:rPr lang="fr-FR" sz="800" dirty="0">
                <a:solidFill>
                  <a:schemeClr val="tx2"/>
                </a:solidFill>
                <a:latin typeface="+mn-lt"/>
              </a:rPr>
              <a:t>un niveau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-3,89%</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MA Banks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Cours Initial 95% de son Cours Initial </a:t>
            </a:r>
            <a:r>
              <a:rPr lang="fr-FR" sz="800" dirty="0">
                <a:solidFill>
                  <a:schemeClr val="tx2"/>
                </a:solidFill>
              </a:rPr>
              <a:t>(120% dans cet exemple). Le produit est automatiquement remboursé par anticipation. Il verse alors l’intégralité du capital initial majorée d’un gain de 3,85% par trimestre écoulé depuis le 20/06/2022, soit un gain de 15,40% dans notre exemple.</a:t>
            </a:r>
          </a:p>
          <a:p>
            <a:pPr algn="just">
              <a:spcAft>
                <a:spcPts val="600"/>
              </a:spcAft>
            </a:pPr>
            <a:r>
              <a:rPr lang="fr-FR" sz="800" dirty="0"/>
              <a:t>Ce qui correspond à un Taux de Rendement Annuel net de 13,94%</a:t>
            </a:r>
            <a:r>
              <a:rPr lang="fr-FR" sz="800" baseline="30000" dirty="0"/>
              <a:t>⁽²⁾</a:t>
            </a:r>
            <a:r>
              <a:rPr lang="fr-FR" sz="800" dirty="0"/>
              <a:t>, contre un Taux de Rendement Annuel net de 18,39%</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3,85% par trimestre écoulé depuis le 20/06/2022.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endParaRPr/>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31/05/2022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BOUYGUES SA ENTRE LE </a:t>
            </a:r>
            <a:r>
              <a:rPr lang="en-US" sz="1200" b="0" dirty="0">
                <a:effectLst/>
                <a:latin typeface="+mj-lt"/>
              </a:rPr>
              <a:t>31 MAI 2010</a:t>
            </a:r>
            <a:r>
              <a:rPr lang="en-US" sz="1200" dirty="0">
                <a:latin typeface="+mj-lt"/>
              </a:rPr>
              <a:t> </a:t>
            </a:r>
            <a:r>
              <a:rPr lang="fr-FR" sz="1200" cap="none" dirty="0">
                <a:latin typeface="Futura PT" panose="020B0902020204020203" pitchFamily="34" charset="0"/>
              </a:rPr>
              <a:t>ET LE 31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31 MAI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31 MAI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295924"/>
              </p:ext>
            </p:extLst>
          </p:nvPr>
        </p:nvGraphicFramePr>
        <p:xfrm>
          <a:off x="361950" y="979297"/>
          <a:ext cx="6837886" cy="9027954"/>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17/05/2022 au 20/06/2022 (inclus). Une fois le montant de l’enveloppe initiale atteint (30 000 000 EUR), la commercialisation de « MA Banks » peut cesser à tout moment sans préavis avant le 20/06/2022,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 de clôture de l'indice le 20/06/2022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20/12/2023, 20/03/2024, 20/06/2024, 20/09/2024, 20/12/2024, 20/03/2025, 20/06/2025, 22/09/2025, 22/12/2025, 20/03/2026, 22/06/2026, 21/09/2026, 21/12/2026, 22/03/2027, 21/06/2027, 20/09/2027, 20/12/2027, 20/03/2028, 20/06/2028, 20/09/2028, 20/12/2028, 20/03/2029, 20/06/2029, 20/09/2029, 20/12/2029, 20/03/2030, 20/06/2030, 20/09/2030, 20/12/2030, 20/03/2031, 20/06/2031, 22/09/2031, 22/12/2031, 22/03/2032, 21/06/2032, 20/09/2032, 20/12/2032, 21/03/2033, 20/06/2033, 20/09/2033, 20/12/2033, 20/03/2034, 20/06/2034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27/09/2023, 29/12/2023, 27/03/2024, 27/06/2024, 27/09/2024, 31/12/2024, 27/03/2025, 27/06/2025, 29/09/2025, 31/12/2025, 27/03/2026, 29/06/2026, 28/09/2026, 29/12/2026, 31/03/2027, 28/06/2027, 27/09/2027, 27/12/2027, 27/03/2028, 27/06/2028, 27/09/2028, 29/12/2028, 27/03/2029, 27/06/2029, 27/09/2029, 31/12/2029, 27/03/2030, 27/06/2030, 27/09/2030, 31/12/2030, 27/03/2031, 27/06/2031, 29/09/2031, 31/12/2031, 31/03/2032, 28/06/2032, 27/09/2032, 27/12/2032, 28/03/2033, 27/06/2033, 27/09/2033, 28/12/2033, 27/03/2034, 27/06/2034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International,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3AC6951-ED9C-45BC-A071-9CAFF45B5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20520</TotalTime>
  <Words>4702</Words>
  <Application>Microsoft Office PowerPoint</Application>
  <PresentationFormat>Personnalisé</PresentationFormat>
  <Paragraphs>163</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905</cp:revision>
  <cp:lastPrinted>2022-05-04T09:56:42Z</cp:lastPrinted>
  <dcterms:created xsi:type="dcterms:W3CDTF">2017-02-21T09:03:05Z</dcterms:created>
  <dcterms:modified xsi:type="dcterms:W3CDTF">2022-06-01T15:15:02Z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