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200" d="100"/>
          <a:sy n="200" d="100"/>
        </p:scale>
        <p:origin x="144" y="-483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23/05/2022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23 mars 2022 au 22 avril 2022 (inclus). </a:t>
            </a:r>
            <a:r>
              <a:rPr lang="fr-FR" sz="800" cap="none" dirty="0"/>
              <a:t>Une fois le montant de l’enveloppe initiale atteint (30 000 000 EUR), la commercialisation de « Millesime Protech 2022 » peut cesser à tout moment sans préavis avant le 22 avril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5 ans et 3 mois</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FR00140096V5</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MILLESIME PROTECH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23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et 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80%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50% ET DE 75% DE SON Cours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la moins performante clôture à un cours strictement supérieur à 75% de son Cours Initial. Le produit verse donc un coupon de 2,30%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20, aux dates de constatation correspondantes</a:t>
            </a:r>
            <a:r>
              <a:rPr lang="fr-FR" sz="800" baseline="30000" dirty="0"/>
              <a:t>⁽¹⁾</a:t>
            </a:r>
            <a:r>
              <a:rPr lang="fr-FR" sz="800" dirty="0"/>
              <a:t>, l’action la moins performante clôture à un cours strictement inférieur au seuil de versement du coupon. 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-23,43%</a:t>
            </a:r>
            <a:r>
              <a:rPr lang="fr-FR" sz="800" baseline="30000" dirty="0"/>
              <a:t>⁽²⁾</a:t>
            </a:r>
            <a:r>
              <a:rPr lang="fr-FR" sz="800" dirty="0"/>
              <a:t>, contre un Taux de Rendement Annuel net négatif de </a:t>
            </a:r>
            <a:r>
              <a:rPr lang="fr-FR" sz="800" dirty="0">
                <a:solidFill>
                  <a:srgbClr val="000000"/>
                </a:solidFill>
                <a:highlight>
                  <a:srgbClr val="00FFFF"/>
                </a:highlight>
              </a:rPr>
              <a:t>-23,82%</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80% de son Cours Initial mais supérieur au seuil de versement du coupon. Le mécanisme de remboursement anticipé automatique n’est donc pas activé mais le produit verse un coupon de 2,30%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6,72%</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-10,11%</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Millesime Protech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au seuil de versement du coupon. Le produit verse alors un coupon de 2,30%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80% de son Cours Initial (115% dans cet exemple). Le produit est alors automatiquement remboursé par anticipation. L’investisseur récupère l’intégralité du capital initial majoré du coupon de 2,30%.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5,62%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13,14%</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2,30%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ALSTOM SA ET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800"/>
                      </a:pPr>
                      <a:r>
                        <a:t>Performances au 22/05/2022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Alstom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-51,06%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-37,54%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-18,65%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11,74%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-41,79%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800"/>
                      </a:pPr>
                      <a:r>
                        <a:t>BNP Paribas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-4,40%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45,08%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8,84%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225,64%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70,12%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ALSTOM SA ET BNP PARIBAS ENTRE LE </a:t>
            </a:r>
            <a:r>
              <a:rPr lang="en-US" sz="1200" b="0" dirty="0">
                <a:effectLst/>
                <a:latin typeface="+mj-lt"/>
              </a:rPr>
              <a:t>22 MAI 2010</a:t>
            </a:r>
            <a:r>
              <a:rPr lang="en-US" sz="1200" dirty="0">
                <a:latin typeface="+mj-lt"/>
              </a:rPr>
              <a:t> </a:t>
            </a:r>
            <a:r>
              <a:rPr lang="fr-FR" sz="1200" cap="none" dirty="0">
                <a:latin typeface="Futura PT" panose="020B0902020204020203" pitchFamily="34" charset="0"/>
              </a:rPr>
              <a:t>ET LE 22 MAI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4008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23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115707583"/>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Alstom SA et BNP Paribas (dividendes non réinvestis et dividendes non réinvestis ; code Bloomberg : ALO FP Equity et BNP FP Equity ; place de cotation : sponsorEuronext Paris SA et Euronext Paris SA ; www.alstom.com et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23/03/2022 au 22/04/2022 (inclus). Une fois le montant de l’enveloppe initiale atteint (30 000 000 EUR), la commercialisation de « Millesime Protech 2022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23/10/2023, 22/01/2024, 22/04/2024, 22/07/2024, 22/10/2024, 22/01/2025, 22/04/2025, 22/07/2025, 22/10/2025, 22/01/2026, 22/04/2026, 22/07/2026, 22/10/2026, 22/01/2027, 22/04/2027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23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55076025"/>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8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l’action la moins performante entre Alstom SA et BNP Paribas (dividendes non réinvestis et dividendes non réinvestis ; code Bloomberg : ALO FP Equity et BNP FP Equity ; place de cotation : sponsorEuronext Paris SA et Euronext Paris SA ; www.alstom.com et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23/03/2022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23/03/2022 au 22/04/2022 (inclus). Une fois le montant de l’enveloppe initiale atteint (30 000 000 EUR), la commercialisation de « Millesime Protech 2022 » peut cesser à tout moment sans préavis avant le 22/04/2022,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Initial correspond au cours de clôture de l’action la moins performante le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22/07/2022, 24/10/2022, 23/01/2023, 24/04/2023, 24/07/2023, 23/10/2023, 22/01/2024, 22/04/2024, 22/07/2024, 22/10/2024, 22/01/2025, 22/04/2025, 22/07/2025, 22/10/2025, 22/01/2026, 22/04/2026, 22/07/2026, 22/10/2026, 22/01/2027, 22/04/2027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05/08/2022, 07/11/2022, 06/02/2023, 09/05/2023, 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FR00140096V5</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 avril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 vous êtes exposé pour une durée de 4 à 21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Alstom SA (dividendes non réinvestis; code Bloomberg : ALO FP Equity ;  place de cotation : Euronext Paris SA ; www.alstom.com) et 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20</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2,30% par trimestre écoulé depuis le 22/04/2022 (soit 9,20%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75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 l'action la moins performante (Taux de Rendement Annuel net maximum de </a:t>
            </a:r>
            <a:r>
              <a:rPr lang="fr-FR" sz="800" dirty="0">
                <a:solidFill>
                  <a:schemeClr val="tx1"/>
                </a:solidFill>
                <a:latin typeface="Proxima Nova Rg"/>
              </a:rPr>
              <a:t>7,69%(</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Millesime Protech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 ne peut constituer l’intégralité d’un portefeuille d’investissement. L’investisseur est exposé pour une durée de 4 à 21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Protech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22/04/2022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Millesime Protech 2022 », vous êtes exposé pour une durée de 4 à 21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Alstom SA (dividendes non réinvestis; code Bloomberg : ALO FP Equity ;  place de cotation : Euronext Paris SA ; www.alstom.com) et BNP Paribas (dividendes non réinvestis;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20</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2,30% par trimestre (soit 9,20%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75%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7,74%</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Millesime Protech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Millesime Protech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Millesime Protech 2022 » ne peut constituer l’intégralité d’un portefeuille d’investissement. L’investisseur est exposé pour une durée de 4 à 21 trimestres à l’action la moins performante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2,30% par trimestre écoulé depuis le 22/04/2022</a:t>
            </a:r>
          </a:p>
          <a:p>
            <a:pPr marL="0" indent="0" algn="ctr">
              <a:lnSpc>
                <a:spcPct val="100000"/>
              </a:lnSpc>
              <a:spcBef>
                <a:spcPts val="0"/>
              </a:spcBef>
              <a:buNone/>
            </a:pPr>
            <a:r>
              <a:rPr lang="fr-FR" sz="800" dirty="0"/>
              <a:t>(soit un coupon de 48,30% et un Taux de Rendement Annuel net de </a:t>
            </a:r>
            <a:r>
              <a:rPr lang="fr-FR" sz="800" dirty="0">
                <a:highlight>
                  <a:srgbClr val="FFFF00"/>
                </a:highlight>
              </a:rPr>
              <a:t>6,66%</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2,30%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6,72%</a:t>
            </a:r>
            <a:r>
              <a:rPr lang="fr-FR" sz="800" baseline="30000" dirty="0"/>
              <a:t>⁽²⁾ </a:t>
            </a:r>
            <a:r>
              <a:rPr lang="fr-FR" sz="800" dirty="0"/>
              <a:t>et </a:t>
            </a:r>
            <a:r>
              <a:rPr lang="fr-FR" sz="800" dirty="0">
                <a:highlight>
                  <a:srgbClr val="FFFF00"/>
                </a:highlight>
              </a:rPr>
              <a:t>7,69%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20,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80%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22/07/2027</a:t>
            </a:r>
          </a:p>
          <a:p>
            <a:pPr marL="0" indent="0" algn="ctr">
              <a:lnSpc>
                <a:spcPct val="100000"/>
              </a:lnSpc>
              <a:spcBef>
                <a:spcPts val="0"/>
              </a:spcBef>
              <a:buNone/>
            </a:pPr>
            <a:r>
              <a:rPr lang="fr-FR" sz="800" dirty="0"/>
              <a:t>(Soit un Taux de Rendement Annuel net inférieur ou égal </a:t>
            </a:r>
            <a:r>
              <a:rPr lang="fr-FR" sz="800"/>
              <a:t>à -13,16%</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Initial,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cours de l’action la moins performante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75%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2,30%</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75% de son Cours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6,66%</a:t>
            </a:r>
            <a:r>
              <a:rPr lang="fr-FR" sz="800" baseline="30000" dirty="0"/>
              <a:t>⁽²⁾</a:t>
            </a:r>
            <a:r>
              <a:rPr lang="fr-FR" sz="800" dirty="0"/>
              <a:t> et </a:t>
            </a:r>
            <a:r>
              <a:rPr lang="fr-FR" sz="800" dirty="0">
                <a:highlight>
                  <a:srgbClr val="00FFFF"/>
                </a:highlight>
              </a:rPr>
              <a:t>7,74%</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22/07/2027,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75% de son Cours Initial,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22/04/2022 et le 22/07/2027</a:t>
            </a:r>
          </a:p>
          <a:p>
            <a:pPr marL="0" indent="0" algn="ctr">
              <a:lnSpc>
                <a:spcPct val="100000"/>
              </a:lnSpc>
              <a:spcBef>
                <a:spcPts val="0"/>
              </a:spcBef>
              <a:buNone/>
            </a:pPr>
            <a:r>
              <a:rPr lang="fr-FR" sz="800" dirty="0"/>
              <a:t>(Soit un Taux de Rendement Annuel net inférieur ou égal à -3,21%</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7,36%</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75% mais supérieur ou égal à 50% de son Cours Initial,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6,72%</a:t>
            </a:r>
            <a:r>
              <a:rPr lang="fr-FR" sz="800" baseline="30000" dirty="0"/>
              <a:t>2) </a:t>
            </a:r>
            <a:r>
              <a:rPr lang="fr-FR" sz="800" dirty="0"/>
              <a:t>et 7,74%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20, on compare le cours de clôture de l'action la moins performante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80% de son Cours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20,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80%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2,30% par trimestre écoulé depuis le 22/04/2022 (soit 9,20%</a:t>
            </a:r>
            <a:r>
              <a:rPr lang="fr-FR" sz="800" i="1" dirty="0">
                <a:solidFill>
                  <a:srgbClr val="000000"/>
                </a:solidFill>
              </a:rPr>
              <a:t> </a:t>
            </a:r>
            <a:r>
              <a:rPr lang="fr-FR" sz="800" dirty="0">
                <a:solidFill>
                  <a:srgbClr val="000000"/>
                </a:solidFill>
              </a:rPr>
              <a:t>par année écoulée et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75% de son Cours Initial, l’investisseur récupère alors l’intégralité de son capital initial, majorée d’un coupon de 2,30% par trimestre écoulé depuis le 22/04/2022  (soit un coupon de 48,30% et un Taux de Rendement Annuel net de 6,66%</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75% de son Cours Initial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21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2,30% par trimestre écoulé depuis le 22/04/2022 </a:t>
            </a:r>
            <a:r>
              <a:rPr lang="fr-FR" sz="800" dirty="0">
                <a:solidFill>
                  <a:srgbClr val="000000"/>
                </a:solidFill>
              </a:rPr>
              <a:t>(soit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Millesime Protech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80% de son Cours Initial et 80%  </a:t>
            </a:r>
            <a:r>
              <a:rPr lang="fr-FR" sz="800" b="1" dirty="0">
                <a:effectLst/>
                <a:ea typeface="Calibri" panose="020F0502020204030204" pitchFamily="34" charset="0"/>
              </a:rPr>
              <a:t>en cours de vie, et des seuils de 75% et 50% de son Cours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2,30% dès lors que l’action la moins performante clôture à un cours supérieur ou égal à 75% de son Cours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20,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80%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2,30%  ainsi que les coupons mémorisés au préalable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50% de son Cours Initial, l’investisseur récupère alors l’intégralité de son capital initial (soit un Taux de Rendement Annuel net maximum de </a:t>
            </a:r>
            <a:r>
              <a:rPr lang="fr-FR" sz="800" dirty="0">
                <a:solidFill>
                  <a:srgbClr val="000000"/>
                </a:solidFill>
                <a:highlight>
                  <a:srgbClr val="00FFFF"/>
                </a:highlight>
              </a:rPr>
              <a:t>7,74%</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Millesime Protech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21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2,30% par trimestre </a:t>
            </a:r>
            <a:r>
              <a:rPr lang="fr-FR" sz="800" dirty="0">
                <a:solidFill>
                  <a:srgbClr val="000000"/>
                </a:solidFill>
              </a:rPr>
              <a:t>(soit un Taux de Rendement Annuel net maximum de de de </a:t>
            </a:r>
            <a:r>
              <a:rPr lang="fr-FR" sz="800" dirty="0">
                <a:solidFill>
                  <a:srgbClr val="000000"/>
                </a:solidFill>
                <a:highlight>
                  <a:srgbClr val="00FFFF"/>
                </a:highlight>
              </a:rPr>
              <a:t>7,74%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Millesime Protech 2022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75% de son Cours Initial et 80%  </a:t>
            </a:r>
            <a:r>
              <a:rPr lang="fr-FR" sz="800" dirty="0">
                <a:effectLst/>
                <a:ea typeface="Calibri" panose="020F0502020204030204" pitchFamily="34" charset="0"/>
              </a:rPr>
              <a:t>en cours de vie, et des seuils de 75%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22/04/2022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75%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80%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Millesime Protech 2022 » EST TRÈS SENSIBLE À UNE FAIBLE VARIATION DU cours DE CLÔTURE de l'action la moins performante AUTOUR DES SEUILS DE 75%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20</a:t>
            </a:r>
            <a:r>
              <a:rPr lang="fr-FR" sz="800" dirty="0"/>
              <a:t>, l’action la moins performante clôture à un cours strictement inférieur à 80%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Initial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-23,82%</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20, l’action la moins performante clôture à </a:t>
            </a:r>
            <a:r>
              <a:rPr lang="fr-FR" sz="800" dirty="0">
                <a:solidFill>
                  <a:schemeClr val="tx2"/>
                </a:solidFill>
                <a:latin typeface="+mn-lt"/>
              </a:rPr>
              <a:t>un cours strictement inférieur à 80%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75% de son Cours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-10,11%</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Millesime Protech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80% de son Cours Initial 80% de son Cours Initial </a:t>
            </a:r>
            <a:r>
              <a:rPr lang="fr-FR" sz="800" dirty="0">
                <a:solidFill>
                  <a:schemeClr val="tx2"/>
                </a:solidFill>
              </a:rPr>
              <a:t>(115% dans cet exemple). Le produit est automatiquement remboursé par anticipation. Il verse alors l’intégralité du capital initial majorée d’un coupon de 2,30% par trimestre écoulé depuis le 22/04/2022, soit un gain de 9,20% dans notre exemple.</a:t>
            </a:r>
          </a:p>
          <a:p>
            <a:pPr algn="just">
              <a:spcAft>
                <a:spcPts val="600"/>
              </a:spcAft>
            </a:pPr>
            <a:r>
              <a:rPr lang="fr-FR" sz="800" dirty="0"/>
              <a:t>Ce qui correspond à un Taux de Rendement Annuel net de 7,69%</a:t>
            </a:r>
            <a:r>
              <a:rPr lang="fr-FR" sz="800" baseline="30000" dirty="0"/>
              <a:t>⁽²⁾</a:t>
            </a:r>
            <a:r>
              <a:rPr lang="fr-FR" sz="800" dirty="0"/>
              <a:t>, contre un Taux de Rendement Annuel net de 13,14%</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2,30% par trimestre écoulé depuis le 22/04/2022.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19762</TotalTime>
  <Words>10254</Words>
  <Application>Microsoft Office PowerPoint</Application>
  <PresentationFormat>Personnalisé</PresentationFormat>
  <Paragraphs>374</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881</cp:revision>
  <cp:lastPrinted>2022-05-04T09:56:42Z</cp:lastPrinted>
  <dcterms:created xsi:type="dcterms:W3CDTF">2017-02-21T09:03:05Z</dcterms:created>
  <dcterms:modified xsi:type="dcterms:W3CDTF">2022-05-23T15:13:08Z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