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200" d="100"/>
          <a:sy n="200" d="100"/>
        </p:scale>
        <p:origin x="144" y="-483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23/05/2022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23/05/2022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22 avril 2022 au 23 avril 2022 (inclus). </a:t>
            </a:r>
            <a:r>
              <a:rPr lang="fr-FR" sz="800" cap="none" dirty="0"/>
              <a:t>Une fois le montant de l’enveloppe initiale atteint (30 000 000 EUR), la commercialisation de « POUETPOUET » peut cesser à tout moment sans préavis avant le 23 avril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5 ans et 1 mois</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FR00140096V5</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⁽²⁾</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⁽²⁾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POUETPOUET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24 mai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70%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80% mais supérieur ou égal à 70%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95%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POUETPOUET » EST TRÈS SENSIBLE À UNE FAIBLE </a:t>
            </a:r>
            <a:r>
              <a:rPr lang="fr-FR" sz="800">
                <a:solidFill>
                  <a:srgbClr val="B9A049"/>
                </a:solidFill>
                <a:latin typeface="+mn-lt"/>
              </a:rPr>
              <a:t>VARIATION DU cours </a:t>
            </a:r>
            <a:r>
              <a:rPr lang="fr-FR" sz="800" dirty="0">
                <a:solidFill>
                  <a:srgbClr val="B9A049"/>
                </a:solidFill>
                <a:latin typeface="+mn-lt"/>
              </a:rPr>
              <a:t>DE l’action la moins performante AUTOUR DES SEUILS DE 70% ET DE 80%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l’action la moins performante clôture à un cours strictement supérieur à 80% de son Cours Initial. Le produit verse donc un coupon de 2,30%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19, aux dates de constatation correspondantes</a:t>
            </a:r>
            <a:r>
              <a:rPr lang="fr-FR" sz="800" baseline="30000" dirty="0"/>
              <a:t>⁽¹⁾</a:t>
            </a:r>
            <a:r>
              <a:rPr lang="fr-FR" sz="800" dirty="0"/>
              <a:t>, l’action la moins performante clôture à un cours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70% de son Cours Initial (30% dans cet exemple). L’investisseur récupère alors le capital initialement investi diminué de l’intégralité de la baisse enregistrée par l’action la moins performante,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-21,13%</a:t>
            </a:r>
            <a:r>
              <a:rPr lang="fr-FR" sz="800" baseline="30000" dirty="0"/>
              <a:t>⁽²⁾</a:t>
            </a:r>
            <a:r>
              <a:rPr lang="fr-FR" sz="800" dirty="0"/>
              <a:t>, contre un Taux de Rendement Annuel net négatif de </a:t>
            </a:r>
            <a:r>
              <a:rPr lang="fr-FR" sz="800" dirty="0">
                <a:solidFill>
                  <a:srgbClr val="000000"/>
                </a:solidFill>
                <a:highlight>
                  <a:srgbClr val="00FFFF"/>
                </a:highlight>
              </a:rPr>
              <a:t>-21,53%</a:t>
            </a:r>
            <a:r>
              <a:rPr lang="fr-FR" sz="800" baseline="30000" dirty="0"/>
              <a:t>⁽²⁾</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la moins performante clôture à un cours strictement inférieur à 95% de son Cours Initial mais supérieur au seuil de versement du coupon. Le mécanisme de remboursement anticipé automatique n’est donc pas activé mais le produit verse un coupon de 2,30%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80% de son Cours Initial (70% dans cet exemple) mais strictement supérieur à 70%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-0,56%</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-7,59%</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POUETPOUET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la moins performante clôture à un cours supérieur au seuil de versement du coupon. Le produit verse alors un coupon de 2,30%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la moins performante clôture à un cours supérieur à 95% de son Cours Initial (115% dans cet exemple). Le produit est alors automatiquement remboursé par anticipation. L’investisseur récupère l’intégralité du capital initial majoré du coupon de 2,30%.</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4,83%</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13,68%</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2,30%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800"/>
                      </a:pPr>
                      <a:r>
                        <a:t>Performances au 23/05/2022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800"/>
                      </a:pPr>
                      <a:r>
                        <a:t>Bouygues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-2,24%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12,43%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12,70%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179,67%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57,27%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BOUYGUES SA ENTRE LE </a:t>
            </a:r>
            <a:r>
              <a:rPr lang="en-US" sz="1200" b="0" dirty="0">
                <a:effectLst/>
                <a:latin typeface="+mj-lt"/>
              </a:rPr>
              <a:t>23 MAI 2010</a:t>
            </a:r>
            <a:r>
              <a:rPr lang="en-US" sz="1200" dirty="0">
                <a:latin typeface="+mj-lt"/>
              </a:rPr>
              <a:t> </a:t>
            </a:r>
            <a:r>
              <a:rPr lang="fr-FR" sz="1200" cap="none" dirty="0">
                <a:latin typeface="Futura PT" panose="020B0902020204020203" pitchFamily="34" charset="0"/>
              </a:rPr>
              <a:t>ET LE 23 MAI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4008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24 mai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115707583"/>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8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l’action la moins performante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23/04/2022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22/04/2022 au 23/04/2022 (inclus). Une fois le montant de l’enveloppe initiale atteint (30 000 000 EUR), la commercialisation de « POUETPOUET » peut cesser à tout moment sans préavis avant le 23/04/2022,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Cours Initial correspond au cours de clôture de l’action la moins performante le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13/06/2027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27/06/2027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8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23/10/2023, 22/01/2024, 22/04/2024, 22/07/2024, 22/10/2024, 22/01/2025, 22/04/2025, 22/07/2025, 22/10/2025, 22/01/2026, 22/04/2026, 22/07/2026, 22/10/2026, 22/01/2027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07/08/2023, 06/11/2023, 05/02/2024, 07/05/2024, 05/08/2024, 05/11/2024, 05/02/2025, 07/05/2025, 05/08/2025, 05/11/2025, 05/02/2026, 07/05/2026, 05/08/2026, 05/11/2026, 05/02/2027, 06/05/2027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95%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95%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70%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FR00140096V5</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24 mai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455076025"/>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8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l’action la moins performante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23/04/2022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22/04/2022 au 23/04/2022 (inclus). Une fois le montant de l’enveloppe initiale atteint (30 000 000 EUR), la commercialisation de « POUETPOUET » peut cesser à tout moment sans préavis avant le 23/04/2022,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Cours Initial correspond au cours de clôture de l’action la moins performante le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13/06/2027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27/06/2027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8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22/07/2022, 24/10/2022, 23/01/2023, 24/04/2023, 24/07/2023, 23/10/2023, 22/01/2024, 22/04/2024, 22/07/2024, 22/10/2024, 22/01/2025, 22/04/2025, 22/07/2025, 22/10/2025, 22/01/2026, 22/04/2026, 22/07/2026, 22/10/2026, 22/01/2027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05/08/2022, 07/11/2022, 06/02/2023, 09/05/2023, 07/08/2023, 06/11/2023, 05/02/2024, 07/05/2024, 05/08/2024, 05/11/2024, 05/02/2025, 07/05/2025, 05/08/2025, 05/11/2025, 05/02/2026, 07/05/2026, 05/08/2026, 05/11/2026, 05/02/2027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07/08/2023, 06/11/2023, 05/02/2024, 07/05/2024, 05/08/2024, 05/11/2024, 05/02/2025, 07/05/2025, 05/08/2025, 05/11/2025, 05/02/2026, 07/05/2026, 05/08/2026, 05/11/2026, 05/02/2027, 06/05/2027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95%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sz="800"/>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70%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FR00140096V5</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 avril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POUETPOUET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23/04/2022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POUETPOUET », vous êtes exposé pour une durée de 4 à 20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70%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2,30% par trimestre écoulé depuis le 22/04/2022 (soit 9,20%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80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30% par rapport à son Cours Initial, l’investisseur accepte de limiter ses gains en cas de forte hausse de l'action la moins performante (Taux de Rendement Annuel net maximum de </a:t>
            </a:r>
            <a:r>
              <a:rPr lang="fr-FR" sz="800" dirty="0">
                <a:solidFill>
                  <a:schemeClr val="tx1"/>
                </a:solidFill>
                <a:latin typeface="Proxima Nova Rg"/>
              </a:rPr>
              <a:t>8,00%(</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POUETPOUET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POUETPOUET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POUETPOUET » ne peut constituer l’intégralité d’un portefeuille d’investissement. L’investisseur est exposé pour une durée de 4 à 20 trimestres à l’action la moins performante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POUETPOUET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23/04/2022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POUETPOUET », vous êtes exposé pour une durée de 4 à 20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70%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2,30% par trimestre (soit 9,20%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80% de son Cours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30% par rapport à son Cours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7,72%</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POUETPOUET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POUETPOUET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POUETPOUET » ne peut constituer l’intégralité d’un portefeuille d’investissement. L’investisseur est exposé pour une durée de 4 à 20 trimestres à l’action la moins performante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2,30% par trimestre écoulé depuis le 22/04/2022</a:t>
            </a:r>
          </a:p>
          <a:p>
            <a:pPr marL="0" indent="0" algn="ctr">
              <a:lnSpc>
                <a:spcPct val="100000"/>
              </a:lnSpc>
              <a:spcBef>
                <a:spcPts val="0"/>
              </a:spcBef>
              <a:buNone/>
            </a:pPr>
            <a:r>
              <a:rPr lang="fr-FR" sz="800" dirty="0"/>
              <a:t>(soit un coupon de 46,00% et un Taux de Rendement Annuel net de </a:t>
            </a:r>
            <a:r>
              <a:rPr lang="fr-FR" sz="800" dirty="0">
                <a:highlight>
                  <a:srgbClr val="FFFF00"/>
                </a:highlight>
              </a:rPr>
              <a:t>6,50%</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2,30% par trimestre écoulé depuis le 22/04/2022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6,30%</a:t>
            </a:r>
            <a:r>
              <a:rPr lang="fr-FR" sz="800" baseline="30000" dirty="0"/>
              <a:t>⁽²⁾ </a:t>
            </a:r>
            <a:r>
              <a:rPr lang="fr-FR" sz="800" dirty="0"/>
              <a:t>et </a:t>
            </a:r>
            <a:r>
              <a:rPr lang="fr-FR" sz="800" dirty="0">
                <a:highlight>
                  <a:srgbClr val="FFFF00"/>
                </a:highlight>
              </a:rPr>
              <a:t>8,00%</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19,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95%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13/06/2027,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66,95% de son Cours Initial, l’investisseur reçoit, le 27 juin 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70% de son cours de Référence, l’investisseur reçoit, le 27 juin 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22/04/2022 et le 13/06/2027</a:t>
            </a:r>
          </a:p>
          <a:p>
            <a:pPr marL="0" indent="0" algn="ctr">
              <a:lnSpc>
                <a:spcPct val="100000"/>
              </a:lnSpc>
              <a:spcBef>
                <a:spcPts val="0"/>
              </a:spcBef>
              <a:buNone/>
            </a:pPr>
            <a:r>
              <a:rPr lang="fr-FR" sz="800" dirty="0"/>
              <a:t>(Soit un Taux de Rendement Annuel net inférieur ou égal </a:t>
            </a:r>
            <a:r>
              <a:rPr lang="fr-FR" sz="800"/>
              <a:t>à -7,59%</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66,95% mais supérieur ou égal à 70% de son Cours Initial, l’investisseur reçoit, le 27 juin 2027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et à la date de constatation finale, on compare le cours de l’action la moins performante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80%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2,30%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80% de son Cours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6,50%</a:t>
            </a:r>
            <a:r>
              <a:rPr lang="fr-FR" sz="800" baseline="30000" dirty="0"/>
              <a:t>⁽²⁾</a:t>
            </a:r>
            <a:r>
              <a:rPr lang="fr-FR" sz="800" dirty="0"/>
              <a:t> et </a:t>
            </a:r>
            <a:r>
              <a:rPr lang="fr-FR" sz="800" dirty="0">
                <a:highlight>
                  <a:srgbClr val="00FFFF"/>
                </a:highlight>
              </a:rPr>
              <a:t>7,72%</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13/06/2027,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80% de son Cours Initial, l’investisseur reçoit, le 27/06/2027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70% de son cours de Référence, l’investisseur reçoit, le 27/06/2027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22/04/2022 et le 13/06/2027</a:t>
            </a:r>
          </a:p>
          <a:p>
            <a:pPr marL="0" indent="0" algn="ctr">
              <a:lnSpc>
                <a:spcPct val="100000"/>
              </a:lnSpc>
              <a:spcBef>
                <a:spcPts val="0"/>
              </a:spcBef>
              <a:buNone/>
            </a:pPr>
            <a:r>
              <a:rPr lang="fr-FR" sz="800" dirty="0"/>
              <a:t>(Soit un Taux de Rendement Annuel net inférieur ou égal à 1,20%</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7,30%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80% mais supérieur ou égal à 70% de son Cours Initial, l’investisseur reçoit, le 27/06/2027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6,30%</a:t>
            </a:r>
            <a:r>
              <a:rPr lang="fr-FR" sz="800" baseline="30000" dirty="0"/>
              <a:t>2) </a:t>
            </a:r>
            <a:r>
              <a:rPr lang="fr-FR" sz="800" dirty="0"/>
              <a:t>et 7,72%</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19, on compare le cours de clôture de l'action la moins performante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95%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19, si à l’une des dates de constatation trimestrielle correspondantes</a:t>
            </a:r>
            <a:r>
              <a:rPr lang="fr-FR" sz="800" baseline="30000" dirty="0">
                <a:solidFill>
                  <a:srgbClr val="000000"/>
                </a:solidFill>
              </a:rPr>
              <a:t>⁽¹⁾</a:t>
            </a:r>
            <a:r>
              <a:rPr lang="fr-FR" sz="800" dirty="0">
                <a:solidFill>
                  <a:srgbClr val="000000"/>
                </a:solidFill>
              </a:rPr>
              <a:t> l’action la moins performante clôture à un cours supérieur ou égal à 95%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coupon de 2,30% par trimestre écoulé depuis le 22/04/2022 (soit 9,20%</a:t>
            </a:r>
            <a:r>
              <a:rPr lang="fr-FR" sz="800" i="1" dirty="0">
                <a:solidFill>
                  <a:srgbClr val="000000"/>
                </a:solidFill>
              </a:rPr>
              <a:t> </a:t>
            </a:r>
            <a:r>
              <a:rPr lang="fr-FR" sz="800" dirty="0">
                <a:solidFill>
                  <a:srgbClr val="000000"/>
                </a:solidFill>
              </a:rPr>
              <a:t>par année écoulée et un Taux de Rendement Annuel net maximum de 8,00%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66,95% de son Cours Initial, l’investisseur récupère alors l’intégralité de son capital initial, majorée d’un coupon de 2,30% par trimestre écoulé depuis le 22/04/2022  (soit un coupon de 46,00% et un Taux de Rendement Annuel net de 6,50%</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la moins performante clôture à un cours strictement inférieur à 66,95% de son Cours Initial mais supérieur ou égal à 70% de ce dernier, l’investisseur récupère l’intégralité de son capital initialement investi. Le capital n’est donc exposé à un risque de perte à l’échéance⁽¹⁾ que si l’action la moins performante clôture à un cours strictement inférieur à 70%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POUETPOUET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30%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2,30% par trimestre écoulé depuis le 22/04/2022 </a:t>
            </a:r>
            <a:r>
              <a:rPr lang="fr-FR" sz="800" dirty="0">
                <a:solidFill>
                  <a:srgbClr val="000000"/>
                </a:solidFill>
              </a:rPr>
              <a:t>(soit un Taux de Rendement Annuel net maximum de 8,00%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POUETPOUET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95% de son Cours Initial et 95%  </a:t>
            </a:r>
            <a:r>
              <a:rPr lang="fr-FR" sz="800" b="1" dirty="0">
                <a:effectLst/>
                <a:ea typeface="Calibri" panose="020F0502020204030204" pitchFamily="34" charset="0"/>
              </a:rPr>
              <a:t>en cours de vie, et des seuils de 66,95% et 70%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2,30% dès lors que l’action la moins performante clôture à un cours supérieur ou égal à 80% de son Cours Initial</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19, si à l’une des dates de constatation trimestrielle correspondantes</a:t>
            </a:r>
            <a:r>
              <a:rPr lang="fr-FR" sz="800" baseline="30000" dirty="0">
                <a:solidFill>
                  <a:srgbClr val="000000"/>
                </a:solidFill>
              </a:rPr>
              <a:t>⁽¹⁾</a:t>
            </a:r>
            <a:r>
              <a:rPr lang="fr-FR" sz="800" dirty="0">
                <a:solidFill>
                  <a:srgbClr val="000000"/>
                </a:solidFill>
              </a:rPr>
              <a:t> l’action la moins performante clôture à un cours supérieur ou égal à 95%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2,30%  (soit un Taux de Rendement Annuel net maximum de</a:t>
            </a:r>
            <a:r>
              <a:rPr lang="fr-FR" sz="800" dirty="0">
                <a:solidFill>
                  <a:srgbClr val="000000"/>
                </a:solidFill>
                <a:highlight>
                  <a:srgbClr val="00FFFF"/>
                </a:highlight>
              </a:rPr>
              <a: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70% de son Cours Initial, l’investisseur récupère alors l’intégralité de son capital initial (soit un Taux de Rendement Annuel net maximum de </a:t>
            </a:r>
            <a:r>
              <a:rPr lang="fr-FR" sz="800" dirty="0">
                <a:solidFill>
                  <a:srgbClr val="000000"/>
                </a:solidFill>
                <a:highlight>
                  <a:srgbClr val="00FFFF"/>
                </a:highlight>
              </a:rPr>
              <a:t>7,72%</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POUETPOUET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30%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2,30% par trimestre </a:t>
            </a:r>
            <a:r>
              <a:rPr lang="fr-FR" sz="800" dirty="0">
                <a:solidFill>
                  <a:srgbClr val="000000"/>
                </a:solidFill>
              </a:rPr>
              <a:t>(soit un Taux de Rendement Annuel net maximum de de de </a:t>
            </a:r>
            <a:r>
              <a:rPr lang="fr-FR" sz="800" dirty="0">
                <a:solidFill>
                  <a:srgbClr val="000000"/>
                </a:solidFill>
                <a:highlight>
                  <a:srgbClr val="00FFFF"/>
                </a:highlight>
              </a:rPr>
              <a:t>7,72%</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POUETPOUET » est très sensible à une faible variation du cours de clôture de l'action la moins performante autour du seuil de </a:t>
            </a:r>
            <a:r>
              <a:rPr lang="fr-FR" sz="800" dirty="0">
                <a:solidFill>
                  <a:srgbClr val="000000"/>
                </a:solidFill>
                <a:effectLst/>
                <a:ea typeface="Calibri" panose="020F0502020204030204" pitchFamily="34" charset="0"/>
              </a:rPr>
              <a:t>80% de son Cours Initial et 95%  </a:t>
            </a:r>
            <a:r>
              <a:rPr lang="fr-FR" sz="800" dirty="0">
                <a:effectLst/>
                <a:ea typeface="Calibri" panose="020F0502020204030204" pitchFamily="34" charset="0"/>
              </a:rPr>
              <a:t>en cours de vie, et des seuils de 80% et 70%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 la moins performante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70%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66,95% mais supérieur ou égal à 70%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95%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POUETPOUET » EST TRÈS SENSIBLE À UNE FAIBLE VARIATION DU cours DE CLÔTURE de l'action la moins performante AUTOUR DES SEUILS DE 66,95% ET DE 70%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des trimestres 4 à 19</a:t>
            </a:r>
            <a:r>
              <a:rPr lang="fr-FR" sz="800" dirty="0"/>
              <a:t>, l’action la moins performante clôture à un cours strictement inférieur à 95%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70% de son Cours Initial (30% dans cet exemple). L’investisseur récupère alors le capital initialement investi diminué de l’intégralité de la baisse enregistrée par l’action la moins performante,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-21,53%</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19, l’action la moins performante clôture à </a:t>
            </a:r>
            <a:r>
              <a:rPr lang="fr-FR" sz="800" dirty="0">
                <a:solidFill>
                  <a:schemeClr val="tx2"/>
                </a:solidFill>
                <a:latin typeface="+mn-lt"/>
              </a:rPr>
              <a:t>un cours strictement inférieur à 95%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66,95% de son Cours Initial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-7,59%</a:t>
            </a:r>
            <a:r>
              <a:rPr lang="fr-FR" sz="800" baseline="30000" dirty="0">
                <a:solidFill>
                  <a:schemeClr val="tx1"/>
                </a:solidFill>
                <a:latin typeface="+mn-lt"/>
              </a:rPr>
              <a:t>⁽²⁾</a:t>
            </a:r>
            <a:r>
              <a:rPr lang="fr-FR" sz="800" dirty="0">
                <a:solidFill>
                  <a:schemeClr val="tx1"/>
                </a:solidFill>
                <a:latin typeface="+mn-lt"/>
              </a:rPr>
              <a:t>, pour un investissement direct dans l’action la moins performante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POUETPOUET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95% de son Cours Initial 95% de son Cours Initial </a:t>
            </a:r>
            <a:r>
              <a:rPr lang="fr-FR" sz="800" dirty="0">
                <a:solidFill>
                  <a:schemeClr val="tx2"/>
                </a:solidFill>
              </a:rPr>
              <a:t>(115% dans cet exemple). Le produit est automatiquement remboursé par anticipation. Il verse alors l’intégralité du capital initial majorée d’un coupon de 2,30% par trimestre écoulé depuis le 22/04/2022, soit un gain de 9,20% dans notre exemple.</a:t>
            </a:r>
          </a:p>
          <a:p>
            <a:pPr algn="just">
              <a:spcAft>
                <a:spcPts val="600"/>
              </a:spcAft>
            </a:pPr>
            <a:r>
              <a:rPr lang="fr-FR" sz="800" dirty="0"/>
              <a:t>Ce qui correspond à un Taux de Rendement Annuel net de 8,00%</a:t>
            </a:r>
            <a:r>
              <a:rPr lang="fr-FR" sz="800" baseline="30000" dirty="0"/>
              <a:t>⁽²⁾</a:t>
            </a:r>
            <a:r>
              <a:rPr lang="fr-FR" sz="800" dirty="0"/>
              <a:t>, contre un Taux de Rendement Annuel net de 13,68%</a:t>
            </a:r>
            <a:r>
              <a:rPr lang="fr-FR" sz="800" baseline="30000" dirty="0"/>
              <a:t>⁽²⁾</a:t>
            </a:r>
            <a:r>
              <a:rPr lang="fr-FR" sz="800" dirty="0"/>
              <a:t> pour un investissement direct dans </a:t>
            </a:r>
            <a:r>
              <a:rPr lang="it-IT" sz="800" dirty="0"/>
              <a:t>l’action la moins performante</a:t>
            </a:r>
            <a:r>
              <a:rPr lang="fr-FR" sz="800" baseline="30000" dirty="0"/>
              <a:t>(3)</a:t>
            </a:r>
            <a:r>
              <a:rPr lang="fr-FR" sz="800" dirty="0"/>
              <a:t>, du fait du </a:t>
            </a:r>
            <a:r>
              <a:rPr lang="fr-FR" sz="800" b="1" dirty="0">
                <a:solidFill>
                  <a:schemeClr val="tx2"/>
                </a:solidFill>
              </a:rPr>
              <a:t>mécanisme de plafonnement des gains à 2,30% par trimestre écoulé depuis le 22/04/2022.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19762</TotalTime>
  <Words>10254</Words>
  <Application>Microsoft Office PowerPoint</Application>
  <PresentationFormat>Personnalisé</PresentationFormat>
  <Paragraphs>374</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881</cp:revision>
  <cp:lastPrinted>2022-05-04T09:56:42Z</cp:lastPrinted>
  <dcterms:created xsi:type="dcterms:W3CDTF">2017-02-21T09:03:05Z</dcterms:created>
  <dcterms:modified xsi:type="dcterms:W3CDTF">2022-05-23T15:13:08Z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