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3367"/>
        <p:guide pos="2381"/>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24/05/2022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24/05/2022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français présentant un risque de perte en capital partielle ou totale en cours de vie</a:t>
            </a:r>
            <a:r>
              <a:rPr lang="fr-FR" sz="800" b="1" cap="none" baseline="30000"/>
              <a:t>⁽¹⁾</a:t>
            </a:r>
            <a:r>
              <a:rPr lang="fr-FR" sz="800" b="1" cap="none"/>
              <a:t> et à l’échéance</a:t>
            </a:r>
            <a:r>
              <a:rPr lang="fr-FR" sz="800" baseline="30000">
                <a:solidFill>
                  <a:schemeClr val="tx2"/>
                </a:solidFill>
              </a:rPr>
              <a:t> </a:t>
            </a:r>
            <a:r>
              <a:rPr lang="fr-FR" sz="800" b="1" baseline="30000">
                <a:solidFill>
                  <a:schemeClr val="tx2"/>
                </a:solidFill>
              </a:rPr>
              <a:t>⁽¹⁾</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19 mai 2022 au 30 juin 2022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10 ans et 0 mois</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indice.</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⁽²⁾</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POUETPOUET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24 mai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l'indice clôture à un niveau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l'indice clôture à un niveau strictement inférieur à 65%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POUETPOUET » EST TRÈS SENSIBLE À UNE FAIBLE VARIATION DU niveau DE l'indice AUTOUR DES SEUILS DE 60% ET DE 65% DE SON Niveau de Référence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du trimestre 1, à la date de constatation correspondante</a:t>
            </a:r>
            <a:r>
              <a:rPr lang="fr-FR" sz="800" baseline="30000">
                <a:solidFill>
                  <a:schemeClr val="tx2"/>
                </a:solidFill>
                <a:latin typeface="Proxima Nova Rg" panose="02000506030000020004" pitchFamily="2" charset="0"/>
              </a:rPr>
              <a:t>⁽¹⁾</a:t>
            </a:r>
            <a:r>
              <a:rPr lang="fr-FR" sz="800"/>
              <a:t>, l'indice clôture à un niveau strictement supérieur à 65% de son Niveau de Référence. Le produit verse donc un coupon de 2,75% au titre du trimestre.</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trimestres 2 à 39, aux dates de constatation correspondantes</a:t>
            </a:r>
            <a:r>
              <a:rPr lang="fr-FR" sz="800" baseline="30000"/>
              <a:t>⁽¹⁾</a:t>
            </a:r>
            <a:r>
              <a:rPr lang="fr-FR" sz="800"/>
              <a:t>, l'indice clôture à un niveau strictement inférieur à </a:t>
            </a:r>
            <a:r>
              <a:rPr lang="fr-FR" sz="800">
                <a:highlight>
                  <a:srgbClr val="FF00FF"/>
                </a:highlight>
              </a:rPr>
              <a:t>65% de son Niveau de Référence </a:t>
            </a:r>
            <a:r>
              <a:rPr lang="fr-FR" sz="800"/>
              <a:t>de </a:t>
            </a:r>
            <a:r>
              <a:rPr lang="fr-FR" sz="800">
                <a:highlight>
                  <a:srgbClr val="FF00FF"/>
                </a:highlight>
              </a:rPr>
              <a:t>Niveau de Référence. </a:t>
            </a:r>
            <a:r>
              <a:rPr lang="fr-FR" sz="80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l'indice clôture à un niveau strictement inférieur à 60%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-13,52%</a:t>
            </a:r>
            <a:r>
              <a:rPr lang="fr-FR" sz="800" baseline="30000"/>
              <a:t>⁽²⁾</a:t>
            </a:r>
            <a:r>
              <a:rPr lang="fr-FR" sz="800"/>
              <a:t>, contre un Taux de Rendement Annuel net négatif de </a:t>
            </a:r>
            <a:r>
              <a:rPr lang="fr-FR" sz="800">
                <a:solidFill>
                  <a:srgbClr val="000000"/>
                </a:solidFill>
                <a:highlight>
                  <a:srgbClr val="00FFFF"/>
                </a:highlight>
              </a:rPr>
              <a:t>-13,78%</a:t>
            </a:r>
            <a:r>
              <a:rPr lang="fr-FR" sz="800" baseline="30000"/>
              <a:t>⁽²⁾</a:t>
            </a:r>
            <a:r>
              <a:rPr lang="fr-FR" sz="800"/>
              <a:t>, pour un investissement direct dans l'indice</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du trimestre 2, à la date de constatation correspondante</a:t>
            </a:r>
            <a:r>
              <a:rPr lang="fr-FR" sz="800" baseline="30000">
                <a:latin typeface="+mn-lt"/>
              </a:rPr>
              <a:t>⁽¹⁾</a:t>
            </a:r>
            <a:r>
              <a:rPr lang="fr-FR" sz="800">
                <a:latin typeface="+mn-lt"/>
              </a:rPr>
              <a:t>, l'indice clôture à un niveau strictement inférieur à 100% de son Niveau de Référence mais supérieur au seuil de versement du coupon. Le mécanisme de remboursement anticipé automatique n’est donc pas activé mais le produit verse un coupon de 2,75% au titre du trimestre ainsi que le coupon mémorisé au préalable.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l'indice clôture à un niveau strictement inférieur à 65% de son Niveau de Référence (62% dans cet exemple) mais strictement supérieur à 60% de son Niveau de Référence. L’investisseur récupère alors l’intégralité de son capital initialement investi.</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6,66%</a:t>
            </a:r>
            <a:r>
              <a:rPr lang="fr-FR" sz="800" baseline="30000">
                <a:solidFill>
                  <a:srgbClr val="04202E"/>
                </a:solidFill>
                <a:latin typeface="+mn-lt"/>
              </a:rPr>
              <a:t>⁽²⁾</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-5,61%</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l'indice</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⁽¹⁾</a:t>
            </a:r>
            <a:r>
              <a:rPr lang="fr-FR" sz="800" b="1">
                <a:latin typeface="+mn-lt"/>
              </a:rPr>
              <a:t> de « POUETPOUET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Du trimestre 1 au trimestre 3, aux dates de constatation correspondantes</a:t>
            </a:r>
            <a:r>
              <a:rPr lang="fr-FR" sz="800" baseline="30000">
                <a:solidFill>
                  <a:schemeClr val="tx2"/>
                </a:solidFill>
              </a:rPr>
              <a:t>⁽¹⁾</a:t>
            </a:r>
            <a:r>
              <a:rPr lang="fr-FR" sz="800">
                <a:solidFill>
                  <a:schemeClr val="tx2"/>
                </a:solidFill>
              </a:rPr>
              <a:t>, l'indice clôture à un niveau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Niveau de Référence. </a:t>
            </a:r>
            <a:r>
              <a:rPr lang="fr-FR" sz="800">
                <a:solidFill>
                  <a:schemeClr val="tx2"/>
                </a:solidFill>
              </a:rPr>
              <a:t>Le produit verse alors un coupon de 2,75% au titre de chaque trimestre.</a:t>
            </a:r>
          </a:p>
          <a:p>
            <a:pPr algn="just">
              <a:spcAft>
                <a:spcPts val="600"/>
              </a:spcAft>
            </a:pPr>
            <a:r>
              <a:rPr lang="fr-FR" sz="800">
                <a:solidFill>
                  <a:schemeClr val="tx2"/>
                </a:solidFill>
              </a:rPr>
              <a:t>Dès la fin du trimestre 4, à la date de constatation correspondante</a:t>
            </a:r>
            <a:r>
              <a:rPr lang="fr-FR" sz="800" baseline="30000">
                <a:solidFill>
                  <a:schemeClr val="tx2"/>
                </a:solidFill>
              </a:rPr>
              <a:t>⁽¹⁾</a:t>
            </a:r>
            <a:r>
              <a:rPr lang="fr-FR" sz="800">
                <a:solidFill>
                  <a:schemeClr val="tx2"/>
                </a:solidFill>
              </a:rPr>
              <a:t>, l'indice clôture à un niveau supérieur à 100% de son Niveau de Référence (115% dans cet exemple). Le produit est alors automatiquement remboursé par anticipation. L’investisseur récupère l’intégralité du capital initial majoré d’un coupon de 2,75%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7,17%</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13,55%</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l'indice</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23/05/2022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DE L'INDICE   ENTRE LE </a:t>
            </a:r>
            <a:r>
              <a:rPr lang="en-US" sz="1200" b="0">
                <a:effectLst/>
                <a:latin typeface="+mj-lt"/>
              </a:rPr>
              <a:t>23 MAI 2010</a:t>
            </a:r>
            <a:r>
              <a:rPr lang="en-US" sz="1200">
                <a:latin typeface="+mj-lt"/>
              </a:rPr>
              <a:t> </a:t>
            </a:r>
            <a:r>
              <a:rPr lang="fr-FR" sz="1200" cap="none">
                <a:latin typeface="Futura PT" panose="020B0902020204020203" pitchFamily="34" charset="0"/>
              </a:rPr>
              <a:t>ET LE 23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4008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a:t>⁽¹⁾</a:t>
            </a:r>
            <a:r>
              <a:rPr lang="fr-FR" sz="650"/>
              <a:t> BNP Paribas </a:t>
            </a:r>
            <a:r>
              <a:rPr lang="fr-FR" sz="650" err="1"/>
              <a:t>Issuance</a:t>
            </a:r>
            <a:r>
              <a:rPr lang="fr-FR" sz="650"/>
              <a:t> B.V. : Standard &amp; Poor’s A+. BNP Paribas : Standard &amp; Poor’s A+ / Moody’s Aa3 / Fitch AA-. Notations en vigueur au moment de la rédaction de la présente brochure, le 24 mai 2022, qui ne sauraient ni être une garantie de solvabilité de l’Émetteur et du Garant de la formule, ni constituer un argument de souscription au produit. Les agences de notation peuvent les modifier à tout moment. </a:t>
            </a:r>
            <a:endParaRPr lang="fr-FR" sz="650" i="1">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89150785"/>
              </p:ext>
            </p:extLst>
          </p:nvPr>
        </p:nvGraphicFramePr>
        <p:xfrm>
          <a:off x="361950" y="979297"/>
          <a:ext cx="6837886" cy="749430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(ERREUR ; code Bloomberg : ERREUR ; sponsor : sponsorERREUR ;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19/05/2022 au 30/06/2022 (inclus). Une fois le montant de l’enveloppe initiale atteint (30 000 000 EUR), la commercialisation de « POUETPOUET » peut cesser à tout moment sans préavis avant le 30/06/2022,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Niveau de Référence correspond à la moyenne arithmétique des niveau de clôture de l'indice  du 28/04/2022 au 30/06/2022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Publication quotidienne sur Reuters, Bloomberg et </a:t>
                      </a:r>
                      <a:r>
                        <a:rPr lang="fr-FR" sz="700" b="0" i="0" kern="1200" err="1">
                          <a:solidFill>
                            <a:schemeClr val="tx1"/>
                          </a:solidFill>
                          <a:latin typeface="+mn-lt"/>
                          <a:ea typeface="+mn-ea"/>
                          <a:cs typeface="+mn-cs"/>
                        </a:rPr>
                        <a:t>Telekurs</a:t>
                      </a:r>
                      <a:r>
                        <a:rPr lang="fr-FR" sz="700" b="0" i="0" kern="120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⁽²⁾</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25965323"/>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(ERREUR ; code Bloomberg : ERREUR ; sponsor : sponsorERREUR ;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19/05/2022 au 30/06/2022 (inclus). Une fois le montant de l’enveloppe initiale atteint (30 000 000 EUR), la commercialisation de « POUETPOUET » peut cesser à tout moment sans préavis avant le 30/06/2022,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8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Niveau de Référence correspond à la moyenne arithmétique des niveau de clôture de l'indice  du 28/04/2022 au 30/06/2022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30/09/2022, 30/12/2022, 30/03/2023, 30/06/2023, 02/10/2023, 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07/10/2022, 06/01/2023, 06/04/2023, 07/07/2023, 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 juin 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7182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POUETPOUET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30/06/2022)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POUETPOUET », vous êtes exposé pour une durée de 4 à 40 trimestres à l’évolution de l'indice</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niveau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gain fixe plafonné à 2,75% par trimestre écoulé depuis le 30/06/2022 (soit 11,00%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65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En acceptant de limiter leurs gains à 2,75% par trimestre écoulé (soit un Taux de Rendement Annuel net maximum de 9,67%%), les investisseurs recevront en contrepartie l’intégralité du capital initial si l'indice ne baisse pas de plus de &lt;</a:t>
            </a:r>
            <a:r>
              <a:rPr lang="fr-FR" sz="800">
                <a:solidFill>
                  <a:srgbClr val="000000"/>
                </a:solidFill>
              </a:rPr>
              <a:t>PDIPERF&gt;</a:t>
            </a:r>
            <a:r>
              <a:rPr kumimoji="0" lang="fr-FR" sz="800" b="0" i="0" u="none" strike="noStrike" kern="1200" cap="none" spc="0" normalizeH="0" baseline="0" noProof="0">
                <a:ln>
                  <a:noFill/>
                </a:ln>
                <a:solidFill>
                  <a:schemeClr val="tx1"/>
                </a:solidFill>
                <a:effectLst/>
                <a:uLnTx/>
                <a:uFillTx/>
                <a:latin typeface="Proxima Nova Rg"/>
                <a:ea typeface="+mn-ea"/>
                <a:cs typeface="+mn-cs"/>
              </a:rPr>
              <a:t> par rapport à son Niveau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POUETPOUET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POUETPOUET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POUETPOUET » ne peut constituer l’intégralité d’un portefeuille d’investissement. L’investisseur est exposé pour une durée de 4 à 40 trimestres à l'indice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POUETPOUET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30/06/2022)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POUETPOUET », vous êtes exposé pour une durée de 4 à 40 trimestres à l’évolution de l'indice</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niveau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2,75% par trimestre (soit 11,00% par année écoulée) ainsi que les coupons mémorisés au préalable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65% de son Niveau de Référence.</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⁽¹⁾</a:t>
            </a:r>
            <a:r>
              <a:rPr kumimoji="0" lang="fr-FR" sz="800" b="0" i="0" u="none" strike="noStrike" kern="1200" cap="none" spc="0" normalizeH="0" baseline="0" noProof="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40%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9,83%</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POUETPOUET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POUETPOUET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POUETPOUET » ne peut constituer l’intégralité d’un portefeuille d’investissement. L’investisseur est exposé pour une durée de 4 à 40 trimestres à l'indice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2,75% par trimestre écoulé depuis le 30/06/2022</a:t>
            </a:r>
          </a:p>
          <a:p>
            <a:pPr marL="0" indent="0" algn="ctr">
              <a:lnSpc>
                <a:spcPct val="100000"/>
              </a:lnSpc>
              <a:spcBef>
                <a:spcPts val="0"/>
              </a:spcBef>
              <a:buNone/>
            </a:pPr>
            <a:r>
              <a:rPr lang="fr-FR" sz="800"/>
              <a:t>(soit un coupon de 110,00% et un Taux de Rendement Annuel net de </a:t>
            </a:r>
            <a:r>
              <a:rPr lang="fr-FR" sz="800">
                <a:highlight>
                  <a:srgbClr val="FFFF00"/>
                </a:highlight>
              </a:rPr>
              <a:t>6,60%</a:t>
            </a:r>
            <a:r>
              <a:rPr lang="fr-FR" sz="800" baseline="30000"/>
              <a:t>⁽²⁾</a:t>
            </a:r>
            <a:r>
              <a:rPr lang="fr-FR" sz="80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2,75% par trimestre écoulé depuis le 30/06/2022 </a:t>
            </a:r>
          </a:p>
          <a:p>
            <a:pPr marL="0" indent="0" algn="ctr">
              <a:lnSpc>
                <a:spcPct val="100000"/>
              </a:lnSpc>
              <a:spcBef>
                <a:spcPts val="0"/>
              </a:spcBef>
              <a:buNone/>
            </a:pPr>
            <a:r>
              <a:rPr lang="fr-FR" sz="800"/>
              <a:t>(Soit un Taux de Rendement Annuel net compris entre </a:t>
            </a:r>
            <a:r>
              <a:rPr lang="fr-FR" sz="800">
                <a:highlight>
                  <a:srgbClr val="FFFF00"/>
                </a:highlight>
              </a:rPr>
              <a:t>6,66%</a:t>
            </a:r>
            <a:r>
              <a:rPr lang="fr-FR" sz="800" baseline="30000"/>
              <a:t>⁽²⁾ </a:t>
            </a:r>
            <a:r>
              <a:rPr lang="fr-FR" sz="800"/>
              <a:t>et </a:t>
            </a:r>
            <a:r>
              <a:rPr lang="fr-FR" sz="800">
                <a:highlight>
                  <a:srgbClr val="FFFF00"/>
                </a:highlight>
              </a:rPr>
              <a:t>9,67%</a:t>
            </a:r>
            <a:r>
              <a:rPr lang="fr-FR" sz="800" baseline="30000"/>
              <a:t>⁽²⁾</a:t>
            </a:r>
            <a:r>
              <a:rPr lang="fr-FR" sz="80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chemeClr val="tx2"/>
                </a:solidFill>
              </a:rPr>
              <a:t>à partir de la fin du trimestre 4 et jusqu’à la fin du trimestre 39, on observe le niveau de clôture de l'indice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à une date de constatation trimestrielle</a:t>
            </a:r>
            <a:r>
              <a:rPr lang="fr-FR" sz="800" b="1" baseline="30000">
                <a:solidFill>
                  <a:schemeClr val="tx2"/>
                </a:solidFill>
              </a:rPr>
              <a:t>⁽¹⁾</a:t>
            </a:r>
            <a:r>
              <a:rPr lang="fr-FR" sz="800" b="1">
                <a:solidFill>
                  <a:schemeClr val="tx2"/>
                </a:solidFill>
              </a:rPr>
              <a:t>, </a:t>
            </a:r>
            <a:r>
              <a:rPr lang="it-IT" sz="800" b="1">
                <a:solidFill>
                  <a:schemeClr val="tx2"/>
                </a:solidFill>
              </a:rPr>
              <a:t>l'indice </a:t>
            </a:r>
            <a:r>
              <a:rPr lang="fr-FR" sz="800" b="1">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30/06/2032, en l’absence de remboursement anticipé automatique préalable, on compare le niveau de clôture de l'indice</a:t>
            </a:r>
            <a:r>
              <a:rPr lang="en-US" sz="800">
                <a:solidFill>
                  <a:schemeClr val="tx2"/>
                </a:solidFill>
              </a:rPr>
              <a:t> </a:t>
            </a:r>
            <a:r>
              <a:rPr lang="fr-FR" sz="80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supérieur ou égal à 65% de son Niveau de Référence, l’investisseur reçoit, le 07 juillet 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strictement inférieur à 60% de son niveau de Référence, l’investisseur reçoit, le 07 juillet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l'indice entre le 30/06/2022 et le 30/06/2032</a:t>
            </a:r>
          </a:p>
          <a:p>
            <a:pPr marL="0" indent="0" algn="ctr">
              <a:lnSpc>
                <a:spcPct val="100000"/>
              </a:lnSpc>
              <a:spcBef>
                <a:spcPts val="0"/>
              </a:spcBef>
              <a:buNone/>
            </a:pPr>
            <a:r>
              <a:rPr lang="fr-FR" sz="800"/>
              <a:t>(Soit un Taux de Rendement Annuel net inférieur ou égal à -5,92%</a:t>
            </a:r>
            <a:r>
              <a:rPr lang="fr-FR" sz="800" baseline="30000"/>
              <a:t>⁽²⁾</a:t>
            </a:r>
            <a:r>
              <a:rPr lang="fr-FR" sz="800"/>
              <a:t>)</a:t>
            </a:r>
          </a:p>
          <a:p>
            <a:pPr marL="0" indent="0" algn="ctr">
              <a:lnSpc>
                <a:spcPct val="100000"/>
              </a:lnSpc>
              <a:spcBef>
                <a:spcPts val="0"/>
              </a:spcBef>
              <a:buNone/>
            </a:pPr>
            <a:r>
              <a:rPr lang="fr-FR" sz="800" b="1" i="1"/>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de Référence correspond à la moyenne arithmétique des niveau de clôture de l'indice  du 28/04/2022 au 30/06/2022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de -1,00%</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l'indice </a:t>
            </a:r>
            <a:r>
              <a:rPr lang="fr-FR" sz="800" b="1">
                <a:solidFill>
                  <a:srgbClr val="000000"/>
                </a:solidFill>
              </a:rPr>
              <a:t>clôture à un niveau strictement inférieur à 65% mais supérieur ou égal à 60% de son Niveau de Référence, l’investisseur reçoit, le 07 juillet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a:t/>
            </a:r>
            <a:endParaRPr lang="en-US" sz="80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a:t>
            </a:r>
            <a:r>
              <a:rPr lang="fr-FR" sz="800">
                <a:solidFill>
                  <a:schemeClr val="tx2"/>
                </a:solidFill>
              </a:rPr>
              <a:t>,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de Référence correspond à la moyenne arithmétique des niveau de clôture de l'indice  du 28/04/2022 au 30/06/2022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l'indice </a:t>
            </a:r>
            <a:r>
              <a:rPr lang="fr-FR" sz="800" b="1">
                <a:solidFill>
                  <a:schemeClr val="tx2"/>
                </a:solidFill>
              </a:rPr>
              <a:t>clôture à un niveau supérieur ou égal à 65% de son Niveau de Référence</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2,75%</a:t>
            </a:r>
          </a:p>
          <a:p>
            <a:pPr defTabSz="1042988" fontAlgn="base">
              <a:spcBef>
                <a:spcPct val="0"/>
              </a:spcBef>
              <a:spcAft>
                <a:spcPct val="0"/>
              </a:spcAft>
            </a:pPr>
            <a:r>
              <a:rPr lang="fr-FR">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l'indice</a:t>
            </a:r>
            <a:r>
              <a:rPr lang="fr-FR" sz="800" b="1">
                <a:solidFill>
                  <a:schemeClr val="tx2"/>
                </a:solidFill>
              </a:rPr>
              <a:t> clôture à un niveau </a:t>
            </a:r>
            <a:r>
              <a:rPr lang="fr-FR" sz="800" b="1">
                <a:solidFill>
                  <a:schemeClr val="tx2"/>
                </a:solidFill>
                <a:latin typeface="Proxima Nova Rg" panose="02000506030000020004" pitchFamily="2" charset="0"/>
              </a:rPr>
              <a:t>strictement inférieur à 65% de son Niveau de Référence,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il est mis en mémoire</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⁽¹⁾</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⁽²⁾</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6,60%</a:t>
            </a:r>
            <a:r>
              <a:rPr lang="fr-FR" sz="800" baseline="30000"/>
              <a:t>⁽²⁾</a:t>
            </a:r>
            <a:r>
              <a:rPr lang="fr-FR" sz="800"/>
              <a:t> et </a:t>
            </a:r>
            <a:r>
              <a:rPr lang="fr-FR" sz="800">
                <a:highlight>
                  <a:srgbClr val="00FFFF"/>
                </a:highlight>
              </a:rPr>
              <a:t>9,83%</a:t>
            </a:r>
            <a:r>
              <a:rPr lang="fr-FR" sz="800" baseline="30000"/>
              <a:t>⁽²⁾</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30/06/2032, en l’absence de remboursement anticipé automatique préalable, on compare le niveau de clôture de l'indice</a:t>
            </a:r>
            <a:r>
              <a:rPr lang="en-US" sz="800">
                <a:solidFill>
                  <a:schemeClr val="tx2"/>
                </a:solidFill>
              </a:rPr>
              <a:t> </a:t>
            </a:r>
            <a:r>
              <a:rPr lang="fr-FR" sz="80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supérieur ou égal à 65% de son Niveau de Référence, l’investisseur reçoit, le 07/07/2032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strictement inférieur à 60% de son niveau de Référence, l’investisseur reçoit, le 07/07/2032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l'indice entre le &lt;</a:t>
            </a:r>
            <a:r>
              <a:rPr lang="fr-FR" sz="800">
                <a:highlight>
                  <a:srgbClr val="FF00FF"/>
                </a:highlight>
              </a:rPr>
              <a:t>NDR&gt; </a:t>
            </a:r>
            <a:r>
              <a:rPr lang="fr-FR" sz="800"/>
              <a:t>et son niveau de clôture le 30/06/2032</a:t>
            </a:r>
          </a:p>
          <a:p>
            <a:pPr marL="0" indent="0" algn="ctr">
              <a:lnSpc>
                <a:spcPct val="100000"/>
              </a:lnSpc>
              <a:spcBef>
                <a:spcPts val="0"/>
              </a:spcBef>
              <a:buNone/>
            </a:pPr>
            <a:r>
              <a:rPr lang="fr-FR" sz="800"/>
              <a:t>(Soit un Taux de Rendement Annuel net inférieur ou égal à 6,72%</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9,65%</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l'indice </a:t>
            </a:r>
            <a:r>
              <a:rPr lang="fr-FR" sz="800" b="1">
                <a:solidFill>
                  <a:srgbClr val="000000"/>
                </a:solidFill>
              </a:rPr>
              <a:t>clôture à un niveau strictement inférieur à 65% mais supérieur ou égal à 60% de son Niveau de Référence, l’investisseur reçoit, le 07/07/2032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6,66%</a:t>
            </a:r>
            <a:r>
              <a:rPr lang="fr-FR" sz="800" baseline="30000"/>
              <a:t>2) </a:t>
            </a:r>
            <a:r>
              <a:rPr lang="fr-FR" sz="800"/>
              <a:t>et 9,83%</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rgbClr val="000000"/>
                </a:solidFill>
                <a:latin typeface="Proxima Nova Rg" panose="02000506030000020004" pitchFamily="2" charset="0"/>
              </a:rPr>
              <a:t>(</a:t>
            </a:r>
            <a:r>
              <a:rPr lang="fr-FR" sz="800">
                <a:solidFill>
                  <a:schemeClr val="tx2"/>
                </a:solidFill>
              </a:rPr>
              <a:t>à partir de la fin du trimestre 4 et jusqu’à la fin du trimestre 39), on compare le niveau de clôture de l'indice à son Niveau de Référence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l'indice </a:t>
            </a:r>
            <a:r>
              <a:rPr lang="fr-FR" sz="800" b="1">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De la fin du trimestre 4 jusqu'à la fin du trimestre 39, si à l’une des dates de constatation trimestrielle correspondantes</a:t>
            </a:r>
            <a:r>
              <a:rPr lang="fr-FR" sz="800" baseline="30000">
                <a:solidFill>
                  <a:srgbClr val="000000"/>
                </a:solidFill>
              </a:rPr>
              <a:t>⁽¹⁾</a:t>
            </a:r>
            <a:r>
              <a:rPr lang="fr-FR" sz="800">
                <a:solidFill>
                  <a:srgbClr val="000000"/>
                </a:solidFill>
              </a:rPr>
              <a:t> l'indice clôture à un niveau supérieur ou égal à 100% de son Niveau de Référence,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d’un coupon de 2,75% par trimestre écoulé depuis le 30/06/2022 (soit 11,00%</a:t>
            </a:r>
            <a:r>
              <a:rPr lang="fr-FR" sz="800" i="1">
                <a:solidFill>
                  <a:srgbClr val="000000"/>
                </a:solidFill>
              </a:rPr>
              <a:t> </a:t>
            </a:r>
            <a:r>
              <a:rPr lang="fr-FR" sz="800">
                <a:solidFill>
                  <a:srgbClr val="000000"/>
                </a:solidFill>
              </a:rPr>
              <a:t>par année écoulée et un Taux de Rendement Annuel net maximum de 9,67%</a:t>
            </a:r>
            <a:r>
              <a:rPr lang="fr-FR" sz="800" baseline="30000">
                <a:solidFill>
                  <a:srgbClr val="000000"/>
                </a:solidFill>
                <a:ea typeface="SimSun" pitchFamily="2" charset="-122"/>
                <a:cs typeface="Times New Roman" pitchFamily="18" charset="0"/>
              </a:rPr>
              <a:t>⁽²⁾</a:t>
            </a:r>
            <a:r>
              <a:rPr lang="fr-FR" sz="800">
                <a:solidFill>
                  <a:srgbClr val="000000"/>
                </a:solidFill>
                <a:ea typeface="SimSun" pitchFamily="2" charset="-122"/>
                <a:cs typeface="Times New Roman" pitchFamily="18" charset="0"/>
              </a:rPr>
              <a:t>).</a:t>
            </a:r>
            <a:endParaRPr lang="fr-FR" sz="800">
              <a:solidFill>
                <a:srgbClr val="000000"/>
              </a:solidFill>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À la date de constatation finale</a:t>
            </a:r>
            <a:r>
              <a:rPr lang="fr-FR" sz="800" baseline="30000">
                <a:solidFill>
                  <a:srgbClr val="000000"/>
                </a:solidFill>
              </a:rPr>
              <a:t>⁽¹⁾</a:t>
            </a:r>
            <a:r>
              <a:rPr lang="fr-FR" sz="800">
                <a:solidFill>
                  <a:srgbClr val="000000"/>
                </a:solidFill>
              </a:rPr>
              <a:t>, si le mécanisme de remboursement anticipé n’a pas été activé au préalable, et si l'indice clôture à un niveau supérieur ou égal à 65% de son Niveau de Référence, l’investisseur récupère alors l’intégralité de son capital initial, majorée d’un coupon de 2,75% par trimestre écoulé depuis le 30/06/2022  (soit un coupon de 110,00% et un Taux de Rendement Annuel net de 6,60%</a:t>
            </a:r>
            <a:r>
              <a:rPr lang="fr-FR" sz="800" baseline="30000">
                <a:solidFill>
                  <a:srgbClr val="000000"/>
                </a:solidFill>
              </a:rPr>
              <a:t>⁽²⁾</a:t>
            </a:r>
            <a:r>
              <a:rPr lang="fr-FR" sz="800">
                <a:solidFill>
                  <a:srgbClr val="000000"/>
                </a:solidFill>
              </a:rPr>
              <a:t>). </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automatique de remboursement anticipé n’a pas été activé au préalable et si, à la date de constatation finale⁽¹⁾, l'indice clôture à un niveau strictement inférieur à 65% de son Niveau de Référence mais supérieur ou égal à 60% de ce dernier, l’investisseur récupère l’intégralité de son capital initialement investi. Le capital n’est donc exposé à un risque de perte à l’échéance⁽¹⁾ que si l'indice clôture à un niveau strictement inférieur à 60% de son Niveau de Référence à la date de constatation finale⁽¹⁾.</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POUETPOUET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l'indice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l'indice, du fait du </a:t>
            </a:r>
            <a:r>
              <a:rPr lang="fr-FR" sz="800" b="1">
                <a:solidFill>
                  <a:srgbClr val="000000"/>
                </a:solidFill>
              </a:rPr>
              <a:t>mécanisme de plafonnement des gains à 2,75% par trimestre écoulé depuis le 30/06/2022 </a:t>
            </a:r>
            <a:r>
              <a:rPr lang="fr-FR" sz="800">
                <a:solidFill>
                  <a:srgbClr val="000000"/>
                </a:solidFill>
              </a:rPr>
              <a:t>(soit un Taux de Rendement Annuel net maximum de 9,67%</a:t>
            </a:r>
            <a:r>
              <a:rPr lang="fr-FR" sz="800" baseline="30000">
                <a:solidFill>
                  <a:srgbClr val="000000"/>
                </a:solidFill>
                <a:ea typeface="SimSun" pitchFamily="2" charset="-122"/>
                <a:cs typeface="Times New Roman" pitchFamily="18" charset="0"/>
              </a:rPr>
              <a:t>⁽²⁾</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Le rendement de « POUETPOUET » est très sensible à une faible variation du niveau de clôture de l'indice autour du seuil de </a:t>
            </a:r>
            <a:r>
              <a:rPr lang="fr-FR" sz="800" b="1">
                <a:solidFill>
                  <a:srgbClr val="000000"/>
                </a:solidFill>
                <a:effectLst/>
                <a:ea typeface="Calibri" panose="020F0502020204030204" pitchFamily="34" charset="0"/>
              </a:rPr>
              <a:t>100% de son Niveau de Référence et 100%  </a:t>
            </a:r>
            <a:r>
              <a:rPr lang="fr-FR" sz="800" b="1">
                <a:effectLst/>
                <a:ea typeface="Calibri" panose="020F0502020204030204" pitchFamily="34" charset="0"/>
              </a:rPr>
              <a:t>en cours de vie, et des seuils de 65% et 60% de son Niveau de Référence à la date de constatation finale</a:t>
            </a:r>
            <a:r>
              <a:rPr lang="fr-FR" sz="800" b="1" baseline="30000">
                <a:effectLst/>
                <a:ea typeface="Calibri" panose="020F0502020204030204" pitchFamily="34" charset="0"/>
              </a:rPr>
              <a:t>⁽¹⁾</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marché : </a:t>
            </a:r>
            <a:r>
              <a:rPr lang="fr-FR" sz="80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 </a:t>
            </a:r>
            <a:r>
              <a:rPr lang="fr-FR" sz="80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perte en capital : </a:t>
            </a:r>
            <a:r>
              <a:rPr lang="fr-FR" sz="80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lié au sous-jacent : </a:t>
            </a:r>
            <a:r>
              <a:rPr lang="fr-FR" sz="80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découlant de la nature du support : </a:t>
            </a:r>
            <a:r>
              <a:rPr lang="fr-FR" sz="800">
                <a:solidFill>
                  <a:srgbClr val="000000"/>
                </a:solidFill>
              </a:rPr>
              <a:t>En cas de revente du produit avant l’échéance ou, selon le cas, à la date de remboursement anticipé automatique</a:t>
            </a:r>
            <a:r>
              <a:rPr lang="fr-FR" sz="800" baseline="30000">
                <a:solidFill>
                  <a:srgbClr val="000000"/>
                </a:solidFill>
              </a:rPr>
              <a:t>⁽¹⁾</a:t>
            </a:r>
            <a:r>
              <a:rPr lang="fr-FR" sz="80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a:solidFill>
                  <a:srgbClr val="000000"/>
                </a:solidFill>
              </a:rPr>
              <a:t>⁽¹⁾</a:t>
            </a:r>
            <a:r>
              <a:rPr lang="fr-FR" sz="800">
                <a:solidFill>
                  <a:srgbClr val="000000"/>
                </a:solidFill>
              </a:rPr>
              <a:t>. Ainsi, le montant remboursé pourra être très différent (inférieur ou supérieur) du montant résultant de l’application de la formule annoncée. </a:t>
            </a:r>
            <a:r>
              <a:rPr lang="fr-FR" sz="800" b="1">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trimestrielle</a:t>
            </a:r>
            <a:r>
              <a:rPr lang="fr-FR" sz="800" baseline="30000">
                <a:solidFill>
                  <a:srgbClr val="000000"/>
                </a:solidFill>
              </a:rPr>
              <a:t>⁽¹⁾</a:t>
            </a:r>
            <a:r>
              <a:rPr lang="fr-FR" sz="800">
                <a:solidFill>
                  <a:srgbClr val="000000"/>
                </a:solidFill>
              </a:rPr>
              <a:t>, </a:t>
            </a:r>
            <a:r>
              <a:rPr lang="fr-FR" sz="800">
                <a:latin typeface="Proxima Nova Rg" panose="02000506030000020004" pitchFamily="2" charset="0"/>
              </a:rPr>
              <a:t>l’investisseur peut recevoir un coupon de 2,75% dès lors que l'indice clôture à un niveau supérieur ou égal à 65% de son Niveau de Référence</a:t>
            </a:r>
            <a:r>
              <a:rPr lang="fr-FR" sz="80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du trimestre 4 à 39, si à l’une des dates de constatation trimestrielle correspondantes</a:t>
            </a:r>
            <a:r>
              <a:rPr lang="fr-FR" sz="800" baseline="30000">
                <a:solidFill>
                  <a:srgbClr val="000000"/>
                </a:solidFill>
              </a:rPr>
              <a:t>⁽¹⁾</a:t>
            </a:r>
            <a:r>
              <a:rPr lang="fr-FR" sz="800">
                <a:solidFill>
                  <a:srgbClr val="000000"/>
                </a:solidFill>
              </a:rPr>
              <a:t> ,l'indice clôture à un niveau supérieur ou égal à 100% de son Niveau de Référence,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2,75%  ainsi que les coupons mémorisés au préalable (soit un Taux de Rendement Annuel net maximum de</a:t>
            </a:r>
            <a:r>
              <a:rPr lang="fr-FR" sz="800">
                <a:solidFill>
                  <a:srgbClr val="000000"/>
                </a:solidFill>
                <a:highlight>
                  <a:srgbClr val="00FFFF"/>
                </a:highlight>
              </a:rPr>
              <a: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l'indice clôture à un niveau supérieur ou égal à 60% de son Niveau de Référence, l’investisseur récupère alors l’intégralité de son capital initialement investi (soit un Taux de Rendement Annuel net maximum de </a:t>
            </a:r>
            <a:r>
              <a:rPr lang="fr-FR" sz="800">
                <a:solidFill>
                  <a:srgbClr val="000000"/>
                </a:solidFill>
                <a:highlight>
                  <a:srgbClr val="00FFFF"/>
                </a:highlight>
              </a:rPr>
              <a:t>9,83%</a:t>
            </a:r>
            <a:r>
              <a:rPr lang="fr-FR" sz="800" baseline="30000">
                <a:solidFill>
                  <a:srgbClr val="000000"/>
                </a:solidFill>
              </a:rPr>
              <a:t>⁽²⁾</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POUETPOUET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l'indice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l'indice, du fait du </a:t>
            </a:r>
            <a:r>
              <a:rPr lang="fr-FR" sz="800" b="1">
                <a:solidFill>
                  <a:srgbClr val="000000"/>
                </a:solidFill>
              </a:rPr>
              <a:t>mécanisme de plafonnement des gains à 2,75% par trimestre </a:t>
            </a:r>
            <a:r>
              <a:rPr lang="fr-FR" sz="800">
                <a:solidFill>
                  <a:srgbClr val="000000"/>
                </a:solidFill>
              </a:rPr>
              <a:t>(soit un Taux de Rendement Annuel net maximum de de de </a:t>
            </a:r>
            <a:r>
              <a:rPr lang="fr-FR" sz="800">
                <a:solidFill>
                  <a:srgbClr val="000000"/>
                </a:solidFill>
                <a:highlight>
                  <a:srgbClr val="00FFFF"/>
                </a:highlight>
              </a:rPr>
              <a:t>9,83%</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POUETPOUET » est très sensible à une faible variation du niveau de clôture de l'indice autour du seuil de </a:t>
            </a:r>
            <a:r>
              <a:rPr lang="fr-FR" sz="800">
                <a:solidFill>
                  <a:srgbClr val="000000"/>
                </a:solidFill>
                <a:effectLst/>
                <a:ea typeface="Calibri" panose="020F0502020204030204" pitchFamily="34" charset="0"/>
              </a:rPr>
              <a:t>65% de son Niveau de Référence et 100%  </a:t>
            </a:r>
            <a:r>
              <a:rPr lang="fr-FR" sz="800">
                <a:effectLst/>
                <a:ea typeface="Calibri" panose="020F0502020204030204" pitchFamily="34" charset="0"/>
              </a:rPr>
              <a:t>en cours de vie, et des seuils de 65% et 60% de son Niveau de Référence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a:solidFill>
                  <a:schemeClr val="tx2"/>
                </a:solidFill>
                <a:latin typeface="+mn-lt"/>
              </a:rPr>
              <a:t>(3</a:t>
            </a:r>
            <a:r>
              <a:rPr lang="fr-FR" sz="650" baseline="30000">
                <a:solidFill>
                  <a:schemeClr val="tx2"/>
                </a:solidFill>
                <a:highlight>
                  <a:srgbClr val="FFFF00"/>
                </a:highlight>
                <a:latin typeface="+mn-lt"/>
              </a:rPr>
              <a:t>) </a:t>
            </a:r>
            <a:r>
              <a:rPr lang="fr-FR" sz="650">
                <a:solidFill>
                  <a:schemeClr val="tx2"/>
                </a:solidFill>
                <a:highlight>
                  <a:srgbClr val="FFFF00"/>
                </a:highlight>
                <a:latin typeface="+mn-lt"/>
              </a:rPr>
              <a:t>Hors prise en compte des dividendes éventuels détachés par </a:t>
            </a:r>
            <a:r>
              <a:rPr lang="it-IT" sz="650">
                <a:solidFill>
                  <a:schemeClr val="tx2"/>
                </a:solidFill>
                <a:highlight>
                  <a:srgbClr val="FFFF00"/>
                </a:highlight>
                <a:latin typeface="+mn-lt"/>
              </a:rPr>
              <a:t>l'indice</a:t>
            </a:r>
            <a:endParaRPr lang="fr-FR" sz="65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l'indice clôture à un niveau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l'indice clôture à un niveau strictement inférieur à 65%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a:solidFill>
                  <a:srgbClr val="B9A049"/>
                </a:solidFill>
                <a:latin typeface="+mn-lt"/>
              </a:rPr>
              <a:t>LE RENDEMENT DU PRODUIT « POUETPOUET » EST TRÈS SENSIBLE À UNE FAIBLE VARIATION DU niveau DE CLÔTURE de l'indice AUTOUR DES SEUILS DE 65% ET DE 60% </a:t>
            </a:r>
            <a:r>
              <a:rPr lang="fr-FR" sz="800" cap="all">
                <a:solidFill>
                  <a:srgbClr val="B9A049"/>
                </a:solidFill>
                <a:latin typeface="+mn-lt"/>
              </a:rPr>
              <a:t>DE SON Niveau de Référence</a:t>
            </a:r>
            <a:r>
              <a:rPr lang="fr-FR" sz="800">
                <a:solidFill>
                  <a:srgbClr val="B9A049"/>
                </a:solidFill>
                <a:latin typeface="+mn-lt"/>
              </a:rPr>
              <a:t>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chaque date de constatation trimestrielle</a:t>
            </a:r>
            <a:r>
              <a:rPr lang="fr-FR" sz="800" baseline="30000"/>
              <a:t>⁽¹⁾ </a:t>
            </a:r>
            <a:r>
              <a:rPr lang="fr-FR" sz="800">
                <a:latin typeface="+mn-lt"/>
              </a:rPr>
              <a:t>des trimestres 4 à 39</a:t>
            </a:r>
            <a:r>
              <a:rPr lang="fr-FR" sz="800"/>
              <a:t>, l'indice clôture à un niveau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l'indice clôture à un niveau strictement inférieur à 60%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a:t>Le Taux de Rendement Annuel net est alors similaire à celui d’un investissement direct dans l'indice</a:t>
            </a:r>
            <a:r>
              <a:rPr lang="fr-FR" sz="800" baseline="30000"/>
              <a:t>(3)</a:t>
            </a:r>
            <a:r>
              <a:rPr lang="fr-FR" sz="800"/>
              <a:t>, soit -13,78%</a:t>
            </a:r>
            <a:r>
              <a:rPr lang="fr-FR" sz="800" baseline="30000"/>
              <a:t>⁽²⁾</a:t>
            </a:r>
            <a:r>
              <a:rPr lang="fr-FR" sz="800"/>
              <a:t>. </a:t>
            </a:r>
          </a:p>
          <a:p>
            <a:pPr lvl="0" algn="just" defTabSz="1042988" fontAlgn="base">
              <a:spcBef>
                <a:spcPct val="0"/>
              </a:spcBef>
              <a:spcAft>
                <a:spcPts val="600"/>
              </a:spcAft>
            </a:pPr>
            <a:r>
              <a:rPr lang="fr-FR" sz="800" b="1"/>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chaque date de constatation trimestrielle</a:t>
            </a:r>
            <a:r>
              <a:rPr lang="fr-FR" sz="800" baseline="30000">
                <a:solidFill>
                  <a:srgbClr val="04202E"/>
                </a:solidFill>
                <a:latin typeface="+mn-lt"/>
              </a:rPr>
              <a:t>⁽¹⁾</a:t>
            </a:r>
            <a:r>
              <a:rPr lang="fr-FR" sz="800">
                <a:latin typeface="+mn-lt"/>
              </a:rPr>
              <a:t> des trimestres 4 à 39, l'indice clôture à </a:t>
            </a:r>
            <a:r>
              <a:rPr lang="fr-FR" sz="800">
                <a:solidFill>
                  <a:schemeClr val="tx2"/>
                </a:solidFill>
                <a:latin typeface="+mn-lt"/>
              </a:rPr>
              <a:t>un niveau strictement inférieur à 100% de son Niveau de Référence</a:t>
            </a:r>
            <a:r>
              <a:rPr lang="fr-FR" sz="800">
                <a:latin typeface="+mn-lt"/>
              </a:rPr>
              <a:t>. Le mécanisme de remboursement anticipé automatique n’est donc pas activé et le produit continue.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l'indice clôture à un niveau strictement inférieur à 65% de son Niveau de Référence (62% dans cet exemple). L’investisseur récupère alors l’intégralité de son capital initialement investi.
        </a:t>
            </a:r>
          </a:p>
          <a:p>
            <a:pPr lvl="0" defTabSz="1042988" fontAlgn="base">
              <a:spcBef>
                <a:spcPct val="0"/>
              </a:spcBef>
              <a:spcAft>
                <a:spcPts val="600"/>
              </a:spcAft>
            </a:pPr>
            <a:r>
              <a:rPr lang="fr-FR" sz="800">
                <a:solidFill>
                  <a:schemeClr val="tx1"/>
                </a:solidFill>
                <a:latin typeface="+mn-lt"/>
              </a:rPr>
              <a:t>Ce qui correspond à un Taux de Rendement Annuel net de                    -1.00</a:t>
            </a:r>
            <a:r>
              <a:rPr lang="fr-FR" sz="800" baseline="30000">
                <a:solidFill>
                  <a:schemeClr val="tx1"/>
                </a:solidFill>
                <a:latin typeface="+mn-lt"/>
              </a:rPr>
              <a:t>⁽²⁾</a:t>
            </a:r>
            <a:r>
              <a:rPr lang="fr-FR" sz="800">
                <a:solidFill>
                  <a:schemeClr val="tx1"/>
                </a:solidFill>
                <a:latin typeface="+mn-lt"/>
              </a:rPr>
              <a:t>, contre un Taux de Rendement Annuel net de -5,61%</a:t>
            </a:r>
            <a:r>
              <a:rPr lang="fr-FR" sz="800" baseline="30000">
                <a:solidFill>
                  <a:schemeClr val="tx1"/>
                </a:solidFill>
                <a:latin typeface="+mn-lt"/>
              </a:rPr>
              <a:t>⁽²⁾</a:t>
            </a:r>
            <a:r>
              <a:rPr lang="fr-FR" sz="800">
                <a:solidFill>
                  <a:schemeClr val="tx1"/>
                </a:solidFill>
                <a:latin typeface="+mn-lt"/>
              </a:rPr>
              <a:t>, pour un investissement direct dans l'indice</a:t>
            </a:r>
            <a:r>
              <a:rPr lang="fr-FR" sz="800" baseline="30000">
                <a:solidFill>
                  <a:schemeClr val="tx1"/>
                </a:solidFill>
                <a:latin typeface="+mn-lt"/>
              </a:rPr>
              <a:t>(3)</a:t>
            </a:r>
            <a:r>
              <a:rPr lang="fr-FR" sz="800">
                <a:solidFill>
                  <a:schemeClr val="tx1"/>
                </a:solidFill>
                <a:latin typeface="+mn-lt"/>
              </a:rPr>
              <a:t>,</a:t>
            </a:r>
            <a:r>
              <a:rPr lang="fr-FR" sz="800" baseline="30000">
                <a:solidFill>
                  <a:schemeClr val="tx1"/>
                </a:solidFill>
                <a:latin typeface="+mn-lt"/>
              </a:rPr>
              <a:t> </a:t>
            </a:r>
            <a:r>
              <a:rPr lang="fr-FR" sz="800">
                <a:solidFill>
                  <a:schemeClr val="tx1"/>
                </a:solidFill>
                <a:latin typeface="+mn-lt"/>
              </a:rPr>
              <a:t>du fait du </a:t>
            </a:r>
            <a:r>
              <a:rPr lang="fr-FR" sz="800" b="1">
                <a:solidFill>
                  <a:schemeClr val="tx1"/>
                </a:solidFill>
                <a:latin typeface="+mn-lt"/>
              </a:rPr>
              <a:t>mécanisme de remboursement à l’échéance</a:t>
            </a:r>
            <a:r>
              <a:rPr lang="fr-FR" sz="800" b="1" baseline="30000">
                <a:solidFill>
                  <a:schemeClr val="tx1"/>
                </a:solidFill>
                <a:latin typeface="+mn-lt"/>
              </a:rPr>
              <a:t>⁽¹⁾</a:t>
            </a:r>
            <a:r>
              <a:rPr lang="fr-FR" sz="800" b="1">
                <a:solidFill>
                  <a:schemeClr val="tx1"/>
                </a:solidFill>
                <a:latin typeface="+mn-lt"/>
              </a:rPr>
              <a:t> de « POUETPOUET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Dès la première date de constatation trimestrielle</a:t>
            </a:r>
            <a:r>
              <a:rPr lang="fr-FR" sz="800" baseline="30000">
                <a:solidFill>
                  <a:srgbClr val="04202E"/>
                </a:solidFill>
              </a:rPr>
              <a:t>⁽¹⁾</a:t>
            </a:r>
            <a:r>
              <a:rPr lang="fr-FR" sz="800">
                <a:solidFill>
                  <a:schemeClr val="tx2"/>
                </a:solidFill>
              </a:rPr>
              <a:t> du mécanisme de remboursement anticipé automatique, </a:t>
            </a:r>
            <a:r>
              <a:rPr lang="it-IT" sz="800">
                <a:solidFill>
                  <a:schemeClr val="tx2"/>
                </a:solidFill>
              </a:rPr>
              <a:t>l'indice </a:t>
            </a:r>
            <a:r>
              <a:rPr lang="fr-FR" sz="800">
                <a:solidFill>
                  <a:schemeClr val="tx2"/>
                </a:solidFill>
              </a:rPr>
              <a:t>clôture à </a:t>
            </a:r>
            <a:r>
              <a:rPr lang="fr-FR" sz="800">
                <a:solidFill>
                  <a:schemeClr val="tx2"/>
                </a:solidFill>
                <a:latin typeface="Proxima Nova Rg" panose="02000506030000020004" pitchFamily="2" charset="0"/>
              </a:rPr>
              <a:t>un niveau supérieur à 100% de son Niveau de Référence 100% de son Niveau de Référence </a:t>
            </a:r>
            <a:r>
              <a:rPr lang="fr-FR" sz="800">
                <a:solidFill>
                  <a:schemeClr val="tx2"/>
                </a:solidFill>
              </a:rPr>
              <a:t>(115% dans cet exemple). Le produit est automatiquement remboursé par anticipation. Il verse alors l’intégralité du capital initial majorée d’un coupon de 2,75% par trimestre écoulé depuis le 30/06/2022, soit un gain de 11,00% dans notre exemple.</a:t>
            </a:r>
          </a:p>
          <a:p>
            <a:pPr algn="just">
              <a:spcAft>
                <a:spcPts val="600"/>
              </a:spcAft>
            </a:pPr>
            <a:r>
              <a:rPr lang="fr-FR" sz="800"/>
              <a:t>Ce qui correspond à un Taux de Rendement Annuel net de 9,67%</a:t>
            </a:r>
            <a:r>
              <a:rPr lang="fr-FR" sz="800" baseline="30000"/>
              <a:t>⁽²⁾</a:t>
            </a:r>
            <a:r>
              <a:rPr lang="fr-FR" sz="800"/>
              <a:t>, contre un Taux de Rendement Annuel net de 13,55%</a:t>
            </a:r>
            <a:r>
              <a:rPr lang="fr-FR" sz="800" baseline="30000"/>
              <a:t>⁽²⁾</a:t>
            </a:r>
            <a:r>
              <a:rPr lang="fr-FR" sz="800"/>
              <a:t> pour un investissement direct dans </a:t>
            </a:r>
            <a:r>
              <a:rPr lang="it-IT" sz="800"/>
              <a:t>l'indice</a:t>
            </a:r>
            <a:r>
              <a:rPr lang="fr-FR" sz="800" baseline="30000"/>
              <a:t>(3)</a:t>
            </a:r>
            <a:r>
              <a:rPr lang="fr-FR" sz="800"/>
              <a:t>, du fait du </a:t>
            </a:r>
            <a:r>
              <a:rPr lang="fr-FR" sz="800" b="1">
                <a:solidFill>
                  <a:schemeClr val="tx2"/>
                </a:solidFill>
              </a:rPr>
              <a:t>mécanisme de plafonnement des gains à 2,75% par trimestre écoulé depuis le 30/06/2022.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10210</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Milan Cosson</cp:lastModifiedBy>
  <cp:revision>1</cp:revision>
  <cp:lastPrinted>2022-05-04T09:56:42Z</cp:lastPrinted>
  <dcterms:created xsi:type="dcterms:W3CDTF">2017-02-21T09:03:05Z</dcterms:created>
  <dcterms:modified xsi:type="dcterms:W3CDTF">2022-05-24T12:00:39Z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