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29" dt="2022-05-24T14:12:13.392"/>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342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5T07:58:46.696" v="751" actId="20577"/>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5-24T14:33:50.987" v="597"/>
        <pc:sldMkLst>
          <pc:docMk/>
          <pc:sldMk cId="4283008219" sldId="284"/>
        </pc:sldMkLst>
        <pc:spChg chg="mod">
          <ac:chgData name="Wally PILLER" userId="e1c1cba4-6299-482b-91e7-ffd34a654594" providerId="ADAL" clId="{A5289BD9-B288-479C-9C53-1CB8B081C19E}" dt="2022-05-24T14:33:50.987" v="59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07:39:40.016" v="627" actId="13926"/>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4T14:14:44.383" v="523" actId="20577"/>
          <ac:spMkLst>
            <pc:docMk/>
            <pc:sldMk cId="1251430996" sldId="285"/>
            <ac:spMk id="9" creationId="{BAD55BEF-E45A-4965-B14D-559B26896481}"/>
          </ac:spMkLst>
        </pc:spChg>
      </pc:sldChg>
      <pc:sldChg chg="modSp mod">
        <pc:chgData name="Wally PILLER" userId="e1c1cba4-6299-482b-91e7-ffd34a654594" providerId="ADAL" clId="{A5289BD9-B288-479C-9C53-1CB8B081C19E}" dt="2022-05-24T16:10:29.857" v="609"/>
        <pc:sldMkLst>
          <pc:docMk/>
          <pc:sldMk cId="2335663946" sldId="286"/>
        </pc:sldMkLst>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5-24T14:18:54.370" v="540" actId="20577"/>
        <pc:sldMkLst>
          <pc:docMk/>
          <pc:sldMk cId="131778213" sldId="287"/>
        </pc:sldMkLst>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modSp mod">
        <pc:chgData name="Wally PILLER" userId="e1c1cba4-6299-482b-91e7-ffd34a654594" providerId="ADAL" clId="{A5289BD9-B288-479C-9C53-1CB8B081C19E}" dt="2022-05-25T07:58:46.696" v="751" actId="20577"/>
        <pc:sldMkLst>
          <pc:docMk/>
          <pc:sldMk cId="713649784" sldId="289"/>
        </pc:sldMkLst>
        <pc:spChg chg="mod">
          <ac:chgData name="Wally PILLER" userId="e1c1cba4-6299-482b-91e7-ffd34a654594" providerId="ADAL" clId="{A5289BD9-B288-479C-9C53-1CB8B081C19E}" dt="2022-05-25T07:58:46.696" v="751"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07:57:07.895" v="744" actId="20577"/>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14:44:49.264" v="598" actId="20577"/>
        <pc:sldMkLst>
          <pc:docMk/>
          <pc:sldMk cId="1502825947" sldId="291"/>
        </pc:sldMkLst>
        <pc:spChg chg="mod">
          <ac:chgData name="Wally PILLER" userId="e1c1cba4-6299-482b-91e7-ffd34a654594" providerId="ADAL" clId="{A5289BD9-B288-479C-9C53-1CB8B081C19E}" dt="2022-05-24T14:44:49.264" v="598"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3:48:01.018" v="417"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25/05/2022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25/05/2022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 </a:t>
            </a:r>
            <a:r>
              <a:rPr lang="fr-FR" sz="800" b="1" cap="none" dirty="0"/>
              <a:t>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19 mai 2022 au 30 juin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a:t>10 ans</a:t>
            </a:r>
            <a:r>
              <a:rPr lang="fr-FR" sz="800" b="1">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XS2455429337</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BANKS JUIN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25 mai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65%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Phoenix Memoire Banks Juin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60% ET DE 65%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65% de son Cours de Référence. Le produit verse donc un coupon de 2,75%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l'indice clôture à un niveau strictement inférieur à </a:t>
            </a:r>
            <a:r>
              <a:rPr lang="fr-FR" sz="800" dirty="0">
                <a:highlight>
                  <a:srgbClr val="FF00FF"/>
                </a:highlight>
              </a:rPr>
              <a:t>65% de son Cours de Référence. </a:t>
            </a:r>
            <a:r>
              <a:rPr lang="fr-FR" sz="800" dirty="0"/>
              <a:t>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60% de son Cours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-13,52%</a:t>
            </a:r>
            <a:r>
              <a:rPr lang="fr-FR" sz="800" baseline="30000" dirty="0"/>
              <a:t>⁽²⁾</a:t>
            </a:r>
            <a:r>
              <a:rPr lang="fr-FR" sz="800" dirty="0"/>
              <a:t>, contre un Taux de Rendement Annuel net négatif de </a:t>
            </a:r>
            <a:r>
              <a:rPr lang="fr-FR" sz="800" dirty="0">
                <a:solidFill>
                  <a:srgbClr val="000000"/>
                </a:solidFill>
                <a:highlight>
                  <a:srgbClr val="00FFFF"/>
                </a:highlight>
              </a:rPr>
              <a:t>-13,78%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100% de son Cours de Référence mais supérieur au seuil de versement du coupon. Le mécanisme de remboursement anticipé automatique n’est donc pas activé mais le produit verse un coupon de 2,75%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65% de son Cours de Référence (62% dans cet exemple) mais strictement supérieur à 60%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6,66%</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-5,61%</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Phoenix Memoire Banks Juin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2,75%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Cours de Référence (115% dans cet exemple). Le produit est alors automatiquement remboursé par anticipation. L’investisseur récupère l’intégralité du capital initial majoré d’un coupon de 2,75%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7,17%</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13,51%</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25 mai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800"/>
                      </a:pPr>
                      <a:r>
                        <a:t>Performances au 24/05/2022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Bouygues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13,24%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11,42%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163,50%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72,65%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BOUYGUES SA ENTRE LE </a:t>
            </a:r>
            <a:r>
              <a:rPr lang="en-US" sz="1200" b="0" dirty="0">
                <a:effectLst/>
                <a:latin typeface="+mj-lt"/>
              </a:rPr>
              <a:t>24 MAI 2010</a:t>
            </a:r>
            <a:r>
              <a:rPr lang="en-US" sz="1200" dirty="0">
                <a:latin typeface="+mj-lt"/>
              </a:rPr>
              <a:t> </a:t>
            </a:r>
            <a:r>
              <a:rPr lang="fr-FR" sz="1200" cap="none" dirty="0">
                <a:latin typeface="Futura PT" panose="020B0902020204020203" pitchFamily="34" charset="0"/>
              </a:rPr>
              <a:t>ET LE 24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24 MAI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24 MAI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25 mai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311096855"/>
              </p:ext>
            </p:extLst>
          </p:nvPr>
        </p:nvGraphicFramePr>
        <p:xfrm>
          <a:off x="361950" y="979297"/>
          <a:ext cx="6837886" cy="732412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l'indice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19/05/2022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19/05/2022 au 30/06/2022 (inclus). Une fois le montant de l’enveloppe initiale atteint (30 000 000 EUR), la commercialisation de « Phoenix Memoire Banks Juin 2022 » peut cesser à tout moment sans préavis avant le 30/06/2022,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à la moyenne arithmétique des niveau de clôture de l'indice  du 28/04/2022 au 30/06/2022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07/07/2032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02/10/2023, 02/01/2024, 02/04/2024, 01/07/2024, 30/09/2024, 30/12/2024, 31/03/2025, 30/06/2025, 30/09/2025, 30/12/2025, 30/03/2026, 30/06/2026, 30/09/2026, 30/12/2026, 30/03/2027, 30/06/2027, 30/09/2027, 30/12/2027, 30/03/2028, 30/06/2028, 02/10/2028, 02/01/2029, 03/04/2029, 02/07/2029, 01/10/2029, 31/12/2029, 01/04/2030, 01/07/2030, 30/09/2030, 30/12/2030, 31/03/2031, 30/06/2031, 30/09/2031, 30/12/2031, 30/03/2032, 30/06/2032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09/10/2023,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Credit Suisse International,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XS2455429337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394998370"/>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l'indice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19/05/2022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19/05/2022 au 30/06/2022 (inclus). Une fois le montant de l’enveloppe initiale atteint (30 000 000 EUR), la commercialisation de « Phoenix Memoire Banks Juin 2022 » peut cesser à tout moment sans préavis avant le 30/06/2022,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8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à la moyenne arithmétique des niveau de clôture de l'indice  du 28/04/2022 au 30/06/2022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07/07/2032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02/10/2023, 02/01/2024, 02/04/2024, 01/07/2024, 30/09/2024, 30/12/2024, 31/03/2025, 30/06/2025, 30/09/2025, 30/12/2025, 30/03/2026, 30/06/2026, 30/09/2026, 30/12/2026, 30/03/2027, 30/06/2027, 30/09/2027, 30/12/2027, 30/03/2028, 30/06/2028, 02/10/2028, 02/01/2029, 03/04/2029, 02/07/2029, 01/10/2029, 31/12/2029, 01/04/2030, 01/07/2030, 30/09/2030, 30/12/2030, 31/03/2031, 30/06/2031, 30/09/2031, 30/12/2031, 30/03/2032, 30/06/2032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09/10/2023,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01/07/2023,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65%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XS2455429337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Banks Juin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30/06/2022)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Banks Juin 2022 », vous êtes exposé pour une durée de 4 à 40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trimestrielle dès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2,75% par trimestre écoulé depuis le 30/06/2022 (soit 11,00%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65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2,75% par trimestre écoulé (soit un Taux de Rendement Annuel net maximum de 9,64%%),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de Référence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Banks Juin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Banks Juin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de Référence</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Banks Juin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30/06/2022)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Banks Juin 2022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2,75% par trimestre (soit 11,00%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65% de son Cours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9,83%</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Banks Juin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Banks Juin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2,75% par trimestre écoulé depuis le 30/06/2022</a:t>
            </a:r>
          </a:p>
          <a:p>
            <a:pPr marL="0" indent="0" algn="ctr">
              <a:lnSpc>
                <a:spcPct val="100000"/>
              </a:lnSpc>
              <a:spcBef>
                <a:spcPts val="0"/>
              </a:spcBef>
              <a:buNone/>
            </a:pPr>
            <a:r>
              <a:rPr lang="fr-FR" sz="800" dirty="0"/>
              <a:t>(soit un coupon de 110,00% et un Taux de Rendement Annuel net de </a:t>
            </a:r>
            <a:r>
              <a:rPr lang="fr-FR" sz="800" dirty="0">
                <a:highlight>
                  <a:srgbClr val="FFFF00"/>
                </a:highlight>
              </a:rPr>
              <a:t>6,60%</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2,75% par trimestre écoulé depuis le 30/06/2022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6,66%</a:t>
            </a:r>
            <a:r>
              <a:rPr lang="fr-FR" sz="800" baseline="30000" dirty="0"/>
              <a:t>⁽²⁾ </a:t>
            </a:r>
            <a:r>
              <a:rPr lang="fr-FR" sz="800" dirty="0"/>
              <a:t>et </a:t>
            </a:r>
            <a:r>
              <a:rPr lang="fr-FR" sz="800" dirty="0">
                <a:highlight>
                  <a:srgbClr val="FFFF00"/>
                </a:highlight>
              </a:rPr>
              <a:t>9,64%</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30/06/2032,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65% de son Cours de Référence, l’investisseur reçoit, le 07 juillet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07 juillet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30/06/2022 et le 30/06/2032</a:t>
            </a:r>
          </a:p>
          <a:p>
            <a:pPr marL="0" indent="0" algn="ctr">
              <a:lnSpc>
                <a:spcPct val="100000"/>
              </a:lnSpc>
              <a:spcBef>
                <a:spcPts val="0"/>
              </a:spcBef>
              <a:buNone/>
            </a:pPr>
            <a:r>
              <a:rPr lang="fr-FR" sz="800" dirty="0"/>
              <a:t>(Soit un Taux de Rendement Annuel net inférieur ou égal </a:t>
            </a:r>
            <a:r>
              <a:rPr lang="fr-FR" sz="800"/>
              <a:t>à -5,92%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l'indice  du 28/04/2022 au 30/06/2022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65% mais supérieur ou égal à 60% de son Cours de Référence, l’investisseur reçoit, le 07 juillet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30/06/2022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l'indice  du 28/04/2022 au 30/06/2022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65%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2,75%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65%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30/06/2022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6,60%</a:t>
            </a:r>
            <a:r>
              <a:rPr lang="fr-FR" sz="800" baseline="30000" dirty="0"/>
              <a:t>⁽²⁾</a:t>
            </a:r>
            <a:r>
              <a:rPr lang="fr-FR" sz="800" dirty="0"/>
              <a:t> et </a:t>
            </a:r>
            <a:r>
              <a:rPr lang="fr-FR" sz="800" dirty="0">
                <a:highlight>
                  <a:srgbClr val="00FFFF"/>
                </a:highlight>
              </a:rPr>
              <a:t>9,83%</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30 juin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65% de son Cours de Référence, l’investisseur reçoit, le 07 juillet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07/07/2032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l'indice</a:t>
            </a:r>
          </a:p>
          <a:p>
            <a:pPr marL="0" indent="0" algn="ctr">
              <a:lnSpc>
                <a:spcPct val="100000"/>
              </a:lnSpc>
              <a:spcBef>
                <a:spcPts val="0"/>
              </a:spcBef>
              <a:buNone/>
            </a:pPr>
            <a:r>
              <a:rPr lang="fr-FR" sz="800" dirty="0"/>
              <a:t> entre le Cours de Référence</a:t>
            </a:r>
            <a:r>
              <a:rPr lang="fr-FR" sz="800" dirty="0">
                <a:solidFill>
                  <a:schemeClr val="tx2"/>
                </a:solidFill>
              </a:rPr>
              <a:t> </a:t>
            </a:r>
            <a:r>
              <a:rPr lang="fr-FR" sz="800" dirty="0"/>
              <a:t>et son niveau de clôture le 30/06/2032</a:t>
            </a:r>
          </a:p>
          <a:p>
            <a:pPr marL="0" indent="0" algn="ctr">
              <a:lnSpc>
                <a:spcPct val="100000"/>
              </a:lnSpc>
              <a:spcBef>
                <a:spcPts val="0"/>
              </a:spcBef>
              <a:buNone/>
            </a:pPr>
            <a:r>
              <a:rPr lang="fr-FR" sz="800" dirty="0"/>
              <a:t>(Soit un Taux de Rendement Annuel net inférieur ou égal à 6,72%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9,65%</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65% mais supérieur ou égal à 60% de son Cours de Référence, l’investisseur reçoit, le 07/07/2032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6,66%</a:t>
            </a:r>
            <a:r>
              <a:rPr lang="fr-FR" sz="800" baseline="30000" dirty="0"/>
              <a:t>2) </a:t>
            </a:r>
            <a:r>
              <a:rPr lang="fr-FR" sz="800" dirty="0"/>
              <a:t>et 9,83%</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niveau de clôture de l'indice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100%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2,75% par trimestre écoulé depuis le 30/06/2022 (soit 11,00%</a:t>
            </a:r>
            <a:r>
              <a:rPr lang="fr-FR" sz="800" i="1" dirty="0">
                <a:solidFill>
                  <a:srgbClr val="000000"/>
                </a:solidFill>
              </a:rPr>
              <a:t> </a:t>
            </a:r>
            <a:r>
              <a:rPr lang="fr-FR" sz="800" dirty="0">
                <a:solidFill>
                  <a:srgbClr val="000000"/>
                </a:solidFill>
              </a:rPr>
              <a:t>par année écoulée et un Taux de Rendement Annuel net maximum de 9,64%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65% de son Cours de Référence, l’investisseur récupère alors l’intégralité de son capital initial, majorée d’un coupon de 2,75% par trimestre écoulé depuis le 30/06/2022  (soit un coupon de 110,00% et un Taux de Rendement Annuel net de 6,60%</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65% de son Cours de Référence mais supérieur ou égal à 60% de ce dernier, l’investisseur récupère l’intégralité de son capital initialement investi. Le capital n’est donc exposé à un risque de perte à l’échéance⁽¹⁾ que si l'indice clôture à un niveau strictement inférieur à 60%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Banks Juin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trimestre écoulé depuis le 30/06/2022 </a:t>
            </a:r>
            <a:r>
              <a:rPr lang="fr-FR" sz="800" dirty="0">
                <a:solidFill>
                  <a:srgbClr val="000000"/>
                </a:solidFill>
              </a:rPr>
              <a:t>(soit un Taux de Rendement Annuel net maximum de 9,64%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Phoenix Memoire Banks Juin 2022 » est très sensible à une faible variation du niveau de clôture de l'indice autour du seuil de </a:t>
            </a:r>
            <a:r>
              <a:rPr lang="fr-FR" sz="800" b="1" dirty="0">
                <a:solidFill>
                  <a:srgbClr val="000000"/>
                </a:solidFill>
                <a:effectLst/>
                <a:ea typeface="Calibri" panose="020F0502020204030204" pitchFamily="34" charset="0"/>
              </a:rPr>
              <a:t>100% de son Cours de Référence et 100%  </a:t>
            </a:r>
            <a:r>
              <a:rPr lang="fr-FR" sz="800" b="1" dirty="0">
                <a:effectLst/>
                <a:ea typeface="Calibri" panose="020F0502020204030204" pitchFamily="34" charset="0"/>
              </a:rPr>
              <a:t>en cours de vie, et des seuils de 65% et 60%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2,75% dès lors que l'indice clôture à un niveau supérieur ou égal à 65% de son Cours de Référence</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100%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2,75%  ainsi que les coupons mémorisés au préalable (soit un Taux de Rendement Annuel net maximum  de </a:t>
            </a:r>
            <a:r>
              <a:rPr lang="fr-FR" sz="800" dirty="0">
                <a:solidFill>
                  <a:srgbClr val="000000"/>
                </a:solidFill>
                <a:highlight>
                  <a:srgbClr val="00FFFF"/>
                </a:highlight>
              </a:rPr>
              <a:t>9,83%</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l'indice clôture à un niveau supérieur ou égal à 60% de son Cours de Référence, l’investisseur récupère alors l’intégralité de son capital initialement investi (soit un Taux de Rendement Annuel net maximum de </a:t>
            </a:r>
            <a:r>
              <a:rPr lang="fr-FR" sz="800" dirty="0">
                <a:solidFill>
                  <a:srgbClr val="000000"/>
                </a:solidFill>
                <a:highlight>
                  <a:srgbClr val="00FFFF"/>
                </a:highlight>
              </a:rPr>
              <a:t>9,83%</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Banks Juin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2,75% par trimestre </a:t>
            </a:r>
            <a:r>
              <a:rPr lang="fr-FR" sz="800" dirty="0">
                <a:solidFill>
                  <a:srgbClr val="000000"/>
                </a:solidFill>
              </a:rPr>
              <a:t>(soit un Taux de Rendement Annuel net maximum de de de </a:t>
            </a:r>
            <a:r>
              <a:rPr lang="fr-FR" sz="800" dirty="0">
                <a:solidFill>
                  <a:srgbClr val="000000"/>
                </a:solidFill>
                <a:highlight>
                  <a:srgbClr val="00FFFF"/>
                </a:highlight>
              </a:rPr>
              <a:t>9,83%</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Banks Juin 2022 » est très sensible à une faible variation du niveau de clôture de l'indice autour du seuil de </a:t>
            </a:r>
            <a:r>
              <a:rPr lang="fr-FR" sz="800" dirty="0">
                <a:solidFill>
                  <a:srgbClr val="000000"/>
                </a:solidFill>
                <a:effectLst/>
                <a:ea typeface="Calibri" panose="020F0502020204030204" pitchFamily="34" charset="0"/>
              </a:rPr>
              <a:t>65% de son Cours de Référence et 100%  </a:t>
            </a:r>
            <a:r>
              <a:rPr lang="fr-FR" sz="800" dirty="0">
                <a:effectLst/>
                <a:ea typeface="Calibri" panose="020F0502020204030204" pitchFamily="34" charset="0"/>
              </a:rPr>
              <a:t>en cours de vie, et des seuils de 65% et 60%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65%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Banks Juin 2022 » EST TRÈS SENSIBLE À UNE FAIBLE VARIATION DU niveau DE CLÔTURE de l'indice AUTOUR DES SEUILS DE 65%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l'indice clôture à un niveau strictement inférieur à 100%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60% de son Cours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-13,78%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100%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65% de son Cours de Référence (62%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-5,61%</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Phoenix Memoire Banks Juin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Cours de Référence 100% de son Cours de Référence </a:t>
            </a:r>
            <a:r>
              <a:rPr lang="fr-FR" sz="800" dirty="0">
                <a:solidFill>
                  <a:schemeClr val="tx2"/>
                </a:solidFill>
              </a:rPr>
              <a:t>(115% dans cet exemple). Le produit est automatiquement remboursé par anticipation. Il verse alors l’intégralité du capital initial majorée d’un coupon de 2,75% par trimestre écoulé depuis le 30/06/2022, soit un gain de 11,00% dans notre exemple.</a:t>
            </a:r>
          </a:p>
          <a:p>
            <a:pPr algn="just">
              <a:spcAft>
                <a:spcPts val="600"/>
              </a:spcAft>
            </a:pPr>
            <a:r>
              <a:rPr lang="fr-FR" sz="800" dirty="0"/>
              <a:t>Ce qui correspond à un Taux de Rendement Annuel net de 9,64%</a:t>
            </a:r>
            <a:r>
              <a:rPr lang="fr-FR" sz="800" baseline="30000" dirty="0"/>
              <a:t>⁽²⁾</a:t>
            </a:r>
            <a:r>
              <a:rPr lang="fr-FR" sz="800" dirty="0"/>
              <a:t>, contre un Taux de Rendement Annuel net de 13,51%</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2,75% par trimestre écoulé depuis le 30/06/2022.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20498</TotalTime>
  <Words>10142</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909</cp:revision>
  <cp:lastPrinted>2022-05-04T09:56:42Z</cp:lastPrinted>
  <dcterms:created xsi:type="dcterms:W3CDTF">2017-02-21T09:03:05Z</dcterms:created>
  <dcterms:modified xsi:type="dcterms:W3CDTF">2022-05-25T14:45:05Z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