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125" d="100"/>
          <a:sy n="125" d="100"/>
        </p:scale>
        <p:origin x="758" y="-2203"/>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français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10 février 2022 au 10 mars 2022 (inclus). </a:t>
            </a:r>
            <a:r>
              <a:rPr lang="fr-FR" sz="800" cap="none" dirty="0"/>
              <a:t>Une fois le montant de l’enveloppe initiale atteint (30 000 000 EUR), la commercialisation de « Phoenix Memoire Luxe Fevrier 2022 » peut cesser à tout moment sans préavis avant le 10 mars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FR0014008H13</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PHOENIX MEMOIRE LUXE FEVRIER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15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10/03/2022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 la moins performante</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Phoenix Memoire Luxe Fevrier 2022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50% ET DE 70%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de l'année 1, à la date de constatation correspondante</a:t>
            </a:r>
            <a:r>
              <a:rPr lang="fr-FR" sz="800" baseline="30000" dirty="0">
                <a:solidFill>
                  <a:schemeClr val="tx2"/>
                </a:solidFill>
                <a:latin typeface="Proxima Nova Rg" panose="02000506030000020004" pitchFamily="2" charset="0"/>
              </a:rPr>
              <a:t>⁽¹⁾</a:t>
            </a:r>
            <a:r>
              <a:rPr lang="fr-FR" sz="800" dirty="0"/>
              <a:t>, l’action la moins performante clôture à un cours strictement supérieur à 70% de son Cours Initial. Le produit verse donc un coupon de 6,50% au titre du année.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années 2 à 4, aux dates de constatation correspondantes⁽¹⁾, l’action la moins performante clôture à un cours strictement inférieur à 70% de son Cours Initial.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4,97%%</a:t>
            </a:r>
            <a:r>
              <a:rPr lang="fr-FR" sz="800" baseline="30000" dirty="0"/>
              <a:t>⁽²⁾</a:t>
            </a:r>
            <a:r>
              <a:rPr lang="fr-FR" sz="800" dirty="0"/>
              <a:t>, contre un Taux de Rendement Annuel net négatif de </a:t>
            </a:r>
            <a:r>
              <a:rPr lang="fr-FR" sz="800" dirty="0">
                <a:solidFill>
                  <a:srgbClr val="000000"/>
                </a:solidFill>
                <a:highlight>
                  <a:srgbClr val="00FFFF"/>
                </a:highlight>
              </a:rPr>
              <a:t>-25,20%</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de l'année 2, à la date de constatation correspondante</a:t>
            </a:r>
            <a:r>
              <a:rPr lang="fr-FR" sz="800" baseline="30000" dirty="0">
                <a:latin typeface="+mn-lt"/>
              </a:rPr>
              <a:t>⁽¹⁾</a:t>
            </a:r>
            <a:r>
              <a:rPr lang="fr-FR" sz="800" dirty="0">
                <a:latin typeface="+mn-lt"/>
              </a:rPr>
              <a:t>, l’action la moins performante clôture à un cours strictement inférieur à 100% de son Cours Initial mais supérieur au seuil de versement du coupon. Le mécanisme de remboursement anticipé automatique n’est donc pas activé mais le produit verse un coupon de 6,50% au titre de l'année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70% de son Cours Initial (60%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4,97%</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-10,72%</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Phoenix Memoire Luxe Fevrier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De l'année 1 au année 0.9424657534246577,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à 70% de son Cours Initial. Le produit verse alors un coupon de 6,50% au titre de chaque année.</a:t>
            </a:r>
          </a:p>
          <a:p>
            <a:pPr algn="just">
              <a:spcAft>
                <a:spcPts val="600"/>
              </a:spcAft>
            </a:pPr>
            <a:r>
              <a:rPr lang="fr-FR" sz="800" dirty="0">
                <a:solidFill>
                  <a:schemeClr val="tx2"/>
                </a:solidFill>
              </a:rPr>
              <a:t>Dès la fin de l'année 1.9424657534246577,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100% de son Cours Initial (115% dans cet exemple). Le produit est alors automatiquement remboursé par anticipation. L’investisseur récupère l’intégralité du capital initial majoré d’un coupon de 6,50%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5,84%</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14,83%</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6,50% par année.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15 juin 2022</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KERING ET HERMÈS INTERNATIONAL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14/06/2022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KERING ET HERMÈS INTERNATIONAL</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-13,08%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39,11%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151,60%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672,76%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1024,16%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KERING ET HERMÈS INTERNATIONAL</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6,15%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109,72%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197,95%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447,40%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1396,71%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KERING ET HERMÈS INTERNATIONAL ENTRE LE </a:t>
            </a:r>
            <a:r>
              <a:rPr lang="en-US" sz="1200" b="0" dirty="0">
                <a:effectLst/>
                <a:latin typeface="+mj-lt"/>
              </a:rPr>
              <a:t>14 JUIN 2010</a:t>
            </a:r>
            <a:r>
              <a:rPr lang="en-US" sz="1200" dirty="0">
                <a:latin typeface="+mj-lt"/>
              </a:rPr>
              <a:t> </a:t>
            </a:r>
            <a:r>
              <a:rPr lang="fr-FR" sz="1200" cap="none" dirty="0">
                <a:latin typeface="Futura PT" panose="020B0902020204020203" pitchFamily="34" charset="0"/>
              </a:rPr>
              <a:t>ET LE 14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14 JUIN 2022</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14 JUIN 2022</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2" name="ZoneTexte 21">
            <a:extLst>
              <a:ext uri="{FF2B5EF4-FFF2-40B4-BE49-F238E27FC236}">
                <a16:creationId xmlns:a16="http://schemas.microsoft.com/office/drawing/2014/main" id="{BD821271-F0D2-16DA-E9D8-13C9340158C3}"/>
              </a:ext>
            </a:extLst>
          </p:cNvPr>
          <p:cNvSpPr txBox="1"/>
          <p:nvPr/>
        </p:nvSpPr>
        <p:spPr>
          <a:xfrm>
            <a:off x="1524761" y="8002768"/>
            <a:ext cx="4056888" cy="230832"/>
          </a:xfrm>
          <a:prstGeom prst="rect">
            <a:avLst/>
          </a:prstGeom>
          <a:noFill/>
        </p:spPr>
        <p:txBody>
          <a:bodyPr wrap="square">
            <a:spAutoFit/>
          </a:bodyPr>
          <a:lstStyle/>
          <a:p>
            <a:r>
              <a:rPr lang="en-US" sz="900" dirty="0"/>
              <a:t>&lt;</a:t>
            </a:r>
            <a:r>
              <a:rPr lang="en-US" sz="900" b="0" dirty="0" err="1">
                <a:solidFill>
                  <a:srgbClr val="CE9178"/>
                </a:solidFill>
                <a:effectLst/>
                <a:latin typeface="Consolas" panose="020B0609020204030204" pitchFamily="49" charset="0"/>
              </a:rPr>
              <a:t>tickersname</a:t>
            </a:r>
            <a:r>
              <a:rPr lang="en-US" sz="900" dirty="0"/>
              <a:t>&gt;</a:t>
            </a: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r>
              <a:rPr lang="en-US" sz="1200" dirty="0">
                <a:latin typeface="Futura PT" panose="020B0902020204020203" pitchFamily="34" charset="0"/>
              </a:rPr>
              <a:t>&lt;</a:t>
            </a:r>
            <a:r>
              <a:rPr lang="en-US" sz="1200" dirty="0" err="1">
                <a:latin typeface="Futura PT" panose="020B0902020204020203" pitchFamily="34" charset="0"/>
              </a:rPr>
              <a:t>tickersname</a:t>
            </a:r>
            <a:r>
              <a:rPr lang="en-US" sz="1200" dirty="0">
                <a:latin typeface="Futura PT" panose="020B0902020204020203" pitchFamily="34" charset="0"/>
              </a:rPr>
              <a:t>&gt;</a:t>
            </a:r>
          </a:p>
        </p:txBody>
      </p:sp>
      <p:pic>
        <p:nvPicPr>
          <p:cNvPr id="24" name="Picture 23"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⁽²⁾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Kering et Hermès International (dividendes non réinvestis et dividendes non réinvestis ; code Bloomberg : KER FP Equity et RMS FP Equity ; place de cotation : sponsorEuronext Paris SA et Euronext Paris SA ; www.kering.com et www.hermes.com).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10/02/2022 au 10/03/2022 (inclus). Une fois le montant de l’enveloppe initiale atteint (30 000 000 EUR), la commercialisation de « Phoenix Memoire Luxe Fevrier 2022 » peut cesser à tout moment sans préavis avant le 10/03/2022,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la moins performante le 10/02/2022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10/02/2027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17/02/2027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annuelle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10/02/2023, 12/02/2024, 10/02/2025, 10/02/2026, 10/02/2027, 10/02/2027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17/02/2023, 19/02/2024, 17/02/2025, 17/02/2026</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ce qui peut être source d’un conflit d’intérêt⁽²⁾.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FR0014008H13</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⁽¹⁾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⁽²⁾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Kering et Hermès International (dividendes non réinvestis et dividendes non réinvestis ; code Bloomberg : KER FP Equity et RMS FP Equity ; place de cotation : sponsorEuronext Paris SA et Euronext Paris SA ; www.kering.com et www.hermes.com).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10/02/2022 au 10/03/2022 (inclus). Une fois le montant de l’enveloppe initiale atteint (30 000 000 EUR), la commercialisation de « Phoenix Memoire Luxe Fevrier 2022 » peut cesser à tout moment sans préavis avant le 10/03/2022,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la moins performante le 10/02/2022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10/02/2027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17/02/2027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annuelle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10/02/2023, 12/02/2024, 10/02/2025, 10/02/2026, 10/02/2027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17/02/2023, 17/02/2023, 19/02/2024, 17/02/2025, 17/02/2026, 17/02/2027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17/02/2023, 19/02/2024, 17/02/2025, 17/02/2026</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FR0014008H13</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 mars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Phoenix Memoire Luxe Fevrier 2022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10/03/2022)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Phoenix Memoire Luxe Fevrier 2022 », vous êtes exposé pour une durée de 1.9424657534246577 à 5 années à la performance positive ou négative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Kering (dividendes non réinvestis ; code Bloomberg : KER FP Equity ;  place de cotation : Euronext Paris SA ; www.kering.com) et Hermès International (dividendes non réinvestis ; code Bloomberg : RMS FP Equity ;  place de cotation : Euronext Paris SA ; www.hermes.com).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de l'année 1.9424657534246577 jusqu'à la fin de l'année 4</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6,50% par année écoulée depuis le 10/02/2022 (soit 6,50%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highlight>
                  <a:srgbClr val="FFFF00"/>
                </a:highlight>
                <a:uLnTx/>
                <a:uFillTx/>
                <a:latin typeface="Proxima Nova Rg"/>
                <a:ea typeface="+mn-ea"/>
                <a:cs typeface="+mn-cs"/>
              </a:rPr>
              <a:t>70 </a:t>
            </a:r>
            <a:r>
              <a:rPr kumimoji="0" lang="fr-FR" sz="800" b="0" i="0" u="none" strike="noStrike" kern="1200" cap="none" spc="0" normalizeH="0" baseline="0" noProof="0" dirty="0">
                <a:ln>
                  <a:noFill/>
                </a:ln>
                <a:effectLst/>
                <a:uLnTx/>
                <a:uFillTx/>
                <a:latin typeface="Proxima Nova Rg"/>
                <a:ea typeface="+mn-ea"/>
                <a:cs typeface="+mn-cs"/>
              </a:rPr>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6,50% par année écoulé (soit un Taux de Rendement Annuel net maximum de 12,31%%), les investisseurs recevront en contrepartie l’intégralité du capital initial si l’action la moins performante ne baisse pas de plus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a:t>
            </a:r>
            <a:r>
              <a:rPr lang="fr-FR" sz="800" dirty="0">
                <a:solidFill>
                  <a:srgbClr val="000000"/>
                </a:solidFill>
                <a:highlight>
                  <a:srgbClr val="FFFF00"/>
                </a:highlight>
              </a:rPr>
              <a:t>PDIPERF&gt;</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Cours Initial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Phoenix Memoire Luxe Fevrier 2022 » ne peut constituer l’intégralité d’un portefeuille d’investissement. L’investisseur est exposé pour une durée de 1.9424657534246577 à 5 années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7947" y="9498001"/>
            <a:ext cx="6483350" cy="1292662"/>
          </a:xfrm>
          <a:prstGeom prst="rect">
            <a:avLst/>
          </a:prstGeom>
          <a:noFill/>
          <a:ln w="9525">
            <a:noFill/>
            <a:miter lim="800000"/>
            <a:headEnd/>
            <a:tailEnd/>
          </a:ln>
        </p:spPr>
        <p:txBody>
          <a:bodyPr wrap="square" lIns="0" tIns="0" rIns="0" bIns="0">
            <a:spAutoFit/>
          </a:bodyPr>
          <a:lstStyle/>
          <a:p>
            <a:pPr algn="just"/>
            <a:r>
              <a:rPr lang="fr-FR" sz="600" i="1"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10/03/2022)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a:t>
            </a:r>
            <a:r>
              <a:rPr lang="fr-FR" sz="600" i="1" dirty="0" err="1">
                <a:solidFill>
                  <a:srgbClr val="000000"/>
                </a:solidFill>
                <a:latin typeface="Proxima Nova Rg" panose="02000506030000020004" pitchFamily="2" charset="0"/>
              </a:rPr>
              <a:t>brohcure</a:t>
            </a:r>
            <a:r>
              <a:rPr lang="fr-FR" sz="600" i="1" dirty="0">
                <a:solidFill>
                  <a:srgbClr val="000000"/>
                </a:solidFill>
                <a:latin typeface="Proxima Nova Rg" panose="02000506030000020004" pitchFamily="2" charset="0"/>
              </a:rPr>
              <a:t>. De plus, l’investisseur peut subir une perte en capital.</a:t>
            </a:r>
          </a:p>
          <a:p>
            <a:pPr algn="just"/>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00" i="1" baseline="30000" dirty="0">
                <a:solidFill>
                  <a:srgbClr val="000000"/>
                </a:solidFill>
                <a:latin typeface="Proxima Nova Rg" panose="02000506030000020004" pitchFamily="2" charset="0"/>
              </a:rPr>
              <a:t>⁽²⁾ </a:t>
            </a:r>
            <a:r>
              <a:rPr lang="fr-FR" sz="600" i="1" dirty="0">
                <a:solidFill>
                  <a:srgbClr val="000000"/>
                </a:solidFill>
                <a:latin typeface="Proxima Nova Rg" panose="02000506030000020004" pitchFamily="2" charset="0"/>
              </a:rPr>
              <a:t>Hors cas de défaillance de l’émetteur</a:t>
            </a:r>
          </a:p>
          <a:p>
            <a:pPr algn="just"/>
            <a:r>
              <a:rPr lang="fr-FR" sz="600" i="1" baseline="30000" dirty="0">
                <a:solidFill>
                  <a:srgbClr val="000000"/>
                </a:solidFill>
                <a:latin typeface="Proxima Nova Rg" panose="02000506030000020004" pitchFamily="2" charset="0"/>
              </a:rPr>
              <a:t>(3)</a:t>
            </a:r>
            <a:r>
              <a:rPr lang="fr-FR" sz="600" i="1"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10/03/2022 jusqu’à la date de remboursement anticipé automatique éventuel</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ou d’échéance</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algn="just"/>
            <a:endParaRPr lang="fr-FR" sz="600" i="1"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6017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Phoenix Memoire Luxe Fevrier 2022 », vous êtes exposé pour une durée de 1.9424657534246577 à 5 années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Kering (dividendes non réinvestis ; code Bloomberg : KER FP Equity ;  place de cotation : Euronext Paris SA ; www.kering.com) et Hermès International (dividendes non réinvestis ; code Bloomberg : RMS FP Equity ;  place de cotation : Euronext Paris SA ; www.hermes.com).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⁽¹⁾⁽²⁾</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de l'année 1.9424657534246577 jusqu'à la fin de l'année 4</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6,50% par année (soit 6,50%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⁽¹⁾⁽²⁾</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lang="fr-FR" sz="800" dirty="0">
                <a:latin typeface="Proxima Nova Rg"/>
              </a:rPr>
              <a:t>, l’action la moins performante clôture à un cours supérieur ou égal à 70% de son Cours Initial.</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5,84%</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Phoenix Memoire Luxe Fevrier 2022 » ne peut constituer l’intégralité d’un portefeuille d’investissement. L’investisseur est exposé pour une durée de 1.9424657534246577 à 5 années à l’action la moins performante, et ne bénéficie pas de la diversification offerte par les indices de marchés actions.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10/03/2022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6,50% par année écoulée depuis le 10/02/2022</a:t>
            </a:r>
          </a:p>
          <a:p>
            <a:pPr marL="0" indent="0" algn="ctr">
              <a:lnSpc>
                <a:spcPct val="100000"/>
              </a:lnSpc>
              <a:spcBef>
                <a:spcPts val="0"/>
              </a:spcBef>
              <a:buNone/>
            </a:pPr>
            <a:r>
              <a:rPr lang="fr-FR" sz="800" dirty="0"/>
              <a:t>(soit un coupon de 32,50% et un Taux de Rendement Annuel net de </a:t>
            </a:r>
            <a:r>
              <a:rPr lang="fr-FR" sz="800" dirty="0">
                <a:highlight>
                  <a:srgbClr val="FFFF00"/>
                </a:highlight>
              </a:rPr>
              <a:t>4,80%</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6,50% par année écoulée depuis le 10/02/2022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4,97%</a:t>
            </a:r>
            <a:r>
              <a:rPr lang="fr-FR" sz="800" baseline="30000" dirty="0"/>
              <a:t>⁽²⁾ </a:t>
            </a:r>
            <a:r>
              <a:rPr lang="fr-FR" sz="800" dirty="0"/>
              <a:t>et </a:t>
            </a:r>
            <a:r>
              <a:rPr lang="fr-FR" sz="800" dirty="0">
                <a:highlight>
                  <a:srgbClr val="FFFF00"/>
                </a:highlight>
              </a:rPr>
              <a:t>12,31%</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⁽¹⁾ </a:t>
            </a:r>
            <a:r>
              <a:rPr lang="fr-FR" sz="800" dirty="0">
                <a:solidFill>
                  <a:schemeClr val="tx2"/>
                </a:solidFill>
              </a:rPr>
              <a:t>à partir de la fin de l'année 1.9424657534246577 et jusqu’à la fin de l'année 4,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la moins performante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10/02/2027,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70% de son Cours Initial, l’investisseur reçoit, le 17 février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17 février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10/02/2022 et le 10/02/2027</a:t>
            </a:r>
          </a:p>
          <a:p>
            <a:pPr marL="0" indent="0" algn="ctr">
              <a:lnSpc>
                <a:spcPct val="100000"/>
              </a:lnSpc>
              <a:spcBef>
                <a:spcPts val="0"/>
              </a:spcBef>
              <a:buNone/>
            </a:pPr>
            <a:r>
              <a:rPr lang="fr-FR" sz="800" dirty="0"/>
              <a:t>(Soit un Taux de Rendement Annuel net inférieur ou égal </a:t>
            </a:r>
            <a:r>
              <a:rPr lang="fr-FR" sz="800"/>
              <a:t>à -16,95%</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10/02/2022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70% mais supérieur ou égal à 50% de son Cours Initial, l’investisseur reçoit, le 17 février 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100% DU Cours Initial de l’action la moins performante</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10/03/2022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⁽¹⁾</a:t>
            </a:r>
            <a:r>
              <a:rPr lang="fr-FR" sz="800" dirty="0">
                <a:solidFill>
                  <a:schemeClr val="tx2"/>
                </a:solidFill>
              </a:rPr>
              <a:t>, on compare le cours de l’action la moins performante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10/02/2022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la moins performante </a:t>
            </a:r>
            <a:r>
              <a:rPr lang="fr-FR" sz="800" b="1" dirty="0">
                <a:solidFill>
                  <a:schemeClr val="tx2"/>
                </a:solidFill>
              </a:rPr>
              <a:t>clôture à un cours supérieur ou égal à 70%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6,50%</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 la moins performante</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70%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10/03/2022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4,80%</a:t>
            </a:r>
            <a:r>
              <a:rPr lang="fr-FR" sz="800" baseline="30000" dirty="0"/>
              <a:t>⁽²⁾</a:t>
            </a:r>
            <a:r>
              <a:rPr lang="fr-FR" sz="800" dirty="0"/>
              <a:t> et </a:t>
            </a:r>
            <a:r>
              <a:rPr lang="fr-FR" sz="800" dirty="0">
                <a:highlight>
                  <a:srgbClr val="00FFFF"/>
                </a:highlight>
              </a:rPr>
              <a:t>5,52%</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10/02/2027,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70% de son Cours Initial, l’investisseur reçoit, le 17/02/2027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17/02/2027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Cours Initial et son niveau de clôture le 10/02/2027</a:t>
            </a:r>
          </a:p>
          <a:p>
            <a:pPr marL="0" indent="0" algn="ctr">
              <a:lnSpc>
                <a:spcPct val="100000"/>
              </a:lnSpc>
              <a:spcBef>
                <a:spcPts val="0"/>
              </a:spcBef>
              <a:buNone/>
            </a:pPr>
            <a:r>
              <a:rPr lang="fr-FR" sz="800" dirty="0"/>
              <a:t>(Soit un Taux de Rendement Annuel net inférieur ou égal à -7,34%</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4,35%</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70% mais supérieur ou égal à 50% de son Cours Initial, l’investisseur reçoit, le 17/02/2027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4,97%</a:t>
            </a:r>
            <a:r>
              <a:rPr lang="fr-FR" sz="800" baseline="30000" dirty="0"/>
              <a:t>2) </a:t>
            </a:r>
            <a:r>
              <a:rPr lang="fr-FR" sz="800" dirty="0"/>
              <a:t>et 5,54%</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de l'année 1.9424657534246577 et jusqu’à la fin de l'année 4), on compare le cours de clôture de l'action la moins performante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la moins performante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10/03/2022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571489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de l'année 1.9424657534246577 jusqu'à la fin de l'année 4, si à l’une des dates de constatation</a:t>
            </a:r>
            <a:r>
              <a:rPr lang="fr-FR" sz="800" baseline="30000" dirty="0">
                <a:solidFill>
                  <a:srgbClr val="000000"/>
                </a:solidFill>
              </a:rPr>
              <a:t>⁽¹⁾</a:t>
            </a:r>
            <a:r>
              <a:rPr lang="fr-FR" sz="800" dirty="0">
                <a:solidFill>
                  <a:srgbClr val="000000"/>
                </a:solidFill>
              </a:rPr>
              <a:t> annuelle l’action la moins performante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6,50% par année écoulée depuis le 10/02/2022 (soit 6,50%</a:t>
            </a:r>
            <a:r>
              <a:rPr lang="fr-FR" sz="800" i="1" dirty="0">
                <a:solidFill>
                  <a:srgbClr val="000000"/>
                </a:solidFill>
              </a:rPr>
              <a:t> </a:t>
            </a:r>
            <a:r>
              <a:rPr lang="fr-FR" sz="800" dirty="0">
                <a:solidFill>
                  <a:srgbClr val="000000"/>
                </a:solidFill>
              </a:rPr>
              <a:t>par année écoulée et un Taux de Rendement Annuel net maximum de 12,31%</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70% de son Cours Initial, l’investisseur récupère alors l’intégralité de son capital initial, majorée d’un coupon de 6,50% par année écoulée depuis le 10/02/2022  (soit un coupon de 32,50% et un Taux de Rendement Annuel net de 4,80%</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70% de son Cours Initial mais supérieur ou égal à 50% de ce dernier, l’investisseur récupère l’intégralité de son capital initialement investi. Le capital n’est donc exposé à un risque de perte à l’échéance⁽¹⁾ que si l’action la moins performante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Phoenix Memoire Luxe Fevrier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1.9424657534246577 à 5 années.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6,50% par année écoulée depuis le 10/02/2022 </a:t>
            </a:r>
            <a:r>
              <a:rPr lang="fr-FR" sz="800" dirty="0">
                <a:solidFill>
                  <a:srgbClr val="000000"/>
                </a:solidFill>
              </a:rPr>
              <a:t>(soit un Taux de Rendement Annuel net maximum de 12,31%</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Phoenix Memoire Luxe Fevrier 2022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100% de son Cours Initial et 100% de son Cours Initial </a:t>
            </a:r>
            <a:r>
              <a:rPr lang="fr-FR" sz="800" b="1" dirty="0">
                <a:effectLst/>
                <a:ea typeface="Calibri" panose="020F0502020204030204" pitchFamily="34" charset="0"/>
              </a:rPr>
              <a:t>en cours de vie, et des seuils de 70%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10/03/2022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00343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annuelle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6,50% dès lors que l’action la moins performante clôture à un cours supérieur ou égal à 70% de son Cours Initial</a:t>
            </a:r>
            <a:r>
              <a:rPr lang="fr-FR" sz="800" dirty="0">
                <a:solidFill>
                  <a:srgbClr val="000000"/>
                </a:solidFill>
                <a:ea typeface="SimSun" pitchFamily="2" charset="-122"/>
                <a:cs typeface="Times New Roman" pitchFamily="18" charset="0"/>
              </a:rPr>
              <a:t>. 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de l'année 1.9424657534246577 à 4, si à l’une des dates de constatation annuelle correspondantes</a:t>
            </a:r>
            <a:r>
              <a:rPr lang="fr-FR" sz="800" baseline="30000" dirty="0">
                <a:solidFill>
                  <a:srgbClr val="000000"/>
                </a:solidFill>
              </a:rPr>
              <a:t>⁽¹⁾</a:t>
            </a:r>
            <a:r>
              <a:rPr lang="fr-FR" sz="800" dirty="0">
                <a:solidFill>
                  <a:srgbClr val="000000"/>
                </a:solidFill>
              </a:rPr>
              <a:t> ,l’action la moins performante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6,50%  ainsi que les coupons mémorisés au préalable (soit un Taux de Rendement Annuel net maximum de</a:t>
            </a:r>
            <a:r>
              <a:rPr lang="fr-FR" sz="800" dirty="0">
                <a:solidFill>
                  <a:srgbClr val="000000"/>
                </a:solidFill>
                <a:highlight>
                  <a:srgbClr val="00FFFF"/>
                </a:highlight>
              </a:rPr>
              <a:t>5,84%</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l’action la moins performante clôture à un cours supérieur ou égal à 50% de son Cours Initial, l’investisseur récupère alors l’intégralité de son capital initialement investi (soit un Taux de Rendement Annuel net maximum de </a:t>
            </a:r>
            <a:r>
              <a:rPr lang="fr-FR" sz="800" dirty="0">
                <a:solidFill>
                  <a:srgbClr val="000000"/>
                </a:solidFill>
                <a:highlight>
                  <a:srgbClr val="00FFFF"/>
                </a:highlight>
              </a:rPr>
              <a:t>5,52%</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Phoenix Memoire Luxe Fevrier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1.9424657534246577 à 5 années.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6,50% par année </a:t>
            </a:r>
            <a:r>
              <a:rPr lang="fr-FR" sz="800" dirty="0">
                <a:solidFill>
                  <a:srgbClr val="000000"/>
                </a:solidFill>
              </a:rPr>
              <a:t>(soit un Taux de Rendement Annuel net maximum de de de </a:t>
            </a:r>
            <a:r>
              <a:rPr lang="fr-FR" sz="800" dirty="0">
                <a:solidFill>
                  <a:srgbClr val="000000"/>
                </a:solidFill>
                <a:highlight>
                  <a:srgbClr val="00FFFF"/>
                </a:highlight>
              </a:rPr>
              <a:t>5,52%</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Phoenix Memoire Luxe Fevrier 2022 » est très sensible à une faible variation du cours de clôture de l'action la moins performante autour du seuil de </a:t>
            </a:r>
            <a:r>
              <a:rPr lang="fr-FR" sz="800" dirty="0">
                <a:solidFill>
                  <a:srgbClr val="000000"/>
                </a:solidFill>
                <a:effectLst/>
                <a:ea typeface="Calibri" panose="020F0502020204030204" pitchFamily="34" charset="0"/>
              </a:rPr>
              <a:t>70% de son Cours Initial et 100% de son Cours Initial </a:t>
            </a:r>
            <a:r>
              <a:rPr lang="fr-FR" sz="800" dirty="0">
                <a:effectLst/>
                <a:ea typeface="Calibri" panose="020F0502020204030204" pitchFamily="34" charset="0"/>
              </a:rPr>
              <a:t>en cours de vie, et des seuils de 70% et 50%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10/03/2022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 la moins performante</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Phoenix Memoire Luxe Fevrier 2022 » EST TRÈS SENSIBLE À UNE FAIBLE VARIATION DU cours DE CLÔTURE de l'action la moins performante AUTOUR DES SEUILS DE 70%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annuelle</a:t>
            </a:r>
            <a:r>
              <a:rPr lang="fr-FR" sz="800" baseline="30000" dirty="0"/>
              <a:t>⁽¹⁾ </a:t>
            </a:r>
            <a:r>
              <a:rPr lang="fr-FR" sz="800" dirty="0">
                <a:latin typeface="+mn-lt"/>
              </a:rPr>
              <a:t>du années 1.9424657534246577 à 4</a:t>
            </a:r>
            <a:r>
              <a:rPr lang="fr-FR" sz="800" dirty="0"/>
              <a:t>, l’action la moins performante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-25,20%</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annuelle</a:t>
            </a:r>
            <a:r>
              <a:rPr lang="fr-FR" sz="800" baseline="30000" dirty="0">
                <a:solidFill>
                  <a:srgbClr val="04202E"/>
                </a:solidFill>
                <a:latin typeface="+mn-lt"/>
              </a:rPr>
              <a:t>⁽¹⁾</a:t>
            </a:r>
            <a:r>
              <a:rPr lang="fr-FR" sz="800" dirty="0">
                <a:latin typeface="+mn-lt"/>
              </a:rPr>
              <a:t> des années 1.9424657534246577 à 4, l’action la moins performante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70% de son Cours Initial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-10,72%</a:t>
            </a:r>
            <a:r>
              <a:rPr lang="fr-FR" sz="800" baseline="30000" dirty="0">
                <a:solidFill>
                  <a:schemeClr val="tx1"/>
                </a:solidFill>
                <a:latin typeface="+mn-lt"/>
              </a:rPr>
              <a:t>⁽²⁾</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Phoenix Memoire Luxe Fevrier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annuelle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100% de son Cours Initial </a:t>
            </a:r>
            <a:r>
              <a:rPr lang="fr-FR" sz="800" dirty="0">
                <a:solidFill>
                  <a:schemeClr val="tx2"/>
                </a:solidFill>
              </a:rPr>
              <a:t>(115% dans cet exemple). Le produit est automatiquement remboursé par anticipation. Il verse alors l’intégralité du capital initial majorée d’un coupon de 6,50% par année écoulée depuis le 10/02/2022, soit un gain de 6,50% dans notre exemple.</a:t>
            </a:r>
          </a:p>
          <a:p>
            <a:pPr algn="just">
              <a:spcAft>
                <a:spcPts val="600"/>
              </a:spcAft>
            </a:pPr>
            <a:r>
              <a:rPr lang="fr-FR" sz="800" dirty="0"/>
              <a:t>Ce qui correspond à un Taux de Rendement Annuel net de 12,31%</a:t>
            </a:r>
            <a:r>
              <a:rPr lang="fr-FR" sz="800" baseline="30000" dirty="0"/>
              <a:t>⁽²⁾</a:t>
            </a:r>
            <a:r>
              <a:rPr lang="fr-FR" sz="800" dirty="0"/>
              <a:t>, contre un Taux de Rendement Annuel net de 14,83%</a:t>
            </a:r>
            <a:r>
              <a:rPr lang="fr-FR" sz="800" baseline="30000" dirty="0"/>
              <a:t>⁽²⁾</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6,50% par année écoulée depuis le 10/02/2022.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20515</TotalTime>
  <Words>8905</Words>
  <Application>Microsoft Office PowerPoint</Application>
  <PresentationFormat>Personnalisé</PresentationFormat>
  <Paragraphs>383</Paragraphs>
  <Slides>14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Arial</vt:lpstr>
      <vt:lpstr>Calibri</vt:lpstr>
      <vt:lpstr>Consolas</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907</cp:revision>
  <cp:lastPrinted>2022-05-04T09:56:42Z</cp:lastPrinted>
  <dcterms:created xsi:type="dcterms:W3CDTF">2017-02-21T09:03:05Z</dcterms:created>
  <dcterms:modified xsi:type="dcterms:W3CDTF">2022-06-15T13:22:01Z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