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1675" y="-3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08 avril 2022 au 31 mai 2022 (inclus). </a:t>
            </a:r>
            <a:r>
              <a:rPr lang="fr-FR" sz="800" cap="none" dirty="0"/>
              <a:t>Une fois le montant de l’enveloppe initiale atteint (30 000 000 EUR), la commercialisation de « Quartz Rendement Memoire Banques Mai 2022 » peut cesser à tout moment sans préavis avant le 31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12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QUARTZ RENDEMENT MEMOIRE BANQUES MAI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⁽¹⁾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01 juin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31/05/2022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267,25%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115,78%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BNP PARIBAS ENTRE LE </a:t>
            </a:r>
            <a:r>
              <a:rPr lang="en-US" sz="1200" b="0" dirty="0">
                <a:effectLst/>
                <a:latin typeface="+mj-lt"/>
              </a:rPr>
              <a:t>31 MAI 2010</a:t>
            </a:r>
            <a:r>
              <a:rPr lang="en-US" sz="1200" dirty="0">
                <a:latin typeface="+mj-lt"/>
              </a:rPr>
              <a:t> </a:t>
            </a:r>
            <a:r>
              <a:rPr lang="fr-FR" sz="1200" cap="none" dirty="0">
                <a:latin typeface="Futura PT" panose="020B0902020204020203" pitchFamily="34" charset="0"/>
              </a:rPr>
              <a:t>ET LE 31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31 MAI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31 MAI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08/04/2022 au 31/05/2022 (inclus). Une fois le montant de l’enveloppe initiale atteint (30 000 000 EUR), la commercialisation de « Quartz Rendement Memoire Banques Mai 2022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 05/06/2034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totale en cours de vie et à l’échance.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08/04/2022 au 31/05/2022 (inclus). Une fois le montant de l’enveloppe initiale atteint (30 000 000 EUR), la commercialisation de « Quartz Rendement Memoire Banques Mai 2022 » peut cesser à tout moment sans préavis avant le 31/05/2022,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31/08/2022, 30/11/2022,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31/05/2034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07/09/2022, 07/12/2022, 07/03/2023, 05/06/2023, 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04/09/2023, 05/12/2023, 06/03/2024, 04/06/2024, 04/09/2024, 05/12/2024, 07/03/2025, 04/06/2025, 04/09/2025, 05/12/2025, 09/03/2026, 04/06/2026, 04/09/2026, 07/12/2026, 08/03/2027, 04/06/2027, 06/09/2027, 06/12/2027, 06/03/2028, 05/06/2028, 04/09/2028, 05/12/2028, 07/03/2029, 04/06/2029, 04/09/2029, 05/12/2029, 07/03/2030, 04/06/2030, 04/09/2030, 05/12/2030, 07/03/2031, 04/06/2031, 04/09/2031, 05/12/2031, 08/03/2032, 04/06/2032, 06/09/2032, 06/12/2032, 07/03/2033, 06/06/2033, 05/09/2033, 05/12/2033, 07/03/2034, 05/06/2034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Finance Corp International Ltd, une valorisation du titre de créance sera assurée, tous les quinze jours à compter du 31/08/2022, 30/11/2022,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 30/08/2032, 29/11/2032, 28/02/2033, 30/05/2033, 29/08/2033, 28/11/2033, 28/02/2034, 31/05/2034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Finance Corp International Ltd,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⁽¹⁾</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 Rendement Memoire Banques Mai 2022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31/05/2022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5,80%%⁽²⁾),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 Rendement Memoire Banques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 Rendement Memoire Banques Mai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31/05/2022)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31/05/2022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Quartz Rendement Memoire Banques Mai 2022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31/05/2022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70, ou si à la date de constatation finale(¹), l'indice clôture à un niveau supérieur ou égal à 70%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5,80%%⁽²⁾),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Quartz Rendement Memoire Banques Mai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Quartz Rendement Memoire Banques Mai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pic>
        <p:nvPicPr>
          <p:cNvPr id="23" name="Picture 22"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1,75% par trimestre écoulé depuis le 31/05/2022 (soit 7,00%</a:t>
            </a:r>
            <a:r>
              <a:rPr lang="fr-FR" sz="800" i="1" dirty="0">
                <a:solidFill>
                  <a:srgbClr val="000000"/>
                </a:solidFill>
              </a:rPr>
              <a:t> </a:t>
            </a:r>
            <a:r>
              <a:rPr lang="fr-FR" sz="800" dirty="0">
                <a:solidFill>
                  <a:srgbClr val="000000"/>
                </a:solidFill>
              </a:rPr>
              <a:t>par année écoulée et un Taux de Rendement Annuel net maximum de 5,80%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70% de son Cours Initial, l’investisseur récupère alors l’intégralité de son capital initial, majorée d’un coupon de 1,75% par trimestre écoulé depuis le 31/05/2022  (soit un coupon de 84,00% et un Taux de Rendement Annuel net de 4,15%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70% de son Cours Initial mais supérieur ou égal à 50% de ce dernier, l’investisseur récupère l’intégralité de son capital initialement investi. Le capital n’est donc exposé à un risque de perte à l’échéance⁽¹⁾ que si l'indice clôture à un niveau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 Rendement Memoire Banques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écoulé depuis le 31/05/2022 </a:t>
            </a:r>
            <a:r>
              <a:rPr lang="fr-FR" sz="800" dirty="0">
                <a:solidFill>
                  <a:srgbClr val="000000"/>
                </a:solidFill>
              </a:rPr>
              <a:t>(soit un Taux de Rendement Annuel net maximum de 5,80%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Quartz Rendement Memoire Banques Mai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70%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1,75% dès lors que l'indice clôture à un niveau supérieur ou égal à 70%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1,75%  ainsi que les coupons mémorisés au préalable (soit un Taux de Rendement Annuel net </a:t>
            </a:r>
            <a:r>
              <a:rPr lang="fr-FR" sz="800" dirty="0">
                <a:solidFill>
                  <a:srgbClr val="000000"/>
                </a:solidFill>
                <a:highlight>
                  <a:srgbClr val="FFFF00"/>
                </a:highlight>
              </a:rPr>
              <a:t>compris entre 5,87%</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finale⁽¹⁾, si le </a:t>
            </a:r>
            <a:r>
              <a:rPr lang="fr-FR" sz="800" dirty="0" err="1">
                <a:solidFill>
                  <a:srgbClr val="000000"/>
                </a:solidFill>
              </a:rPr>
              <a:t>méacanisme</a:t>
            </a:r>
            <a:r>
              <a:rPr lang="fr-FR" sz="800" dirty="0">
                <a:solidFill>
                  <a:srgbClr val="000000"/>
                </a:solidFill>
              </a:rPr>
              <a:t> de remboursement anticipé n’a pas été activé au préalable, et si l'indice clôture à un cours strictement inférieur à 70% de son Cours Initial mais supérieur ou égal à 50% de son «70% de son Cours Initial, l’investisseur récupère l’intégralité de son capital initialement investi. Le capital est donc exposé à un risque de perte à l’échéance⁽¹⁾ que si l'indice clôture à un niveau strictement inférieur à 50% de son 70%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Quartz Rendement Memoire Banques Mai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5,87%</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Quartz Rendement Memoire Banques Mai 2022 » est très sensible à une faible variation du niveau de clôture de l'indice autour du seuil de </a:t>
            </a:r>
            <a:r>
              <a:rPr lang="fr-FR" sz="800" dirty="0">
                <a:solidFill>
                  <a:srgbClr val="000000"/>
                </a:solidFill>
                <a:effectLst/>
                <a:ea typeface="Calibri" panose="020F0502020204030204" pitchFamily="34" charset="0"/>
              </a:rPr>
              <a:t>70% de son Cours Initial   </a:t>
            </a:r>
            <a:r>
              <a:rPr lang="fr-FR" sz="800" dirty="0">
                <a:effectLst/>
                <a:ea typeface="Calibri" panose="020F0502020204030204" pitchFamily="34" charset="0"/>
              </a:rPr>
              <a:t>en cours de vie, et des seuils de 70%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a:t>
            </a:r>
          </a:p>
          <a:p>
            <a:pPr marL="0" indent="0" algn="ctr">
              <a:lnSpc>
                <a:spcPct val="100000"/>
              </a:lnSpc>
              <a:spcBef>
                <a:spcPts val="0"/>
              </a:spcBef>
              <a:buNone/>
            </a:pPr>
            <a:r>
              <a:rPr lang="fr-FR" sz="800" dirty="0"/>
              <a:t>(soit un coupon de 84,00% et un Taux de Rendement Annuel net de </a:t>
            </a:r>
            <a:r>
              <a:rPr lang="fr-FR" sz="800" dirty="0">
                <a:highlight>
                  <a:srgbClr val="FFFF00"/>
                </a:highlight>
              </a:rPr>
              <a:t>4,15%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4,18%</a:t>
            </a:r>
            <a:r>
              <a:rPr lang="fr-FR" sz="800" baseline="30000" dirty="0"/>
              <a:t>⁽²⁾ </a:t>
            </a:r>
            <a:r>
              <a:rPr lang="fr-FR" sz="800" dirty="0"/>
              <a:t>et </a:t>
            </a:r>
            <a:r>
              <a:rPr lang="fr-FR" sz="800" dirty="0">
                <a:highlight>
                  <a:srgbClr val="FFFF00"/>
                </a:highlight>
              </a:rPr>
              <a:t>5,80%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47,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31/05/2034,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Cours Initial, l’investisseur reçoit, le 07 juin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juin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31/05/2022 et le 31/05/2034</a:t>
            </a:r>
          </a:p>
          <a:p>
            <a:pPr marL="0" indent="0" algn="ctr">
              <a:lnSpc>
                <a:spcPct val="100000"/>
              </a:lnSpc>
              <a:spcBef>
                <a:spcPts val="0"/>
              </a:spcBef>
              <a:buNone/>
            </a:pPr>
            <a:r>
              <a:rPr lang="fr-FR" sz="800" dirty="0"/>
              <a:t>(Soit un Taux de Rendement Annuel net inférieur ou égal </a:t>
            </a:r>
            <a:r>
              <a:rPr lang="fr-FR" sz="800"/>
              <a:t>à -6,54%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l'indice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Cours Initial, l’investisseur reçoit, le 07 juin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trimestre 4, puis décroît de0.75% chaque trimestre, pour atteindre 70% du Cours Initial à la fin du trimestre 47.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31/05/2022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l'indice le 31/05/2022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70%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36561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70%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niveau de clôture de l'indice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31/05/2022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4,18%</a:t>
            </a:r>
            <a:r>
              <a:rPr lang="fr-FR" sz="800" baseline="30000" dirty="0"/>
              <a:t>⁽²⁾ </a:t>
            </a:r>
            <a:r>
              <a:rPr lang="fr-FR" sz="800" dirty="0"/>
              <a:t>et </a:t>
            </a:r>
            <a:r>
              <a:rPr lang="fr-FR" sz="800" dirty="0">
                <a:highlight>
                  <a:srgbClr val="FFFF00"/>
                </a:highlight>
              </a:rPr>
              <a:t>5,80%</a:t>
            </a:r>
            <a:r>
              <a:rPr lang="fr-FR" sz="800" baseline="30000" dirty="0"/>
              <a:t>⁽²⁾</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4,15%</a:t>
            </a:r>
            <a:r>
              <a:rPr lang="fr-FR" sz="800" baseline="30000" dirty="0"/>
              <a:t>⁽²⁾</a:t>
            </a:r>
            <a:r>
              <a:rPr lang="fr-FR" sz="800" dirty="0"/>
              <a:t> et </a:t>
            </a:r>
            <a:r>
              <a:rPr lang="fr-FR" sz="800" dirty="0">
                <a:highlight>
                  <a:srgbClr val="00FFFF"/>
                </a:highlight>
              </a:rPr>
              <a:t>5,87%</a:t>
            </a:r>
            <a:r>
              <a:rPr lang="fr-FR" sz="800" baseline="30000" dirty="0"/>
              <a:t>⁽²⁾</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31/05/2034,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Initial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70% de son Cours Initial, l’investisseur reçoit, le 07 juin 2034</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juin 2034</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Cours Initial </a:t>
            </a:r>
            <a:r>
              <a:rPr lang="fr-FR" sz="800" dirty="0"/>
              <a:t>et son niveau de clôture le 31/05/2034</a:t>
            </a:r>
          </a:p>
          <a:p>
            <a:pPr marL="0" indent="0" algn="ctr">
              <a:lnSpc>
                <a:spcPct val="100000"/>
              </a:lnSpc>
              <a:spcBef>
                <a:spcPts val="0"/>
              </a:spcBef>
              <a:buNone/>
            </a:pPr>
            <a:r>
              <a:rPr lang="fr-FR" sz="800" dirty="0"/>
              <a:t>(Soit un Taux de Rendement Annuel net inférieur ou égal à 2,17%</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5,77%</a:t>
            </a:r>
            <a:r>
              <a:rPr lang="fr-FR" sz="800" baseline="30000" dirty="0">
                <a:latin typeface="+mn-lt"/>
              </a:rPr>
              <a:t>⁽²⁾</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70% mais supérieur ou égal à 50% de son Cours Initial, l’investisseur reçoit, le 07 juin 2034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Quartz Rendement Memoire Banques Mai 2022 » EST TRÈS SENSIBLE À UNE FAIBLE VARIATION DU niveau DE CLÔTURE de l'indice AUTOUR DES SEUILS DE 70%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l'indice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l'indice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70% de son Cours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-5,80%</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Quartz Rendement Memoire Banques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coupon de 1,75% par trimestre écoulé depuis le 31/05/2022, soit un gain de 7,00% dans notre exemple.</a:t>
            </a:r>
          </a:p>
          <a:p>
            <a:pPr algn="just">
              <a:spcAft>
                <a:spcPts val="600"/>
              </a:spcAft>
            </a:pPr>
            <a:r>
              <a:rPr lang="fr-FR" sz="800" dirty="0"/>
              <a:t>Ce qui correspond à un Taux de Rendement Annuel net de 5,80%</a:t>
            </a:r>
            <a:r>
              <a:rPr lang="fr-FR" sz="800" baseline="30000" dirty="0"/>
              <a:t>⁽²⁾</a:t>
            </a:r>
            <a:r>
              <a:rPr lang="fr-FR" sz="800" dirty="0"/>
              <a:t>, contre un Taux de Rendement Annuel net de 18,39%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1,75% par trimestre écoulé depuis le 31/05/2022.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31/05/2022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Quartz Rendement Memoire Banques Mai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70%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70% de son Cours Initial. Le produit verse donc un coupon de 1,75%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47, aux dates de constatation correspondantes</a:t>
            </a:r>
            <a:r>
              <a:rPr lang="fr-FR" sz="800" baseline="30000" dirty="0"/>
              <a:t>⁽¹⁾</a:t>
            </a:r>
            <a:r>
              <a:rPr lang="fr-FR" sz="800" dirty="0"/>
              <a:t>, l'indice clôture à un niveau strictement inférieur à </a:t>
            </a:r>
            <a:r>
              <a:rPr lang="fr-FR" sz="800"/>
              <a:t>70% de son Cours Initial. Le </a:t>
            </a:r>
            <a:r>
              <a:rPr lang="fr-FR" sz="800" dirty="0"/>
              <a:t>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-11,64%</a:t>
            </a:r>
            <a:r>
              <a:rPr lang="fr-FR" sz="800" baseline="30000" dirty="0"/>
              <a:t>⁽²⁾</a:t>
            </a:r>
            <a:r>
              <a:rPr lang="fr-FR" sz="800" dirty="0"/>
              <a:t>, contre un Taux de Rendement Annuel net négatif de </a:t>
            </a:r>
            <a:r>
              <a:rPr lang="fr-FR" sz="800" dirty="0">
                <a:solidFill>
                  <a:srgbClr val="000000"/>
                </a:solidFill>
                <a:highlight>
                  <a:srgbClr val="00FFFF"/>
                </a:highlight>
              </a:rPr>
              <a:t>-11,78%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la barrière dégressive de remboursement anticipé automatique mais supérieur au seuil de versement du coupon. Le mécanisme de remboursement anticipé automatique n’est donc pas activé mais le produit verse un coupon de 1,75%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70% de son Cours Initial (55%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4,18%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-5,80%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Quartz Rendement Memoire Banques Mai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1,75%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la barrière dégressive de remboursement anticipé automatique (120% dans cet exemple). Le produit est alors automatiquement remboursé par anticipation. L’investisseur récupère l’intégralité du capital initial majoré d’un coupon de 1,75%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4,19%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18,39%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01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20520</TotalTime>
  <Words>9543</Words>
  <Application>Microsoft Office PowerPoint</Application>
  <PresentationFormat>Personnalisé</PresentationFormat>
  <Paragraphs>361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904</cp:revision>
  <cp:lastPrinted>2022-05-04T09:56:42Z</cp:lastPrinted>
  <dcterms:created xsi:type="dcterms:W3CDTF">2017-02-21T09:03:05Z</dcterms:created>
  <dcterms:modified xsi:type="dcterms:W3CDTF">2022-06-01T10:16:55Z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