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83" r:id="rId5"/>
    <p:sldId id="284" r:id="rId6"/>
    <p:sldId id="291" r:id="rId7"/>
    <p:sldId id="285" r:id="rId8"/>
    <p:sldId id="297" r:id="rId9"/>
    <p:sldId id="292" r:id="rId10"/>
    <p:sldId id="293" r:id="rId11"/>
    <p:sldId id="286" r:id="rId12"/>
    <p:sldId id="294" r:id="rId13"/>
    <p:sldId id="287" r:id="rId14"/>
    <p:sldId id="295" r:id="rId15"/>
    <p:sldId id="288" r:id="rId16"/>
    <p:sldId id="289" r:id="rId17"/>
    <p:sldId id="296" r:id="rId18"/>
    <p:sldId id="290" r:id="rId19"/>
  </p:sldIdLst>
  <p:sldSz cx="7559675" cy="10691813"/>
  <p:notesSz cx="6797675" cy="9928225"/>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29" dt="2022-05-24T14:12:13.392"/>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1080" y="-5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 Type="http://schemas.openxmlformats.org/officeDocument/2006/relationships/customXml" Target="../customXml/item2.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tags" Target="tags/tag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microsoft.com/office/2016/11/relationships/changesInfo" Target="changesInfos/changesInfo1.xml"/><Relationship Id="rId28"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5T07:58:46.696" v="751" actId="20577"/>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5-24T14:33:50.987" v="597"/>
        <pc:sldMkLst>
          <pc:docMk/>
          <pc:sldMk cId="4283008219" sldId="284"/>
        </pc:sldMkLst>
        <pc:spChg chg="mod">
          <ac:chgData name="Wally PILLER" userId="e1c1cba4-6299-482b-91e7-ffd34a654594" providerId="ADAL" clId="{A5289BD9-B288-479C-9C53-1CB8B081C19E}" dt="2022-05-24T14:33:50.987" v="59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07:39:40.016" v="627" actId="13926"/>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4T14:14:44.383" v="523" actId="20577"/>
          <ac:spMkLst>
            <pc:docMk/>
            <pc:sldMk cId="1251430996" sldId="285"/>
            <ac:spMk id="9" creationId="{BAD55BEF-E45A-4965-B14D-559B26896481}"/>
          </ac:spMkLst>
        </pc:spChg>
      </pc:sldChg>
      <pc:sldChg chg="modSp mod">
        <pc:chgData name="Wally PILLER" userId="e1c1cba4-6299-482b-91e7-ffd34a654594" providerId="ADAL" clId="{A5289BD9-B288-479C-9C53-1CB8B081C19E}" dt="2022-05-24T16:10:29.857" v="609"/>
        <pc:sldMkLst>
          <pc:docMk/>
          <pc:sldMk cId="2335663946" sldId="286"/>
        </pc:sldMkLst>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5-24T14:18:54.370" v="540" actId="20577"/>
        <pc:sldMkLst>
          <pc:docMk/>
          <pc:sldMk cId="131778213" sldId="287"/>
        </pc:sldMkLst>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modSp mod">
        <pc:chgData name="Wally PILLER" userId="e1c1cba4-6299-482b-91e7-ffd34a654594" providerId="ADAL" clId="{A5289BD9-B288-479C-9C53-1CB8B081C19E}" dt="2022-05-25T07:58:46.696" v="751" actId="20577"/>
        <pc:sldMkLst>
          <pc:docMk/>
          <pc:sldMk cId="713649784" sldId="289"/>
        </pc:sldMkLst>
        <pc:spChg chg="mod">
          <ac:chgData name="Wally PILLER" userId="e1c1cba4-6299-482b-91e7-ffd34a654594" providerId="ADAL" clId="{A5289BD9-B288-479C-9C53-1CB8B081C19E}" dt="2022-05-25T07:58:46.696" v="751"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07:57:07.895" v="744" actId="20577"/>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14:44:49.264" v="598" actId="20577"/>
        <pc:sldMkLst>
          <pc:docMk/>
          <pc:sldMk cId="1502825947" sldId="291"/>
        </pc:sldMkLst>
        <pc:spChg chg="mod">
          <ac:chgData name="Wally PILLER" userId="e1c1cba4-6299-482b-91e7-ffd34a654594" providerId="ADAL" clId="{A5289BD9-B288-479C-9C53-1CB8B081C19E}" dt="2022-05-24T14:44:49.264" v="598"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3:48:01.018" v="417"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30/05/2022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30/05/2022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 </a:t>
            </a:r>
            <a:r>
              <a:rPr lang="fr-FR" sz="800" b="1" cap="none" dirty="0"/>
              <a:t>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27 juin 2022 au 29 juillet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a:t>10 ans</a:t>
            </a:r>
            <a:r>
              <a:rPr lang="fr-FR" sz="800" b="1">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FR001400ATC5</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TRANSATLANTIQUE DÉGRESSIF JUILLET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09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60%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73% mais supérieur ou égal à 60%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Transatlantique Dégressif Juillet 2022 » EST TRÈS SENSIBLE À UNE FAIBLE VARIATION DU niveau DE CLÔTURE de l'indice AUTOUR DES SEUILS DE 73% ET DE 60%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l'indice clôture à un niveau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60%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-12,20%</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73% de son Niveau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-5,16%</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Transatlantique Dégressif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2,125% par trimestre écoulé depuis le 29/07/2022, soit un gain de 8,50% dans notre exemple.</a:t>
            </a:r>
          </a:p>
          <a:p>
            <a:pPr algn="just">
              <a:spcAft>
                <a:spcPts val="600"/>
              </a:spcAft>
            </a:pPr>
            <a:r>
              <a:rPr lang="fr-FR" sz="800" dirty="0"/>
              <a:t>Ce qui correspond à un Taux de Rendement Annuel net de 7,20%</a:t>
            </a:r>
            <a:r>
              <a:rPr lang="fr-FR" sz="800" baseline="30000" dirty="0"/>
              <a:t>⁽²⁾</a:t>
            </a:r>
            <a:r>
              <a:rPr lang="fr-FR" sz="800" dirty="0"/>
              <a:t>, contre un Taux de Rendement Annuel net de 18,28%</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2,125%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60%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73% mais supérieur ou égal à 60%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Transatlantique Dégressif Juillet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60% ET DE 73%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la barrière dégressive de versement du coupon. Le produit verse donc un coupon de 2,125%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l'indice clôture à un niveau strictement inférieur à </a:t>
            </a:r>
            <a:r>
              <a:rPr lang="fr-FR" sz="800" dirty="0">
                <a:highlight>
                  <a:srgbClr val="FF00FF"/>
                </a:highlight>
              </a:rPr>
              <a:t>la barrière dégressive de versement du coupon.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60%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-12,00%</a:t>
            </a:r>
            <a:r>
              <a:rPr lang="fr-FR" sz="800" baseline="30000" dirty="0"/>
              <a:t>⁽²⁾</a:t>
            </a:r>
            <a:r>
              <a:rPr lang="fr-FR" sz="800" dirty="0"/>
              <a:t>, contre un Taux de Rendement Annuel net négatif de </a:t>
            </a:r>
            <a:r>
              <a:rPr lang="fr-FR" sz="800" dirty="0">
                <a:solidFill>
                  <a:srgbClr val="000000"/>
                </a:solidFill>
                <a:highlight>
                  <a:srgbClr val="00FFFF"/>
                </a:highlight>
              </a:rPr>
              <a:t>-12,20%</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la barrière dégressive de remboursement anticipé automatique mais supérieur au seuil de versement du coupon. Le mécanisme de remboursement anticipé automatique n’est donc pas activé mais le produit verse un coupon de 2,125%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73% de son Niveau Initial (65% dans cet exemple) mais strictement supérieur à 60%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-0,79%</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-5,16%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Transatlantique Dégressif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a:t>
            </a:r>
            <a:r>
              <a:rPr lang="fr-FR" sz="800">
                <a:solidFill>
                  <a:schemeClr val="tx2"/>
                </a:solidFill>
              </a:rPr>
              <a:t>supérieur à la barrière dégressive de versement du coupon. </a:t>
            </a:r>
            <a:r>
              <a:rPr lang="fr-FR" sz="800" dirty="0">
                <a:solidFill>
                  <a:schemeClr val="tx2"/>
                </a:solidFill>
              </a:rPr>
              <a:t>Le produit verse alors un coupon de 2,125%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la barrière dégressive de remboursement anticipé automatique (120% dans cet exemple). Le produit est alors automatiquement remboursé par anticipation. L’investisseur récupère l’intégralité du capital initial majoré d’un coupon de 2,125%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5,25%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18,28%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2,125%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09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S&amp;P EUROZONE EQUAL SECTOR 50 50-POINT DECREMENT INDEX (EUR) TR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S&amp;P Eurozone Equal Sector 50 50-Point Decrement Index (EUR) TR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S&amp;P EUROZONE EQUAL SECTOR 50 50-POINT DECREMENT INDEX (EUR) TR ENTRE LE </a:t>
            </a:r>
            <a:r>
              <a:rPr lang="en-US" sz="1200" b="0" dirty="0">
                <a:effectLst/>
                <a:latin typeface="+mj-lt"/>
              </a:rPr>
              <a:t>08 JUIN 2010</a:t>
            </a:r>
            <a:r>
              <a:rPr lang="en-US" sz="1200" dirty="0">
                <a:latin typeface="+mj-lt"/>
              </a:rPr>
              <a:t> </a:t>
            </a:r>
            <a:r>
              <a:rPr lang="fr-FR" sz="1200" cap="none" dirty="0">
                <a:latin typeface="Futura PT" panose="020B0902020204020203" pitchFamily="34" charset="0"/>
              </a:rPr>
              <a:t>ET LE 08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08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08 JUIN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09 juin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557573516"/>
              </p:ext>
            </p:extLst>
          </p:nvPr>
        </p:nvGraphicFramePr>
        <p:xfrm>
          <a:off x="361950" y="979297"/>
          <a:ext cx="6837886" cy="751373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sponsorS&amp;P Dow Jones Indices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27/06/2022 au 29/07/2022 (inclus). Une fois le montant de l’enveloppe initiale atteint (30 000 000 EUR), la commercialisation de « Transatlantique Dégressif Juillet 2022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73%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FR001400ATC5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76859788"/>
              </p:ext>
            </p:extLst>
          </p:nvPr>
        </p:nvGraphicFramePr>
        <p:xfrm>
          <a:off x="360894" y="862076"/>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2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sponsorS&amp;P Dow Jones Indices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27/06/2022 au 29/07/2022 (inclus). Une fois le montant de l’enveloppe initiale atteint (30 000 000 EUR), la commercialisation de « Transatlantique Dégressif Juillet 2022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FR001400ATC5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15</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Transatlantique Dégressif Juillet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Transatlantique Dégressif Juillet 2022 », vous êtes exposé pour une durée de 4 à 40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S&amp;P Dow Jones Indices ; www.spglobal.com).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60%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trimestrielle dès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2,125% par trimestre écoulé depuis le 29/07/2022 (soit 8,50%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ou si à la date de constatation finale(¹), l'indice clôture à un niveau supérieur ou égal à 73%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2,125% par trimestre écoulé (soit un Taux de Rendement Annuel net maximum de 7,20%%),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Transatlantique Dégressif Juillet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Transatlantique Dégressif Juillet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838450"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Transatlantique Dégressif Juillet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Transatlantique Dégressif Juillet 2022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S&amp;P Dow Jones Indices ; www.spglobal.com).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2,125% par trimestre (soit 8,50%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7,33%</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Transatlantique Dégressif Juillet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Transatlantique Dégressif Juillet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2,125% par trimestre écoulé depuis le 29/07/2022</a:t>
            </a:r>
          </a:p>
          <a:p>
            <a:pPr marL="0" indent="0" algn="ctr">
              <a:lnSpc>
                <a:spcPct val="100000"/>
              </a:lnSpc>
              <a:spcBef>
                <a:spcPts val="0"/>
              </a:spcBef>
              <a:buNone/>
            </a:pPr>
            <a:r>
              <a:rPr lang="fr-FR" sz="800" dirty="0"/>
              <a:t>(soit un gain de 85,00% et un Taux de Rendement Annuel net de </a:t>
            </a:r>
            <a:r>
              <a:rPr lang="fr-FR" sz="800" dirty="0">
                <a:highlight>
                  <a:srgbClr val="FFFF00"/>
                </a:highlight>
              </a:rPr>
              <a:t>5,26%</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2,125%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5,30%</a:t>
            </a:r>
            <a:r>
              <a:rPr lang="fr-FR" sz="800" baseline="30000" dirty="0"/>
              <a:t>⁽²⁾ </a:t>
            </a:r>
            <a:r>
              <a:rPr lang="fr-FR" sz="800" dirty="0"/>
              <a:t>et </a:t>
            </a:r>
            <a:r>
              <a:rPr lang="fr-FR" sz="800" dirty="0">
                <a:highlight>
                  <a:srgbClr val="FFFF00"/>
                </a:highlight>
              </a:rPr>
              <a:t>7,20%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73% de son Niveau Initial, l’investisseur reçoit, le 05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05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a:t>
            </a:r>
            <a:r>
              <a:rPr lang="fr-FR" sz="800"/>
              <a:t>à -6,04%</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73% mais supérieur ou égal à 60% de son Niveau Initial, l’investisseur reçoit, le 05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trimestre 4, puis décroît de0.75% chaque trimestre, pour atteindre 73,75% du Niveau Initial à la fin du trimestre 39. La barrière de remboursement anticipé automatique est dégressive au fil du temps. Elle est fixée à &lt;BAC&gt; du Niveau Initial  en fin de &lt;F0&gt; 4, puis décroît de0.75% chaque &lt;F0&gt;, pour atteindre &lt;ABDAC&gt;% du Niveau Initial à la fin du &lt;F0&gt; 39.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936C59-900F-8D83-704D-C97E8D0E1DDC}"/>
              </a:ext>
            </a:extLst>
          </p:cNvPr>
          <p:cNvSpPr>
            <a:spLocks noGrp="1"/>
          </p:cNvSpPr>
          <p:nvPr>
            <p:ph type="sldNum" sz="quarter" idx="4"/>
          </p:nvPr>
        </p:nvSpPr>
        <p:spPr/>
        <p:txBody>
          <a:bodyPr/>
          <a:lstStyle/>
          <a:p>
            <a:fld id="{58F0BA28-1212-45AE-B075-64C06113A6D3}" type="slidenum">
              <a:rPr lang="fr-FR" smtClean="0"/>
              <a:pPr/>
              <a:t>5</a:t>
            </a:fld>
            <a:endParaRPr lang="fr-FR" dirty="0"/>
          </a:p>
        </p:txBody>
      </p:sp>
      <p:graphicFrame>
        <p:nvGraphicFramePr>
          <p:cNvPr id="3" name="Tableau 2">
            <a:extLst>
              <a:ext uri="{FF2B5EF4-FFF2-40B4-BE49-F238E27FC236}">
                <a16:creationId xmlns:a16="http://schemas.microsoft.com/office/drawing/2014/main" id="{939F7243-BD21-FC00-DDA0-D7AF61E9B196}"/>
              </a:ext>
            </a:extLst>
          </p:cNvPr>
          <p:cNvGraphicFramePr>
            <a:graphicFrameLocks noGrp="1"/>
          </p:cNvGraphicFramePr>
          <p:nvPr>
            <p:extLst>
              <p:ext uri="{D42A27DB-BD31-4B8C-83A1-F6EECF244321}">
                <p14:modId xmlns:p14="http://schemas.microsoft.com/office/powerpoint/2010/main" val="4273463932"/>
              </p:ext>
            </p:extLst>
          </p:nvPr>
        </p:nvGraphicFramePr>
        <p:xfrm>
          <a:off x="519114" y="4226307"/>
          <a:ext cx="6521447" cy="5639686"/>
        </p:xfrm>
        <a:graphic>
          <a:graphicData uri="http://schemas.openxmlformats.org/drawingml/2006/table">
            <a:tbl>
              <a:tblPr/>
              <a:tblGrid>
                <a:gridCol w="706932">
                  <a:extLst>
                    <a:ext uri="{9D8B030D-6E8A-4147-A177-3AD203B41FA5}">
                      <a16:colId xmlns:a16="http://schemas.microsoft.com/office/drawing/2014/main" val="4280867615"/>
                    </a:ext>
                  </a:extLst>
                </a:gridCol>
                <a:gridCol w="706932">
                  <a:extLst>
                    <a:ext uri="{9D8B030D-6E8A-4147-A177-3AD203B41FA5}">
                      <a16:colId xmlns:a16="http://schemas.microsoft.com/office/drawing/2014/main" val="789333424"/>
                    </a:ext>
                  </a:extLst>
                </a:gridCol>
                <a:gridCol w="247426">
                  <a:extLst>
                    <a:ext uri="{9D8B030D-6E8A-4147-A177-3AD203B41FA5}">
                      <a16:colId xmlns:a16="http://schemas.microsoft.com/office/drawing/2014/main" val="2530286772"/>
                    </a:ext>
                  </a:extLst>
                </a:gridCol>
                <a:gridCol w="706932">
                  <a:extLst>
                    <a:ext uri="{9D8B030D-6E8A-4147-A177-3AD203B41FA5}">
                      <a16:colId xmlns:a16="http://schemas.microsoft.com/office/drawing/2014/main" val="2850177053"/>
                    </a:ext>
                  </a:extLst>
                </a:gridCol>
                <a:gridCol w="706932">
                  <a:extLst>
                    <a:ext uri="{9D8B030D-6E8A-4147-A177-3AD203B41FA5}">
                      <a16:colId xmlns:a16="http://schemas.microsoft.com/office/drawing/2014/main" val="2516008638"/>
                    </a:ext>
                  </a:extLst>
                </a:gridCol>
                <a:gridCol w="238590">
                  <a:extLst>
                    <a:ext uri="{9D8B030D-6E8A-4147-A177-3AD203B41FA5}">
                      <a16:colId xmlns:a16="http://schemas.microsoft.com/office/drawing/2014/main" val="936170197"/>
                    </a:ext>
                  </a:extLst>
                </a:gridCol>
                <a:gridCol w="706932">
                  <a:extLst>
                    <a:ext uri="{9D8B030D-6E8A-4147-A177-3AD203B41FA5}">
                      <a16:colId xmlns:a16="http://schemas.microsoft.com/office/drawing/2014/main" val="2572457365"/>
                    </a:ext>
                  </a:extLst>
                </a:gridCol>
                <a:gridCol w="874828">
                  <a:extLst>
                    <a:ext uri="{9D8B030D-6E8A-4147-A177-3AD203B41FA5}">
                      <a16:colId xmlns:a16="http://schemas.microsoft.com/office/drawing/2014/main" val="749217793"/>
                    </a:ext>
                  </a:extLst>
                </a:gridCol>
                <a:gridCol w="212079">
                  <a:extLst>
                    <a:ext uri="{9D8B030D-6E8A-4147-A177-3AD203B41FA5}">
                      <a16:colId xmlns:a16="http://schemas.microsoft.com/office/drawing/2014/main" val="373761655"/>
                    </a:ext>
                  </a:extLst>
                </a:gridCol>
                <a:gridCol w="706932">
                  <a:extLst>
                    <a:ext uri="{9D8B030D-6E8A-4147-A177-3AD203B41FA5}">
                      <a16:colId xmlns:a16="http://schemas.microsoft.com/office/drawing/2014/main" val="3544503546"/>
                    </a:ext>
                  </a:extLst>
                </a:gridCol>
                <a:gridCol w="706932">
                  <a:extLst>
                    <a:ext uri="{9D8B030D-6E8A-4147-A177-3AD203B41FA5}">
                      <a16:colId xmlns:a16="http://schemas.microsoft.com/office/drawing/2014/main" val="2781772288"/>
                    </a:ext>
                  </a:extLst>
                </a:gridCol>
              </a:tblGrid>
              <a:tr h="516166">
                <a:tc>
                  <a:txBody>
                    <a:bodyPr/>
                    <a:lstStyle/>
                    <a:p>
                      <a:pPr algn="ctr" rtl="0" fontAlgn="ctr">
                        <a:defRPr sz="700"/>
                      </a:pP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ctr"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8134883"/>
                  </a:ext>
                </a:extLst>
              </a:tr>
              <a:tr h="210527">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defRPr sz="700"/>
                      </a:pPr>
                      <a:r>
                        <a:t>N/A</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defRPr sz="700"/>
                      </a:pPr>
                      <a:r>
                        <a:t>N/A</a:t>
                      </a: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defRPr sz="700"/>
                      </a:pPr>
                      <a:r>
                        <a:t>N/A</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defRPr sz="700"/>
                      </a:pPr>
                      <a:r>
                        <a:t>N/A</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defRPr sz="700"/>
                      </a:pPr>
                      <a:r>
                        <a:t>N/A</a:t>
                      </a: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a:solidFill>
                            <a:srgbClr val="000000"/>
                          </a:solidFill>
                          <a:effectLst/>
                          <a:latin typeface="Proxima Nova Rg" panose="02000506030000020004" pitchFamily="2" charset="0"/>
                        </a:rPr>
                        <a:t>61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r>
                        <a:rPr lang="fr-FR" sz="700" b="1" i="0" u="none" strike="noStrike" kern="1200" dirty="0">
                          <a:solidFill>
                            <a:srgbClr val="000000"/>
                          </a:solidFill>
                          <a:effectLst/>
                          <a:latin typeface="Proxima Nova Rg" panose="02000506030000020004" pitchFamily="2" charset="0"/>
                          <a:ea typeface="+mn-ea"/>
                          <a:cs typeface="+mn-cs"/>
                        </a:rPr>
                        <a:t>63,25%</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a:solidFill>
                            <a:srgbClr val="000000"/>
                          </a:solidFill>
                          <a:effectLst/>
                          <a:latin typeface="Proxima Nova Rg" panose="02000506030000020004" pitchFamily="2" charset="0"/>
                        </a:rPr>
                        <a:t>91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r>
                        <a:rPr lang="fr-FR" sz="700" b="1" i="0" u="none" strike="noStrike" kern="1200" dirty="0">
                          <a:solidFill>
                            <a:srgbClr val="000000"/>
                          </a:solidFill>
                          <a:effectLst/>
                          <a:latin typeface="Proxima Nova Rg" panose="02000506030000020004" pitchFamily="2" charset="0"/>
                          <a:ea typeface="+mn-ea"/>
                          <a:cs typeface="+mn-cs"/>
                        </a:rPr>
                        <a:t>50,00%</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extLst>
                  <a:ext uri="{0D108BD9-81ED-4DB2-BD59-A6C34878D82A}">
                    <a16:rowId xmlns:a16="http://schemas.microsoft.com/office/drawing/2014/main" val="3220208593"/>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1884385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07890095"/>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64458133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644501533"/>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7822379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451986097"/>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466301689"/>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043354499"/>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0423729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89685943"/>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85309047"/>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314686470"/>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668132485"/>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12641327"/>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150519566"/>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3690895"/>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377476703"/>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97984219"/>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20759944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29491904"/>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231727971"/>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907695761"/>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723565099"/>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040302154"/>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076988550"/>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18112732"/>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584296235"/>
                  </a:ext>
                </a:extLst>
              </a:tr>
              <a:tr h="217395">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375387708"/>
                  </a:ext>
                </a:extLst>
              </a:tr>
              <a:tr h="0">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14239810"/>
                  </a:ext>
                </a:extLst>
              </a:tr>
            </a:tbl>
          </a:graphicData>
        </a:graphic>
      </p:graphicFrame>
    </p:spTree>
    <p:extLst>
      <p:ext uri="{BB962C8B-B14F-4D97-AF65-F5344CB8AC3E}">
        <p14:creationId xmlns:p14="http://schemas.microsoft.com/office/powerpoint/2010/main" val="297746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2,125%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100% du Niveau Initial en fin du trimestre 1, puis décroît de 0,75% chaque trimestre à partir de la fin du trimestre  (inclus), pour atteindre 73% du Niveau Initial à la fin du trimestre 40.</a:t>
            </a:r>
          </a:p>
        </p:txBody>
      </p:sp>
    </p:spTree>
    <p:extLst>
      <p:ext uri="{BB962C8B-B14F-4D97-AF65-F5344CB8AC3E}">
        <p14:creationId xmlns:p14="http://schemas.microsoft.com/office/powerpoint/2010/main" val="32154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5,26%</a:t>
            </a:r>
            <a:r>
              <a:rPr lang="fr-FR" sz="800" baseline="30000" dirty="0"/>
              <a:t>⁽²⁾</a:t>
            </a:r>
            <a:r>
              <a:rPr lang="fr-FR" sz="800" dirty="0"/>
              <a:t> et </a:t>
            </a:r>
            <a:r>
              <a:rPr lang="fr-FR" sz="800" dirty="0">
                <a:highlight>
                  <a:srgbClr val="00FFFF"/>
                </a:highlight>
              </a:rPr>
              <a:t>7,33%</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73% de son Niveau Initial, l’investisseur reçoit, le 05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05/08/2032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l'indice</a:t>
            </a:r>
          </a:p>
          <a:p>
            <a:pPr marL="0" indent="0" algn="ctr">
              <a:lnSpc>
                <a:spcPct val="100000"/>
              </a:lnSpc>
              <a:spcBef>
                <a:spcPts val="0"/>
              </a:spcBef>
              <a:buNone/>
            </a:pPr>
            <a:r>
              <a:rPr lang="fr-FR" sz="800" dirty="0"/>
              <a:t> entre le Niveau Initial</a:t>
            </a:r>
            <a:r>
              <a:rPr lang="fr-FR" sz="800" dirty="0">
                <a:solidFill>
                  <a:schemeClr val="tx2"/>
                </a:solidFill>
              </a:rPr>
              <a:t> </a:t>
            </a:r>
            <a:r>
              <a:rPr lang="fr-FR" sz="800" dirty="0"/>
              <a:t>et son niveau de clôture le 29/07/2032</a:t>
            </a:r>
          </a:p>
          <a:p>
            <a:pPr marL="0" indent="0" algn="ctr">
              <a:lnSpc>
                <a:spcPct val="100000"/>
              </a:lnSpc>
              <a:spcBef>
                <a:spcPts val="0"/>
              </a:spcBef>
              <a:buNone/>
            </a:pPr>
            <a:r>
              <a:rPr lang="fr-FR" sz="800" dirty="0"/>
              <a:t>(Soit un Taux de Rendement Annuel net inférieur ou égal à 3,97%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7,19%</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73% mais supérieur ou égal à 60% de son Niveau Initial, l’investisseur reçoit, le 05/08/2032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5,30%</a:t>
            </a:r>
            <a:r>
              <a:rPr lang="fr-FR" sz="800" baseline="30000" dirty="0"/>
              <a:t>2) </a:t>
            </a:r>
            <a:r>
              <a:rPr lang="fr-FR" sz="800" dirty="0"/>
              <a:t>et 7,32%</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trimestre 4, puis décroît de0.75% chaque trimestre, pour atteindre 73,75% du Niveau Initial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2,125% par trimestre écoulé depuis le 29/07/2022 (soit 8,50%</a:t>
            </a:r>
            <a:r>
              <a:rPr lang="fr-FR" sz="800" i="1" dirty="0">
                <a:solidFill>
                  <a:srgbClr val="000000"/>
                </a:solidFill>
              </a:rPr>
              <a:t> </a:t>
            </a:r>
            <a:r>
              <a:rPr lang="fr-FR" sz="800" dirty="0">
                <a:solidFill>
                  <a:srgbClr val="000000"/>
                </a:solidFill>
              </a:rPr>
              <a:t>par année écoulée et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73% de son Niveau Initial, l’investisseur récupère alors l’intégralité de son capital initial, majorée d’un gain de 2,125% par trimestre écoulé depuis le 29/07/2022  (soit un gain de 85,00% et un Taux de Rendement Annuel net de 5,26%</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73% de son Niveau Initial mais supérieur ou égal à 60% de ce dernier, l’investisseur récupère l’intégralité de son capital initialement investi. Le capital n’est donc exposé à un risque de perte à l’échéance⁽¹⁾ que si l'indice clôture à un niveau strictement inférieur à 60%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Transatlantique Dégressif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40%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2,125% par trimestre écoulé depuis le 29/07/2022 </a:t>
            </a:r>
            <a:r>
              <a:rPr lang="fr-FR" sz="800" dirty="0">
                <a:solidFill>
                  <a:srgbClr val="000000"/>
                </a:solidFill>
              </a:rPr>
              <a:t>(soit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Transatlantique Dégressif Juillet 2022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73% et 60%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2,125% dès lors que l'indice clôture à un niveau supérieur ou égal à la barrière dégressive de versement du coupon</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2,125%  (soit un Taux de Rendement Annuel net maximum  de </a:t>
            </a:r>
            <a:r>
              <a:rPr lang="fr-FR" sz="800" dirty="0">
                <a:solidFill>
                  <a:srgbClr val="000000"/>
                </a:solidFill>
                <a:highlight>
                  <a:srgbClr val="00FFFF"/>
                </a:highlight>
              </a:rPr>
              <a:t>7,33%</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l'indice clôture à un niveau supérieur ou égal à 60% de son Niveau Initial, l’investisseur récupère alors l’intégralité de son capital initialement investi (soit un Taux de Rendement Annuel net maximum de </a:t>
            </a:r>
            <a:r>
              <a:rPr lang="fr-FR" sz="800" dirty="0">
                <a:solidFill>
                  <a:srgbClr val="000000"/>
                </a:solidFill>
                <a:highlight>
                  <a:srgbClr val="00FFFF"/>
                </a:highlight>
              </a:rPr>
              <a:t>7,33%</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Transatlantique Dégressif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40%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2,125% par trimestre </a:t>
            </a:r>
            <a:r>
              <a:rPr lang="fr-FR" sz="800" dirty="0">
                <a:solidFill>
                  <a:srgbClr val="000000"/>
                </a:solidFill>
              </a:rPr>
              <a:t>(soit un Taux de Rendement Annuel net maximum de de de </a:t>
            </a:r>
            <a:r>
              <a:rPr lang="fr-FR" sz="800" dirty="0">
                <a:solidFill>
                  <a:srgbClr val="000000"/>
                </a:solidFill>
                <a:highlight>
                  <a:srgbClr val="00FFFF"/>
                </a:highlight>
              </a:rPr>
              <a:t>7,33%</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Transatlantique Dégressif Juillet 2022 » est très sensible à une faible variation du niveau de clôture de l'indice autour du seuil de </a:t>
            </a:r>
            <a:r>
              <a:rPr lang="fr-FR" sz="800" dirty="0">
                <a:solidFill>
                  <a:srgbClr val="000000"/>
                </a:solidFill>
                <a:effectLst/>
                <a:ea typeface="Calibri" panose="020F0502020204030204" pitchFamily="34" charset="0"/>
              </a:rPr>
              <a:t>la barrière dégressive de versement du coupon   </a:t>
            </a:r>
            <a:r>
              <a:rPr lang="fr-FR" sz="800" dirty="0">
                <a:effectLst/>
                <a:ea typeface="Calibri" panose="020F0502020204030204" pitchFamily="34" charset="0"/>
              </a:rPr>
              <a:t>en cours de vie, et des seuils de 73% et 60%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20655</TotalTime>
  <Words>10192</Words>
  <Application>Microsoft Office PowerPoint</Application>
  <PresentationFormat>Personnalisé</PresentationFormat>
  <Paragraphs>396</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945</cp:revision>
  <cp:lastPrinted>2022-05-04T09:56:42Z</cp:lastPrinted>
  <dcterms:created xsi:type="dcterms:W3CDTF">2017-02-21T09:03:05Z</dcterms:created>
  <dcterms:modified xsi:type="dcterms:W3CDTF">2022-05-30T13:51:33Z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