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355" y="-4123"/>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8E93966F-DA81-4B6F-B9C1-83B629F268DE}"/>
    <pc:docChg chg="undo redo custSel modSld">
      <pc:chgData name="Wally PILLER" userId="e1c1cba4-6299-482b-91e7-ffd34a654594" providerId="ADAL" clId="{8E93966F-DA81-4B6F-B9C1-83B629F268DE}" dt="2022-05-30T13:23:58.018" v="44" actId="20577"/>
      <pc:docMkLst>
        <pc:docMk/>
      </pc:docMkLst>
      <pc:sldChg chg="modSp mod">
        <pc:chgData name="Wally PILLER" userId="e1c1cba4-6299-482b-91e7-ffd34a654594" providerId="ADAL" clId="{8E93966F-DA81-4B6F-B9C1-83B629F268DE}" dt="2022-05-30T13:18:15.551" v="2" actId="20577"/>
        <pc:sldMkLst>
          <pc:docMk/>
          <pc:sldMk cId="279835308" sldId="283"/>
        </pc:sldMkLst>
        <pc:spChg chg="mod">
          <ac:chgData name="Wally PILLER" userId="e1c1cba4-6299-482b-91e7-ffd34a654594" providerId="ADAL" clId="{8E93966F-DA81-4B6F-B9C1-83B629F268DE}" dt="2022-05-30T13:18:15.551" v="2" actId="20577"/>
          <ac:spMkLst>
            <pc:docMk/>
            <pc:sldMk cId="279835308" sldId="283"/>
            <ac:spMk id="12" creationId="{6D78390A-2262-4712-95F9-8DE5399A1291}"/>
          </ac:spMkLst>
        </pc:spChg>
      </pc:sldChg>
      <pc:sldChg chg="modSp mod">
        <pc:chgData name="Wally PILLER" userId="e1c1cba4-6299-482b-91e7-ffd34a654594" providerId="ADAL" clId="{8E93966F-DA81-4B6F-B9C1-83B629F268DE}" dt="2022-05-30T13:23:16.581" v="40"/>
        <pc:sldMkLst>
          <pc:docMk/>
          <pc:sldMk cId="4283008219" sldId="284"/>
        </pc:sldMkLst>
        <pc:spChg chg="mod">
          <ac:chgData name="Wally PILLER" userId="e1c1cba4-6299-482b-91e7-ffd34a654594" providerId="ADAL" clId="{8E93966F-DA81-4B6F-B9C1-83B629F268DE}" dt="2022-05-30T13:23:16.581" v="40"/>
          <ac:spMkLst>
            <pc:docMk/>
            <pc:sldMk cId="4283008219" sldId="284"/>
            <ac:spMk id="8" creationId="{38611E08-F7D1-4B39-8F74-B0ABAC8875AC}"/>
          </ac:spMkLst>
        </pc:spChg>
        <pc:spChg chg="mod">
          <ac:chgData name="Wally PILLER" userId="e1c1cba4-6299-482b-91e7-ffd34a654594" providerId="ADAL" clId="{8E93966F-DA81-4B6F-B9C1-83B629F268DE}" dt="2022-05-30T13:21:04.315" v="34" actId="20577"/>
          <ac:spMkLst>
            <pc:docMk/>
            <pc:sldMk cId="4283008219" sldId="284"/>
            <ac:spMk id="16" creationId="{E676ECD3-0DEA-491E-887F-9613472B311F}"/>
          </ac:spMkLst>
        </pc:spChg>
      </pc:sldChg>
      <pc:sldChg chg="modSp mod">
        <pc:chgData name="Wally PILLER" userId="e1c1cba4-6299-482b-91e7-ffd34a654594" providerId="ADAL" clId="{8E93966F-DA81-4B6F-B9C1-83B629F268DE}" dt="2022-05-30T13:23:58.018" v="44" actId="20577"/>
        <pc:sldMkLst>
          <pc:docMk/>
          <pc:sldMk cId="1251430996" sldId="285"/>
        </pc:sldMkLst>
        <pc:spChg chg="mod">
          <ac:chgData name="Wally PILLER" userId="e1c1cba4-6299-482b-91e7-ffd34a654594" providerId="ADAL" clId="{8E93966F-DA81-4B6F-B9C1-83B629F268DE}" dt="2022-05-30T13:23:58.018" v="44" actId="20577"/>
          <ac:spMkLst>
            <pc:docMk/>
            <pc:sldMk cId="1251430996" sldId="285"/>
            <ac:spMk id="3" creationId="{CA03B948-52BE-4099-9E3E-FCC2F2CB0E31}"/>
          </ac:spMkLst>
        </pc:spChg>
      </pc:sldChg>
      <pc:sldChg chg="modSp mod">
        <pc:chgData name="Wally PILLER" userId="e1c1cba4-6299-482b-91e7-ffd34a654594" providerId="ADAL" clId="{8E93966F-DA81-4B6F-B9C1-83B629F268DE}" dt="2022-05-30T13:23:05.058" v="39" actId="108"/>
        <pc:sldMkLst>
          <pc:docMk/>
          <pc:sldMk cId="1502825947" sldId="291"/>
        </pc:sldMkLst>
        <pc:spChg chg="mod">
          <ac:chgData name="Wally PILLER" userId="e1c1cba4-6299-482b-91e7-ffd34a654594" providerId="ADAL" clId="{8E93966F-DA81-4B6F-B9C1-83B629F268DE}" dt="2022-05-30T13:23:05.058" v="39" actId="108"/>
          <ac:spMkLst>
            <pc:docMk/>
            <pc:sldMk cId="1502825947" sldId="291"/>
            <ac:spMk id="8" creationId="{38611E08-F7D1-4B39-8F74-B0ABAC8875AC}"/>
          </ac:spMkLst>
        </pc:spChg>
        <pc:spChg chg="mod">
          <ac:chgData name="Wally PILLER" userId="e1c1cba4-6299-482b-91e7-ffd34a654594" providerId="ADAL" clId="{8E93966F-DA81-4B6F-B9C1-83B629F268DE}" dt="2022-05-30T13:21:24.957" v="37" actId="20577"/>
          <ac:spMkLst>
            <pc:docMk/>
            <pc:sldMk cId="1502825947" sldId="291"/>
            <ac:spMk id="16" creationId="{E676ECD3-0DEA-491E-887F-9613472B31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5774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53496"/>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⁽¹⁾</a:t>
            </a:r>
            <a:r>
              <a:rPr lang="fr-FR" sz="800" b="1" cap="none" dirty="0"/>
              <a:t> 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22 avril 2022 au 14 juin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b="1" cap="none"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3 ans et 1 mois</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ASAS</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solidFill>
                  <a:srgbClr val="04202E"/>
                </a:solidFill>
                <a:latin typeface="Proxima Nova Rg" panose="02000506030000020004" pitchFamily="2" charset="0"/>
              </a:rPr>
              <a:t>Crédit Suisse AG : </a:t>
            </a:r>
            <a:r>
              <a:rPr lang="en-US" sz="650" dirty="0">
                <a:solidFill>
                  <a:srgbClr val="04202E"/>
                </a:solidFill>
                <a:latin typeface="Proxima Nova Rg" panose="02000506030000020004" pitchFamily="2" charset="0"/>
              </a:rPr>
              <a:t>Moody’s A1 / Standard &amp; Poor’s A+ / Fitch A-</a:t>
            </a:r>
            <a:r>
              <a:rPr lang="fr-FR" sz="650" dirty="0">
                <a:solidFill>
                  <a:srgbClr val="04202E"/>
                </a:solidFill>
                <a:latin typeface="Proxima Nova Rg" panose="02000506030000020004" pitchFamily="2" charset="0"/>
              </a:rPr>
              <a:t>. Notations en vigueur au moment de la rédaction de la présente brochure le </a:t>
            </a:r>
            <a:r>
              <a:rPr lang="fr-FR" sz="650" dirty="0">
                <a:solidFill>
                  <a:schemeClr val="tx2"/>
                </a:solidFill>
                <a:latin typeface="Proxima Nova Rg" panose="02000506030000020004" pitchFamily="2" charset="0"/>
              </a:rPr>
              <a:t>01 juin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le panier équipondéré clôture à un niveau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le panier équipondéré clôture à un niveau strictement inférieur à 80%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le panier équipondéré clôture à un niveau supérieur ou égal à 100%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asas » EST TRÈS SENSIBLE À UNE FAIBLE </a:t>
            </a:r>
            <a:r>
              <a:rPr lang="fr-FR" sz="800">
                <a:solidFill>
                  <a:srgbClr val="B9A049"/>
                </a:solidFill>
                <a:latin typeface="+mn-lt"/>
              </a:rPr>
              <a:t>VARIATION DU niveau </a:t>
            </a:r>
            <a:r>
              <a:rPr lang="fr-FR" sz="800" dirty="0">
                <a:solidFill>
                  <a:srgbClr val="B9A049"/>
                </a:solidFill>
                <a:latin typeface="+mn-lt"/>
              </a:rPr>
              <a:t>DE le panier équipondéré AUTOUR DES SEUILS DE 50% ET DE 80%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le panier équipondéré clôture à un niveau strictement supérieur à 80% de son Cours de Référence. Le produit verse donc un coupon de 2,30%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11, aux dates de constatation correspondantes</a:t>
            </a:r>
            <a:r>
              <a:rPr lang="fr-FR" sz="800" baseline="30000" dirty="0"/>
              <a:t>⁽¹⁾</a:t>
            </a:r>
            <a:r>
              <a:rPr lang="fr-FR" sz="800" dirty="0"/>
              <a:t>, le panier équipondéré clôture à un niveau strictement inférieur à </a:t>
            </a:r>
            <a:r>
              <a:rPr lang="fr-FR" sz="800" dirty="0">
                <a:highlight>
                  <a:srgbClr val="FF00FF"/>
                </a:highlight>
              </a:rPr>
              <a:t>80% de son Cours de Référence. </a:t>
            </a:r>
            <a:r>
              <a:rPr lang="fr-FR" sz="800" dirty="0"/>
              <a:t>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le panier équipondéré clôture à un niveau strictement inférieur à 50% de son Cours de Référence (25% dans cet exemple). L’investisseur récupère alors le capital initialement investi diminué de l’intégralité de la baisse enregistrée par le panier équipondéré,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-16,41%</a:t>
            </a:r>
            <a:r>
              <a:rPr lang="fr-FR" sz="800" baseline="30000" dirty="0"/>
              <a:t>⁽²⁾</a:t>
            </a:r>
            <a:r>
              <a:rPr lang="fr-FR" sz="800" dirty="0"/>
              <a:t>, contre un Taux de Rendement Annuel net négatif de </a:t>
            </a:r>
            <a:r>
              <a:rPr lang="fr-FR" sz="800" dirty="0">
                <a:solidFill>
                  <a:srgbClr val="000000"/>
                </a:solidFill>
                <a:highlight>
                  <a:srgbClr val="00FFFF"/>
                </a:highlight>
              </a:rPr>
              <a:t>-16,66%</a:t>
            </a:r>
            <a:r>
              <a:rPr lang="fr-FR" sz="800" baseline="30000" dirty="0"/>
              <a:t>⁽²⁾</a:t>
            </a:r>
            <a:r>
              <a:rPr lang="fr-FR" sz="800" dirty="0"/>
              <a:t>, pour un investissement direct dans le panier équipondéré</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le panier équipondéré clôture à un niveau strictement inférieur à 100% de son Cours de Référence mais supérieur au seuil de versement du coupon. Le mécanisme de remboursement anticipé automatique n’est donc pas activé mais le produit verse un coupon de 2,30%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le panier équipondéré clôture à un niveau strictement inférieur à 80% de son Cours de Référence (75% dans cet exemple) mais strictement supérieur à 50%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-0,71%</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-4,48%</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le panier équipondéré</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asas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le panier équipondéré clôture à un niveau supérieur à </a:t>
            </a:r>
            <a:r>
              <a:rPr lang="fr-FR" sz="800" dirty="0">
                <a:solidFill>
                  <a:schemeClr val="tx2"/>
                </a:solidFill>
                <a:highlight>
                  <a:srgbClr val="FF00FF"/>
                </a:highlight>
              </a:rPr>
              <a:t>&lt;ABAC2</a:t>
            </a:r>
            <a:r>
              <a:rPr lang="fr-FR" sz="800" dirty="0">
                <a:solidFill>
                  <a:schemeClr val="tx2"/>
                </a:solidFill>
              </a:rPr>
              <a:t>&gt;. Le produit verse alors un coupon de 2,30%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le panier équipondéré clôture à un niveau supérieur à 100% de son Cours de Référence (115% dans cet exemple). Le produit est alors automatiquement remboursé par anticipation. L’investisseur récupère l’intégralité du capital initial majoré d’un coupon de 2,30%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6,93%</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13,89%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le panier équipondéré</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2,30%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01 juin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0056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ET STELLANTIS NV ET VEOLIA ENVIRONNEMENT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31/05/2022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-5,68%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47,59%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8,80%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217,53%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70,12%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Stellantis NV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-10,84%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201,03%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201,03%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201,03%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201,03%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Veolia Environnement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10,39%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44,21%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65,72%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341,24%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94,40%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BNP PARIBAS ET STELLANTIS NV ET VEOLIA ENVIRONNEMENT SA ENTRE LE </a:t>
            </a:r>
            <a:r>
              <a:rPr lang="en-US" sz="1200" b="0" dirty="0">
                <a:effectLst/>
                <a:latin typeface="+mj-lt"/>
              </a:rPr>
              <a:t>31 MAI 2010</a:t>
            </a:r>
            <a:r>
              <a:rPr lang="en-US" sz="1200" dirty="0">
                <a:latin typeface="+mj-lt"/>
              </a:rPr>
              <a:t> </a:t>
            </a:r>
            <a:r>
              <a:rPr lang="fr-FR" sz="1200" cap="none" dirty="0">
                <a:latin typeface="Futura PT" panose="020B0902020204020203" pitchFamily="34" charset="0"/>
              </a:rPr>
              <a:t>ET LE 31 MAI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607068" y="1166682"/>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01 juin 2022</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31 MAI 2022</a:t>
            </a:r>
            <a:endParaRPr lang="fr-FR" sz="800" dirty="0">
              <a:highlight>
                <a:srgbClr val="FF00FF"/>
              </a:highlight>
            </a:endParaRPr>
          </a:p>
        </p:txBody>
      </p:sp>
      <p:sp>
        <p:nvSpPr>
          <p:cNvPr id="20" name="ZoneTexte 19">
            <a:extLst>
              <a:ext uri="{FF2B5EF4-FFF2-40B4-BE49-F238E27FC236}">
                <a16:creationId xmlns:a16="http://schemas.microsoft.com/office/drawing/2014/main" id="{208BAFDF-051E-AF48-64F2-14ED670D7057}"/>
              </a:ext>
            </a:extLst>
          </p:cNvPr>
          <p:cNvSpPr txBox="1"/>
          <p:nvPr/>
        </p:nvSpPr>
        <p:spPr>
          <a:xfrm>
            <a:off x="741044" y="391313"/>
            <a:ext cx="5842636" cy="292388"/>
          </a:xfrm>
          <a:prstGeom prst="rect">
            <a:avLst/>
          </a:prstGeom>
          <a:noFill/>
        </p:spPr>
        <p:txBody>
          <a:bodyPr wrap="square">
            <a:spAutoFit/>
          </a:body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pic>
        <p:nvPicPr>
          <p:cNvPr id="21" name="Picture 20"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107910246"/>
              </p:ext>
            </p:extLst>
          </p:nvPr>
        </p:nvGraphicFramePr>
        <p:xfrm>
          <a:off x="361950" y="644017"/>
          <a:ext cx="6837886" cy="759301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2826319"/>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panier équipondéré entre BNP Paribas et Stellantis NV et Veolia Environnement SA (dividendes non réinvestis et dividendes non réinvestis et dividendes non réinvestis ; code Bloomberg : BNP FP Equity et STLA FP Equity et VIE FP Equity ; place de cotation : sponsorEuronext Paris SA et Euronext Paris SA et Euronext Paris SA ; www.bnpparibas.com et www.stellantis.com et http://www.veolia.com/).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14/06/2022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14/06/2022 (inclus). Une fois le montant de l’enveloppe initiale atteint (30 000 000 EUR), la commercialisation de « asas » peut cesser à tout moment sans préavis avant le 14/06/2022,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niveau de clôture de le panier équipondéré  du 22/04/2022 au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17/06/2025</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30/06/2030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23/10/2023, 22/01/2024, 22/04/2024, 22/07/2024, 22/10/2024, 22/01/2025, 17/06/2025</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de Référence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Seuil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de Référence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err="1">
                          <a:ln>
                            <a:noFill/>
                          </a:ln>
                          <a:solidFill>
                            <a:srgbClr val="000000"/>
                          </a:solidFill>
                          <a:effectLst/>
                          <a:uLnTx/>
                          <a:uFillTx/>
                          <a:latin typeface="Proxima Nova Rg" panose="02000506030000020004" pitchFamily="2" charset="0"/>
                          <a:ea typeface="+mn-ea"/>
                          <a:cs typeface="+mn-cs"/>
                        </a:rPr>
                        <a:t>Credit</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01 juin 2022,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2129528"/>
              </p:ext>
            </p:extLst>
          </p:nvPr>
        </p:nvGraphicFramePr>
        <p:xfrm>
          <a:off x="372617" y="694464"/>
          <a:ext cx="6837886" cy="8310826"/>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32293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panier équipondéré entre BNP Paribas et Stellantis NV et Veolia Environnement SA (dividendes non réinvestis et dividendes non réinvestis et dividendes non réinvestis ; code Bloomberg : BNP FP Equity et STLA FP Equity et VIE FP Equity ; place de cotation : sponsorEuronext Paris SA et Euronext Paris SA et Euronext Paris SA ; www.bnpparibas.com et www.stellantis.com et http://www.veolia.com/).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14/06/2022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14/06/2022 (inclus). Une fois le montant de l’enveloppe initiale atteint (30 000 000 EUR), la commercialisation de « asas » peut cesser à tout moment sans préavis avant le 14/06/2022,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niveau de clôture de le panier équipondéré  du 22/04/2022 au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17/06/2025</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30/06/2030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22/07/2022, 24/10/2022, 23/01/2023, 24/04/2023, 24/07/2023, 23/10/2023, 22/01/2024, 22/04/2024, 22/07/2024, 22/10/2024, 22/01/2025, 17/06/2025</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29/07/2022, 31/10/2022, 30/01/2023, 02/05/2023, 31/07/2023, 30/10/2023, 29/01/2024, 29/04/2024, 29/07/2024, 29/10/2024, 29/01/2025, 29/04/2025, 29/07/2025, 29/10/2025, 29/01/2026, 29/04/2026, 29/07/2026, 29/10/2026, 29/01/2027, 29/04/2027, 29/07/2027, 29/10/2027, 31/01/2028, 02/05/2028, 31/07/2028, 30/10/2028, 29/01/2029, 30/04/2029, 30/07/2029, 29/10/2029, 29/01/2030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Cours de Référence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SEUIL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de Référence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⁽²⁾</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 juin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à un niveau dépendant de l’évolution des paramètres de marché au moment de la sortie (niveau du panier équipondéré, des taux d’intérêt, de la volatilité et des primes de risque de crédit l’investisseur se fera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Veuillez vous référer à la présentation de la barrière dégressive de remboursement anticipé et de détermination du Cours de Référence</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asas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14/06/2022)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asas », vous êtes exposé pour une durée de 4 à 12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code Bloomberg : BNP FP Equity ;  place de cotation : Euronext Paris SA ; www.bnpparibas.com) et Stellantis NV (dividendes non réinvestis; code Bloomberg : STLA FP Equity ;  place de cotation : Euronext Paris SA ; www.stellantis.com) et Veolia Environnement SA (dividendes non réinvestis;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le panier équipondéré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activable automatiquement à toutes les dates de constatations trimestrielle dès la fin du trimestre 4 jusqu'à la fin du trimestre 11</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(3)</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2,30% par trimestre écoulé depuis le 22/04/2022 (soit 9,20%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80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le panier équipondéré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2,30% par trimestre écoulé (soit un Taux de Rendement Annuel net maximum de 8,13%%), les investisseurs recevront en contrepartie l’intégralité du capital initial si le panier équipondéré ne baisse pas de plus de 50% par rapport à son Cours de Référence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asas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asas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algn="just"/>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présentation de la barrière dégressive de remboursement anticipé et de détermination du Cours de Référence</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asas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a:t>
            </a:r>
            <a:r>
              <a:rPr lang="fr-FR" sz="800" dirty="0">
                <a:solidFill>
                  <a:schemeClr val="tx1"/>
                </a:solidFill>
                <a:latin typeface="Proxima Nova Rg"/>
              </a:rPr>
              <a:t>entre 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14/06/2022)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asas », vous êtes exposé pour une durée de 4 à 12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code Bloomberg : BNP FP Equity ;  place de cotation : Euronext Paris SA ; www.bnpparibas.com) et Stellantis NV (dividendes non réinvestis; code Bloomberg : STLA FP Equity ;  place de cotation : Euronext Paris SA ; www.stellantis.com) et Veolia Environnement SA (dividendes non réinvestis;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le panier équipondéré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11</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(3)</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2,30% par trimestre (soit 9,20%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80% de son Cours de Référence.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le panier équipondéré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le panier équipondéré</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8,20%</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asas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asas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2,30% par trimestre écoulé depuis le 22/04/2022</a:t>
            </a:r>
          </a:p>
          <a:p>
            <a:pPr marL="0" indent="0" algn="ctr">
              <a:lnSpc>
                <a:spcPct val="100000"/>
              </a:lnSpc>
              <a:spcBef>
                <a:spcPts val="0"/>
              </a:spcBef>
              <a:buNone/>
            </a:pPr>
            <a:r>
              <a:rPr lang="fr-FR" sz="800" dirty="0"/>
              <a:t>(soit un coupon de 27,60% et un Taux de Rendement Annuel net de </a:t>
            </a:r>
            <a:r>
              <a:rPr lang="fr-FR" sz="800" dirty="0">
                <a:highlight>
                  <a:srgbClr val="FFFF00"/>
                </a:highlight>
              </a:rPr>
              <a:t>2,04%</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2,30% par trimestre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23,02%</a:t>
            </a:r>
            <a:r>
              <a:rPr lang="fr-FR" sz="800" baseline="30000" dirty="0"/>
              <a:t>⁽²⁾ </a:t>
            </a:r>
            <a:r>
              <a:rPr lang="fr-FR" sz="800" dirty="0"/>
              <a:t>et </a:t>
            </a:r>
            <a:r>
              <a:rPr lang="fr-FR" sz="800" dirty="0">
                <a:highlight>
                  <a:srgbClr val="FFFF00"/>
                </a:highlight>
              </a:rPr>
              <a:t>8,13%</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11, on observe le niveau de clôture du panier équipondéré</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supérieur ou égal à 100%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502453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17 juin 2025, en l’absence de remboursement anticipé automatique préalable, on compare le niveau de clôture du panier équipondéré</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supérieur ou égal à 50% de son Cours de Référence, l’investisseur reçoit, le 30 juin 2030</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strictement inférieur à 50% de son niveau de Référence, l’investisseur reçoit, le 30 juin 2030</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le panier équipondéré entre le 22/04/2022 et le 17/06/2025</a:t>
            </a:r>
          </a:p>
          <a:p>
            <a:pPr marL="0" indent="0" algn="ctr">
              <a:lnSpc>
                <a:spcPct val="100000"/>
              </a:lnSpc>
              <a:spcBef>
                <a:spcPts val="0"/>
              </a:spcBef>
              <a:buNone/>
            </a:pPr>
            <a:r>
              <a:rPr lang="fr-FR" sz="800" dirty="0"/>
              <a:t>(Soit un Taux de Rendement Annuel net inférieur ou égal </a:t>
            </a:r>
            <a:r>
              <a:rPr lang="fr-FR" sz="800"/>
              <a:t>à -9,17%</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niveau de clôture de le panier équipondéré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461665"/>
          </a:xfrm>
          <a:prstGeom prst="rect">
            <a:avLst/>
          </a:prstGeom>
          <a:noFill/>
        </p:spPr>
        <p:txBody>
          <a:bodyPr wrap="square" rtlCol="0">
            <a:spAutoFit/>
          </a:bodyPr>
          <a:lstStyle/>
          <a:p>
            <a:r>
              <a:rPr lang="fr-FR" sz="800" b="1" dirty="0">
                <a:latin typeface="Proxima Nova Rg" panose="02000506030000020004" pitchFamily="2" charset="0"/>
              </a:rPr>
              <a:t>Sinon, le mécanisme de remboursement automatique anticipé n'est pas activé et le produit continue.</a:t>
            </a:r>
          </a:p>
          <a:p>
            <a:endParaRPr lang="fr-FR" sz="800" dirty="0"/>
          </a:p>
          <a:p>
            <a:r>
              <a:rPr lang="fr-FR" sz="800" dirty="0"/>
              <a:t> 100% DU Cours de Référence de le panier équipondéré</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14/06/2022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niveau de le panier équipondéré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niveau de clôture de le panier équipondéré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le panier équipondéré </a:t>
            </a:r>
            <a:r>
              <a:rPr lang="fr-FR" sz="800" b="1" dirty="0">
                <a:solidFill>
                  <a:schemeClr val="tx2"/>
                </a:solidFill>
              </a:rPr>
              <a:t>clôture à un niveau supérieur ou égal à 80%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82296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2,30%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le panier équipondéré</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80% de son Cours de Référence,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14/06/2022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2,04%</a:t>
            </a:r>
            <a:r>
              <a:rPr lang="fr-FR" sz="800" baseline="30000" dirty="0"/>
              <a:t>⁽²⁾</a:t>
            </a:r>
            <a:r>
              <a:rPr lang="fr-FR" sz="800" dirty="0"/>
              <a:t> et </a:t>
            </a:r>
            <a:r>
              <a:rPr lang="fr-FR" sz="800" dirty="0">
                <a:highlight>
                  <a:srgbClr val="00FFFF"/>
                </a:highlight>
              </a:rPr>
              <a:t>8,20%</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17/06/2025, en l’absence de remboursement anticipé automatique préalable, on compare le niveau de clôture du panier équipondéré</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supérieur ou égal à 80% de son Cours de Référence, l’investisseur reçoit, le 30/06/2030</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strictement inférieur à 50% de son niveau de Référence, l’investisseur reçoit, le 30/06/2030</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le panier équipondéré entre le &lt;NDR</a:t>
            </a:r>
            <a:r>
              <a:rPr lang="fr-FR" sz="800" dirty="0">
                <a:solidFill>
                  <a:schemeClr val="tx2"/>
                </a:solidFill>
              </a:rPr>
              <a:t>&gt; </a:t>
            </a:r>
            <a:r>
              <a:rPr lang="fr-FR" sz="800" dirty="0"/>
              <a:t>et son niveau de clôture le 17/06/2025</a:t>
            </a:r>
          </a:p>
          <a:p>
            <a:pPr marL="0" indent="0" algn="ctr">
              <a:lnSpc>
                <a:spcPct val="100000"/>
              </a:lnSpc>
              <a:spcBef>
                <a:spcPts val="0"/>
              </a:spcBef>
              <a:buNone/>
            </a:pPr>
            <a:r>
              <a:rPr lang="fr-FR" sz="800" dirty="0"/>
              <a:t>(Soit un Taux de Rendement Annuel net inférieur ou égal à 1,87%</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7,97%</a:t>
            </a:r>
            <a:r>
              <a:rPr lang="fr-FR" sz="800" baseline="30000" dirty="0">
                <a:latin typeface="+mn-lt"/>
              </a:rPr>
              <a:t>⁽²⁾</a:t>
            </a:r>
            <a:r>
              <a:rPr lang="fr-FR" sz="800" dirty="0">
                <a:latin typeface="+mn-lt"/>
              </a:rPr>
              <a:t>)</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23,02%</a:t>
            </a:r>
            <a:r>
              <a:rPr lang="fr-FR" sz="800" baseline="30000" dirty="0"/>
              <a:t>2) </a:t>
            </a:r>
            <a:r>
              <a:rPr lang="fr-FR" sz="800" dirty="0"/>
              <a:t>et 6,93%</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11), on compare le niveau de clôture du panier équipondéré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le panier équipondéré </a:t>
            </a:r>
            <a:r>
              <a:rPr lang="fr-FR" sz="800" b="1" dirty="0">
                <a:solidFill>
                  <a:schemeClr val="tx2"/>
                </a:solidFill>
              </a:rPr>
              <a:t>clôture à un niveau supérieur ou égal à 100%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11, si à l’une des dates de constatation</a:t>
            </a:r>
            <a:r>
              <a:rPr lang="fr-FR" sz="800" baseline="30000" dirty="0">
                <a:solidFill>
                  <a:srgbClr val="000000"/>
                </a:solidFill>
              </a:rPr>
              <a:t>⁽¹⁾</a:t>
            </a:r>
            <a:r>
              <a:rPr lang="fr-FR" sz="800" dirty="0">
                <a:solidFill>
                  <a:srgbClr val="000000"/>
                </a:solidFill>
              </a:rPr>
              <a:t> trimestrielle le panier équipondéré clôture à un niveau supérieur ou égal à 100%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2,30% par trimestre écoulé depuis le 22/04/2022 (soit 9,20%</a:t>
            </a:r>
            <a:r>
              <a:rPr lang="fr-FR" sz="800" i="1" dirty="0">
                <a:solidFill>
                  <a:srgbClr val="000000"/>
                </a:solidFill>
              </a:rPr>
              <a:t> </a:t>
            </a:r>
            <a:r>
              <a:rPr lang="fr-FR" sz="800" dirty="0">
                <a:solidFill>
                  <a:srgbClr val="000000"/>
                </a:solidFill>
              </a:rPr>
              <a:t>par année écoulée et un Taux de Rendement Annuel net maximum de 8,13%</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le panier équipondéré clôture à un niveau supérieur ou égal à 50% de son Cours de Référence, l’investisseur récupère alors l’intégralité de son capital initial, majorée d’un coupon de 2,30% par trimestre écoulé depuis le 22/04/2022  (soit un coupon de 27,60% et un Taux de Rendement Annuel net de 2,04%</a:t>
            </a:r>
            <a:r>
              <a:rPr lang="fr-FR" sz="800" baseline="30000" dirty="0">
                <a:solidFill>
                  <a:srgbClr val="000000"/>
                </a:solidFill>
              </a:rPr>
              <a:t>⁽²⁾</a:t>
            </a:r>
            <a:r>
              <a:rPr lang="fr-FR" sz="800" dirty="0">
                <a:solidFill>
                  <a:srgbClr val="000000"/>
                </a:solidFill>
              </a:rPr>
              <a:t>). Le capital n’est donc exposé à un risque de perte à l’échéance(¹) que si le panier équipondéré clôture à un niveau strictement inférieur à 50% de son Cours de Référence à la date de constatation finale⁽¹⁾.</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asas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le panier équipondéré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12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du panier équipondéré, du fait du </a:t>
            </a:r>
            <a:r>
              <a:rPr lang="fr-FR" sz="800" b="1" dirty="0">
                <a:solidFill>
                  <a:srgbClr val="000000"/>
                </a:solidFill>
              </a:rPr>
              <a:t>mécanisme de plafonnement des gains à 2,30% par trimestre écoulé depuis le 22/04/2022 </a:t>
            </a:r>
            <a:r>
              <a:rPr lang="fr-FR" sz="800" dirty="0">
                <a:solidFill>
                  <a:srgbClr val="000000"/>
                </a:solidFill>
              </a:rPr>
              <a:t>(soit un Taux de Rendement Annuel net maximum de 8,13%</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asas » est très sensible à une faible variation du niveau de clôture du panier équipondéré autour du seuil de </a:t>
            </a:r>
            <a:r>
              <a:rPr lang="fr-FR" sz="800" b="1" dirty="0">
                <a:solidFill>
                  <a:srgbClr val="000000"/>
                </a:solidFill>
                <a:effectLst/>
                <a:ea typeface="Calibri" panose="020F0502020204030204" pitchFamily="34" charset="0"/>
              </a:rPr>
              <a:t>100% de son Cours de Référence et 100%  </a:t>
            </a:r>
            <a:r>
              <a:rPr lang="fr-FR" sz="800" b="1" dirty="0">
                <a:effectLst/>
                <a:ea typeface="Calibri" panose="020F0502020204030204" pitchFamily="34" charset="0"/>
              </a:rPr>
              <a:t>en cours de vie, et des seuils de 50%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niveau du panier équipondéré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2,30% dès lors que le panier équipondéré clôture à un niveau supérieur ou égal à 80% de son Cours de Référence</a:t>
            </a:r>
            <a:r>
              <a:rPr lang="fr-FR" sz="800" dirty="0">
                <a:solidFill>
                  <a:srgbClr val="000000"/>
                </a:solidFill>
                <a:ea typeface="SimSun" pitchFamily="2" charset="-122"/>
                <a:cs typeface="Times New Roman" pitchFamily="18" charset="0"/>
              </a:rPr>
              <a:t>.</a:t>
            </a:r>
            <a:r>
              <a:rPr lang="fr-FR" sz="800">
                <a:solidFill>
                  <a:srgbClr val="000000"/>
                </a:solidFill>
                <a:ea typeface="SimSun" pitchFamily="2" charset="-122"/>
                <a:cs typeface="Times New Roman" pitchFamily="18" charset="0"/>
              </a:rPr>
              <a:t> </a:t>
            </a: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A l’issue </a:t>
            </a:r>
            <a:r>
              <a:rPr lang="fr-FR" sz="800" dirty="0">
                <a:solidFill>
                  <a:srgbClr val="000000"/>
                </a:solidFill>
              </a:rPr>
              <a:t>du trimestre 4 </a:t>
            </a:r>
            <a:r>
              <a:rPr lang="fr-FR" sz="800">
                <a:solidFill>
                  <a:srgbClr val="000000"/>
                </a:solidFill>
              </a:rPr>
              <a:t>à</a:t>
            </a:r>
            <a:r>
              <a:rPr lang="fr-FR" sz="800" dirty="0">
                <a:solidFill>
                  <a:srgbClr val="000000"/>
                </a:solidFill>
              </a:rPr>
              <a:t> 11, si à l’une des dates de constatation trimestrielle correspondantes</a:t>
            </a:r>
            <a:r>
              <a:rPr lang="fr-FR" sz="800" baseline="30000" dirty="0">
                <a:solidFill>
                  <a:srgbClr val="000000"/>
                </a:solidFill>
              </a:rPr>
              <a:t>⁽¹⁾</a:t>
            </a:r>
            <a:r>
              <a:rPr lang="fr-FR" sz="800" dirty="0">
                <a:solidFill>
                  <a:srgbClr val="000000"/>
                </a:solidFill>
              </a:rPr>
              <a:t> </a:t>
            </a:r>
            <a:r>
              <a:rPr lang="fr-FR" sz="800">
                <a:solidFill>
                  <a:srgbClr val="000000"/>
                </a:solidFill>
              </a:rPr>
              <a:t>,&lt;</a:t>
            </a:r>
            <a:r>
              <a:rPr lang="fr-FR" sz="800" dirty="0">
                <a:solidFill>
                  <a:srgbClr val="000000"/>
                </a:solidFill>
              </a:rPr>
              <a:t>SJR1&gt; clôture à un niveau supérieur ou égal à 100%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2,30%  (soit un Taux de Rendement Annuel net maximum de</a:t>
            </a:r>
            <a:r>
              <a:rPr lang="fr-FR" sz="800" dirty="0">
                <a:solidFill>
                  <a:srgbClr val="000000"/>
                </a:solidFill>
                <a:highlight>
                  <a:srgbClr val="00FFFF"/>
                </a:highlight>
              </a:rPr>
              <a:t>&lt;TRA</a:t>
            </a:r>
            <a:r>
              <a:rPr lang="fr-FR" sz="800">
                <a:solidFill>
                  <a:srgbClr val="000000"/>
                </a:solidFill>
                <a:highlight>
                  <a:srgbClr val="00FFFF"/>
                </a:highlight>
              </a:rPr>
              <a:t>.</a:t>
            </a:r>
            <a:r>
              <a:rPr lang="fr-FR" sz="800" dirty="0">
                <a:solidFill>
                  <a:srgbClr val="000000"/>
                </a:solidFill>
                <a:highlight>
                  <a:srgbClr val="00FFFF"/>
                </a:highlight>
              </a:rPr>
              <a:t>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Sinon, si</a:t>
            </a:r>
            <a:r>
              <a:rPr lang="fr-FR" sz="800" dirty="0">
                <a:solidFill>
                  <a:srgbClr val="000000"/>
                </a:solidFill>
              </a:rPr>
              <a:t> le mécanisme de remboursement anticipé n’a pas été activé au préalable, et si </a:t>
            </a:r>
            <a:r>
              <a:rPr lang="fr-FR" sz="800">
                <a:solidFill>
                  <a:srgbClr val="000000"/>
                </a:solidFill>
              </a:rPr>
              <a:t>à la date de constatation finale </a:t>
            </a:r>
            <a:r>
              <a:rPr lang="fr-FR" sz="800" dirty="0">
                <a:solidFill>
                  <a:srgbClr val="000000"/>
                </a:solidFill>
              </a:rPr>
              <a:t>le panier équipondéré clôture à un niveau supérieur ou égal à 50% de son Cours de Référence, l’investisseur récupère alors l’intégralité de son capital </a:t>
            </a:r>
            <a:r>
              <a:rPr lang="fr-FR" sz="800">
                <a:solidFill>
                  <a:srgbClr val="000000"/>
                </a:solidFill>
              </a:rPr>
              <a:t>initialement investi</a:t>
            </a:r>
            <a:r>
              <a:rPr lang="fr-FR" sz="800" dirty="0">
                <a:solidFill>
                  <a:srgbClr val="000000"/>
                </a:solidFill>
              </a:rPr>
              <a:t> (soit un Taux de Rendement Annuel net maximum de </a:t>
            </a:r>
            <a:r>
              <a:rPr lang="fr-FR" sz="800" dirty="0">
                <a:solidFill>
                  <a:srgbClr val="000000"/>
                </a:solidFill>
                <a:highlight>
                  <a:srgbClr val="00FFFF"/>
                </a:highlight>
              </a:rPr>
              <a:t>8,20%</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asas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le panier équipondéré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12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du panier équipondéré, du fait du </a:t>
            </a:r>
            <a:r>
              <a:rPr lang="fr-FR" sz="800" b="1" dirty="0">
                <a:solidFill>
                  <a:srgbClr val="000000"/>
                </a:solidFill>
              </a:rPr>
              <a:t>mécanisme de plafonnement des gains à 2,30% par trimestre </a:t>
            </a:r>
            <a:r>
              <a:rPr lang="fr-FR" sz="800" dirty="0">
                <a:solidFill>
                  <a:srgbClr val="000000"/>
                </a:solidFill>
              </a:rPr>
              <a:t>(soit un Taux de Rendement Annuel net maximum de de de </a:t>
            </a:r>
            <a:r>
              <a:rPr lang="fr-FR" sz="800" dirty="0">
                <a:solidFill>
                  <a:srgbClr val="000000"/>
                </a:solidFill>
                <a:highlight>
                  <a:srgbClr val="00FFFF"/>
                </a:highlight>
              </a:rPr>
              <a:t>8,20%</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asas » est très sensible à une faible variation du niveau de clôture du panier équipondéré autour du seuil de </a:t>
            </a:r>
            <a:r>
              <a:rPr lang="fr-FR" sz="800" dirty="0">
                <a:solidFill>
                  <a:srgbClr val="000000"/>
                </a:solidFill>
                <a:effectLst/>
                <a:ea typeface="Calibri" panose="020F0502020204030204" pitchFamily="34" charset="0"/>
              </a:rPr>
              <a:t>80% de son Cours de Référence et 100%  </a:t>
            </a:r>
            <a:r>
              <a:rPr lang="fr-FR" sz="800" dirty="0">
                <a:effectLst/>
                <a:ea typeface="Calibri" panose="020F0502020204030204" pitchFamily="34" charset="0"/>
              </a:rPr>
              <a:t>en cours de vie, et des seuils de 80% et 50% de son Cours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a:t>
            </a:r>
            <a:r>
              <a:rPr lang="fr-FR" sz="800">
                <a:solidFill>
                  <a:srgbClr val="000000"/>
                </a:solidFill>
              </a:rPr>
              <a:t>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le panier équipondéré</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du panier équipondéré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le panier équipondéré clôture à un niveau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le panier équipondéré clôture à un niveau strictement supérieur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le panier équipondéré clôture à un niveau supérieur ou égal à 100%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asas » EST TRÈS SENSIBLE À UNE FAIBLE VARIATION DU niveau DE CLÔTURE du panier équipondéré AUTOUR DES SEUILS DE 50% ET DE 50%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11</a:t>
            </a:r>
            <a:r>
              <a:rPr lang="fr-FR" sz="800" dirty="0"/>
              <a:t>, le panier équipondéré clôture à un niveau strictement inférieur à 100% de son Cours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le panier équipondéré clôture à un niveau strictement inférieur à 50% de son Cours de Référence (25% dans cet exemple). L’investisseur récupère alors le capital initialement investi diminué de l’intégralité de la baisse enregistrée par le panier équipondéré,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le panier équipondéré</a:t>
            </a:r>
            <a:r>
              <a:rPr lang="fr-FR" sz="800" baseline="30000" dirty="0"/>
              <a:t>(3)</a:t>
            </a:r>
            <a:r>
              <a:rPr lang="fr-FR" sz="800" dirty="0"/>
              <a:t>, soit -16,66%</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11, le panier équipondéré clôture à </a:t>
            </a:r>
            <a:r>
              <a:rPr lang="fr-FR" sz="800" dirty="0">
                <a:solidFill>
                  <a:schemeClr val="tx2"/>
                </a:solidFill>
                <a:latin typeface="+mn-lt"/>
              </a:rPr>
              <a:t>un niveau strictement inférieur à 100% de son Cours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le panier équipondéré clôture à un niveau strictement supérieur à 50% de son Cours de Référence (75% dans cet exemple). L’investisseur récupère alors l’intégralité de son capital initialement investi majorée d’un coupon de 2,30% par trimestre écoulé depuis le 2022-04-22 (soit un gain total de 27,60% total).</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-4,48%</a:t>
            </a:r>
            <a:r>
              <a:rPr lang="fr-FR" sz="800" baseline="30000" dirty="0">
                <a:solidFill>
                  <a:schemeClr val="tx1"/>
                </a:solidFill>
                <a:latin typeface="+mn-lt"/>
              </a:rPr>
              <a:t>⁽²⁾</a:t>
            </a:r>
            <a:r>
              <a:rPr lang="fr-FR" sz="800" dirty="0">
                <a:solidFill>
                  <a:schemeClr val="tx1"/>
                </a:solidFill>
                <a:latin typeface="+mn-lt"/>
              </a:rPr>
              <a:t>, pour un investissement direct dans le panier équipondéré</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asas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le panier équipondéré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Cours de Référence 100% de son Cours de Référence </a:t>
            </a:r>
            <a:r>
              <a:rPr lang="fr-FR" sz="800" dirty="0">
                <a:solidFill>
                  <a:schemeClr val="tx2"/>
                </a:solidFill>
              </a:rPr>
              <a:t>(115% dans cet exemple). Le produit est automatiquement remboursé par anticipation. Il verse alors l’intégralité du capital initial majorée d’un coupon de 2,30% par trimestre écoulé depuis le 22/04/2022, soit un gain de 9,20% dans notre exemple.</a:t>
            </a:r>
          </a:p>
          <a:p>
            <a:pPr algn="just">
              <a:spcAft>
                <a:spcPts val="600"/>
              </a:spcAft>
            </a:pPr>
            <a:r>
              <a:rPr lang="fr-FR" sz="800" dirty="0"/>
              <a:t>Ce qui correspond à un Taux de Rendement Annuel net de 8,13%</a:t>
            </a:r>
            <a:r>
              <a:rPr lang="fr-FR" sz="800" baseline="30000" dirty="0"/>
              <a:t>⁽²⁾</a:t>
            </a:r>
            <a:r>
              <a:rPr lang="fr-FR" sz="800" dirty="0"/>
              <a:t>, contre un Taux de Rendement Annuel net de 13,89%</a:t>
            </a:r>
            <a:r>
              <a:rPr lang="fr-FR" sz="800" baseline="30000" dirty="0"/>
              <a:t>⁽²⁾</a:t>
            </a:r>
            <a:r>
              <a:rPr lang="fr-FR" sz="800" dirty="0"/>
              <a:t> pour un investissement direct dans </a:t>
            </a:r>
            <a:r>
              <a:rPr lang="it-IT" sz="800" dirty="0"/>
              <a:t>le panier équipondéré</a:t>
            </a:r>
            <a:r>
              <a:rPr lang="fr-FR" sz="800" baseline="30000" dirty="0"/>
              <a:t>(3)</a:t>
            </a:r>
            <a:r>
              <a:rPr lang="fr-FR" sz="800" dirty="0"/>
              <a:t>, du fait du </a:t>
            </a:r>
            <a:r>
              <a:rPr lang="fr-FR" sz="800" b="1" dirty="0">
                <a:solidFill>
                  <a:schemeClr val="tx2"/>
                </a:solidFill>
              </a:rPr>
              <a:t>mécanisme de plafonnement des gains à 2,30% par trimestre écoulé depuis le 22/04/2022.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20328</TotalTime>
  <Words>10059</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902</cp:revision>
  <cp:lastPrinted>2022-05-04T09:56:42Z</cp:lastPrinted>
  <dcterms:created xsi:type="dcterms:W3CDTF">2017-02-21T09:03:05Z</dcterms:created>
  <dcterms:modified xsi:type="dcterms:W3CDTF">2022-06-01T08:14:21Z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