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17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03 mai 2022 (inclus). </a:t>
            </a:r>
            <a:r>
              <a:rPr lang="fr-FR" sz="800" cap="none" dirty="0"/>
              <a:t>Une fois le montant de l’enveloppe initiale atteint (30 000 000 EUR), la commercialisation de « guigui » peut cesser à tout moment sans préavis avant le 03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latin typeface="Futura PT" panose="020B0902020204020203" pitchFamily="34" charset="0"/>
              </a:rPr>
              <a:t>8 ans et 1 mois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19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le panier équipondéré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le panier équipondéré clôture à un niveau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a:t>
            </a:r>
            <a:r>
              <a:rPr lang="fr-FR" sz="800">
                <a:solidFill>
                  <a:srgbClr val="B9A049"/>
                </a:solidFill>
                <a:latin typeface="+mn-lt"/>
              </a:rPr>
              <a:t>VARIATION DU niveau </a:t>
            </a:r>
            <a:r>
              <a:rPr lang="fr-FR" sz="800" dirty="0">
                <a:solidFill>
                  <a:srgbClr val="B9A049"/>
                </a:solidFill>
                <a:latin typeface="+mn-lt"/>
              </a:rPr>
              <a:t>DE le panier équipondéré AUTOUR DES SEUILS DE 50% ET DE 80%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le panier équipondéré clôture à un niveau strictement supérieur à 80%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31, aux dates de constatation correspondantes</a:t>
            </a:r>
            <a:r>
              <a:rPr lang="fr-FR" sz="800" baseline="30000" dirty="0"/>
              <a:t>⁽¹⁾</a:t>
            </a:r>
            <a:r>
              <a:rPr lang="fr-FR" sz="800" dirty="0"/>
              <a:t>, le panier équipondéré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le panier équipondéré clôture à un niveau strictement inférieur à 50% de son Cours de Référence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-14,59%%</a:t>
            </a:r>
            <a:r>
              <a:rPr lang="fr-FR" sz="800" baseline="30000" dirty="0"/>
              <a:t>⁽²⁾</a:t>
            </a:r>
            <a:r>
              <a:rPr lang="fr-FR" sz="800" dirty="0"/>
              <a:t>, contre un Taux de Rendement Annuel net négatif de </a:t>
            </a:r>
            <a:r>
              <a:rPr lang="fr-FR" sz="800" dirty="0">
                <a:solidFill>
                  <a:srgbClr val="000000"/>
                </a:solidFill>
                <a:highlight>
                  <a:srgbClr val="00FFFF"/>
                </a:highlight>
              </a:rPr>
              <a:t>-14,70%%</a:t>
            </a:r>
            <a:r>
              <a:rPr lang="fr-FR" sz="800" baseline="30000" dirty="0"/>
              <a:t>⁽²⁾</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le panier équipondéré clôture à un niveau strictement inférieur à la barrière dégressive de remboursement anticipé automatique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80% de son Cours de Référence (70%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-5,27%%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le panier équipondéré clôture à un niveau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le panier équipondéré clôture à un niveau supérieur à la barrière dégressive de remboursement anticipé automatique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2,95%%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13,22%%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46504"/>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18/05/2022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BOUYGUES SA ENTRE LE </a:t>
            </a:r>
            <a:r>
              <a:rPr lang="en-US" sz="1200" b="0" dirty="0">
                <a:effectLst/>
                <a:latin typeface="+mj-lt"/>
              </a:rPr>
              <a:t>18 MAI 2010</a:t>
            </a:r>
            <a:r>
              <a:rPr lang="en-US" sz="1200" dirty="0">
                <a:latin typeface="+mj-lt"/>
              </a:rPr>
              <a:t> </a:t>
            </a:r>
            <a:r>
              <a:rPr lang="fr-FR" sz="1200" cap="none" dirty="0">
                <a:latin typeface="Futura PT" panose="020B0902020204020203" pitchFamily="34" charset="0"/>
              </a:rPr>
              <a:t>ET LE 18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19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panier équipondéré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03/05/2022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03/05/2022 (inclus). Une fois le montant de l’enveloppe initiale atteint (30 000 000 EUR), la commercialisation de « guigui » peut cesser à tout moment sans préavis avant le 03/05/2022,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le panier équipondéré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31/05/2030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 22/07/2027, 22/10/2027, 24/01/2028, 24/04/2028, 24/07/2028, 23/10/2028, 22/01/2029, 23/04/2029, 23/07/2029, 22/10/2029, 22/01/2030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 05/11/2027, 07/02/2028, 09/05/2028, 07/08/2028, 06/11/2028, 05/02/2029, 08/05/2029, 06/08/2029, 05/11/2029, 05/02/2030, 08/05/2030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66,95%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19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03/05/2022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32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le panier équipondéré clôture à un niveau supérieur ou égal à 66,95%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du panier équipondéré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32 trimestres à le panier équipondéré</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03/05/2022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32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3,01%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32 trimestres à le panier équipondéré</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a:t>
            </a:r>
          </a:p>
          <a:p>
            <a:pPr marL="0" indent="0" algn="ctr">
              <a:lnSpc>
                <a:spcPct val="100000"/>
              </a:lnSpc>
              <a:spcBef>
                <a:spcPts val="0"/>
              </a:spcBef>
              <a:buNone/>
            </a:pPr>
            <a:r>
              <a:rPr lang="fr-FR" sz="800" dirty="0"/>
              <a:t>(soit un gain de 32,00% et un Taux de Rendement Annuel net de </a:t>
            </a:r>
            <a:r>
              <a:rPr lang="fr-FR" sz="800" dirty="0">
                <a:highlight>
                  <a:srgbClr val="FFFF00"/>
                </a:highlight>
              </a:rPr>
              <a:t>2,46%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2,87%</a:t>
            </a:r>
            <a:r>
              <a:rPr lang="fr-FR" sz="800" baseline="30000" dirty="0"/>
              <a:t>⁽²⁾ </a:t>
            </a:r>
            <a:r>
              <a:rPr lang="fr-FR" sz="800" dirty="0"/>
              <a:t>et </a:t>
            </a:r>
            <a:r>
              <a:rPr lang="fr-FR" sz="800" dirty="0">
                <a:highlight>
                  <a:srgbClr val="FFFF00"/>
                </a:highlight>
              </a:rPr>
              <a:t>2,80%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22/05/2030,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66,95% de son Cours de Référence, l’investisseur reçoit, le 31 mai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niveau de Référence, l’investisseur reçoit, le 31 mai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22/04/2022 et le 22/05/2030</a:t>
            </a:r>
          </a:p>
          <a:p>
            <a:pPr marL="0" indent="0" algn="ctr">
              <a:lnSpc>
                <a:spcPct val="100000"/>
              </a:lnSpc>
              <a:spcBef>
                <a:spcPts val="0"/>
              </a:spcBef>
              <a:buNone/>
            </a:pPr>
            <a:r>
              <a:rPr lang="fr-FR" sz="800" dirty="0"/>
              <a:t>(Soit un Taux de Rendement Annuel net inférieur ou égal </a:t>
            </a:r>
            <a:r>
              <a:rPr lang="fr-FR" sz="800"/>
              <a:t>à -9,14%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le panier équipondéré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66,95% mais supérieur ou égal à 50% de son Cours de Référence, l’investisseur reçoit, le 31 mai 2030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trimestre 4, puis décroît de0.55% chaque trimestre, pour atteindre 67,5% du Cours de Référence à la fin du trimestre 31.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niveau de le panier équipondéré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821417"/>
            <a:ext cx="5270604"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le panier équipondéré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 2,46%</a:t>
            </a:r>
            <a:r>
              <a:rPr lang="fr-FR" sz="800" baseline="30000" dirty="0"/>
              <a:t>⁽²⁾</a:t>
            </a:r>
            <a:r>
              <a:rPr lang="fr-FR" sz="800" dirty="0"/>
              <a:t> et </a:t>
            </a:r>
            <a:r>
              <a:rPr lang="fr-FR" sz="800" dirty="0">
                <a:highlight>
                  <a:srgbClr val="00FFFF"/>
                </a:highlight>
              </a:rPr>
              <a:t>3,01%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22/05/2030,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80% de son Cours de Référence, l’investisseur reçoit, le 31/05/2030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niveau de Référence, l’investisseur reçoit, le 31/05/2030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22/04/2022 et le 22/05/2030</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-4,12%%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80% mais supérieur ou égal à 50% de son Cours de Référence, l’investisseur reçoit, le 31/05/2030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2,87%%</a:t>
            </a:r>
            <a:r>
              <a:rPr lang="fr-FR" sz="800" baseline="30000" dirty="0"/>
              <a:t>2) </a:t>
            </a:r>
            <a:r>
              <a:rPr lang="fr-FR" sz="800" dirty="0"/>
              <a:t>et 3,01%</a:t>
            </a:r>
            <a:r>
              <a:rPr lang="fr-FR" sz="800" baseline="30000" dirty="0">
                <a:highlight>
                  <a:srgbClr val="00FFFF"/>
                </a:highlight>
              </a:rPr>
              <a:t>(</a:t>
            </a:r>
            <a:r>
              <a:rPr lang="fr-FR" sz="800" baseline="30000" dirty="0"/>
              <a:t>2)</a:t>
            </a:r>
            <a:r>
              <a:rPr lang="fr-FR" sz="800" dirty="0"/>
              <a:t>)     3,01%  3,01%%</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compare le niveau de clôture du panier équipondéré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trimestre 4, puis décroît de0.55% chaque trimestre, pour atteindre 67,5% du Cours de Référence à la fin du trimestre 31.</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 trimestrielle correspondantes</a:t>
            </a:r>
            <a:r>
              <a:rPr lang="fr-FR" sz="800" baseline="30000" dirty="0">
                <a:solidFill>
                  <a:srgbClr val="000000"/>
                </a:solidFill>
              </a:rPr>
              <a:t>⁽¹⁾</a:t>
            </a:r>
            <a:r>
              <a:rPr lang="fr-FR" sz="800" dirty="0">
                <a:solidFill>
                  <a:srgbClr val="000000"/>
                </a:solidFill>
              </a:rPr>
              <a:t> le panier équipondéré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le panier équipondéré clôture à un niveau supérieur ou égal à 66,95% de son Cours de Référence, l’investisseur récupère alors l’intégralité de son capital initial, majorée d’un gain de 1,00% par trimestre écoulé depuis le 22/04/2022  (soit un gain de 32,00% et un Taux de Rendement Annuel net de 2,46%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le panier équipondéré clôture à un niveau strictement inférieur à 66,95% de son Cours de Référence mais supérieur ou égal à 50% de ce dernier, l’investisseur récupère l’intégralité de son capital initialement investi. Le capital n’est donc exposé à un risque de perte à l’échéance⁽¹⁾ que si le panier équipondéré clôture à un niveau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le panier équipondéré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du panier équipondéré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le panier équipondéré clôture à un niveau supérieur ou égal à 80%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 trimestrielle correspondantes</a:t>
            </a:r>
            <a:r>
              <a:rPr lang="fr-FR" sz="800" baseline="30000" dirty="0">
                <a:solidFill>
                  <a:srgbClr val="000000"/>
                </a:solidFill>
              </a:rPr>
              <a:t>⁽¹⁾</a:t>
            </a:r>
            <a:r>
              <a:rPr lang="fr-FR" sz="800" dirty="0">
                <a:solidFill>
                  <a:srgbClr val="000000"/>
                </a:solidFill>
              </a:rPr>
              <a:t> le panier équipondéré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le panier équipondéré clôture à un niveau supérieur ou égal à 50% de son Cours de Référence, l’investisseur récupère alors l’intégralité de son capital initial (soit un Taux de Rendement Annuel net maximum de </a:t>
            </a:r>
            <a:r>
              <a:rPr lang="fr-FR" sz="800" dirty="0">
                <a:solidFill>
                  <a:srgbClr val="000000"/>
                </a:solidFill>
                <a:highlight>
                  <a:srgbClr val="00FFFF"/>
                </a:highlight>
              </a:rPr>
              <a:t>3,01%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le panier équipondéré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a:t>
            </a:r>
            <a:r>
              <a:rPr lang="fr-FR" sz="800" dirty="0">
                <a:solidFill>
                  <a:srgbClr val="000000"/>
                </a:solidFill>
                <a:highlight>
                  <a:srgbClr val="00FFFF"/>
                </a:highlight>
              </a:rPr>
              <a:t>&lt;TRA.TOUT.</a:t>
            </a:r>
            <a:r>
              <a:rPr lang="fr-FR" sz="800">
                <a:solidFill>
                  <a:srgbClr val="000000"/>
                </a:solidFill>
                <a:highlight>
                  <a:srgbClr val="00FFFF"/>
                </a:highlight>
              </a:rPr>
              <a:t>P&gt;</a:t>
            </a:r>
            <a:r>
              <a:rPr lang="fr-FR" sz="800" baseline="3000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du panier équipondéré autour du seuil de </a:t>
            </a:r>
            <a:r>
              <a:rPr lang="fr-FR" sz="800" b="1" dirty="0">
                <a:solidFill>
                  <a:srgbClr val="000000"/>
                </a:solidFill>
                <a:effectLst/>
                <a:ea typeface="Calibri" panose="020F0502020204030204" pitchFamily="34" charset="0"/>
              </a:rPr>
              <a:t>80% de son Cours de Référence   </a:t>
            </a:r>
            <a:r>
              <a:rPr lang="fr-FR" sz="800" b="1" dirty="0">
                <a:effectLst/>
                <a:ea typeface="Calibri" panose="020F0502020204030204" pitchFamily="34" charset="0"/>
              </a:rPr>
              <a:t>en cours de vie, et des seuils de 80%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le panier équipondéré</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le panier équipondéré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le panier équipondéré clôture à un niveau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du panier équipondéré AUTOUR DES SEUILS DE 66,95%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31</a:t>
            </a:r>
            <a:r>
              <a:rPr lang="fr-FR" sz="800" dirty="0"/>
              <a:t>, le panier équipondéré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le panier équipondéré clôture à un niveau strictement inférieur à 50% de son Cours de Référence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-14,70%</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31, le panier équipondéré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66,95% de son Cours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-5,27%</a:t>
            </a:r>
            <a:r>
              <a:rPr lang="fr-FR" sz="800" baseline="30000" dirty="0">
                <a:solidFill>
                  <a:schemeClr val="tx1"/>
                </a:solidFill>
                <a:latin typeface="+mn-lt"/>
              </a:rPr>
              <a:t>⁽²⁾</a:t>
            </a:r>
            <a:r>
              <a:rPr lang="fr-FR" sz="800" dirty="0">
                <a:solidFill>
                  <a:schemeClr val="tx1"/>
                </a:solidFill>
                <a:latin typeface="+mn-lt"/>
              </a:rPr>
              <a:t>, pour un investissement direct dans le panier équipondéré</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2,80%</a:t>
            </a:r>
            <a:r>
              <a:rPr lang="fr-FR" sz="800" baseline="30000" dirty="0"/>
              <a:t>⁽²⁾</a:t>
            </a:r>
            <a:r>
              <a:rPr lang="fr-FR" sz="800" dirty="0"/>
              <a:t>, contre un Taux de Rendement Annuel net de 13,22%</a:t>
            </a:r>
            <a:r>
              <a:rPr lang="fr-FR" sz="800" baseline="30000" dirty="0"/>
              <a:t>⁽²⁾</a:t>
            </a:r>
            <a:r>
              <a:rPr lang="fr-FR" sz="800" dirty="0"/>
              <a:t> pour un investissement direct dans </a:t>
            </a:r>
            <a:r>
              <a:rPr lang="it-IT" sz="800" dirty="0"/>
              <a:t>le panier équipondéré</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46504"/>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19568</TotalTime>
  <Words>9683</Words>
  <Application>Microsoft Office PowerPoint</Application>
  <PresentationFormat>Personnalisé</PresentationFormat>
  <Paragraphs>309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853</cp:revision>
  <cp:lastPrinted>2022-05-04T09:56:42Z</cp:lastPrinted>
  <dcterms:created xsi:type="dcterms:W3CDTF">2017-02-21T09:03:05Z</dcterms:created>
  <dcterms:modified xsi:type="dcterms:W3CDTF">2022-05-19T13:43:42Z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