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03 juin 2022 au 09 juin 2022 (inclus). </a:t>
            </a:r>
            <a:r>
              <a:rPr lang="fr-FR" sz="800" cap="none" dirty="0"/>
              <a:t>Une fois le montant de l’enveloppe initiale atteint (30 000 000 EUR), la commercialisation de « guigui1 » peut cesser à tout moment sans préavis avant le 09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8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8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GUIGUI1</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08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75%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guigui1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70%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ans 1, à la date de constatation correspondante, l'indice clôture à un niveau strictement supérieur à 75% de son Cours Initial. Le produit verse donc un coupon de 2,75% au titre du ans.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ans 2 à 7,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Cours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-14,48%</a:t>
            </a:r>
            <a:r>
              <a:rPr lang="fr-FR" sz="800" baseline="30000" dirty="0"/>
              <a:t>⁽²⁾</a:t>
            </a:r>
            <a:r>
              <a:rPr lang="fr-FR" sz="800" dirty="0"/>
              <a:t>, contre un Taux de Rendement Annuel net négatif de </a:t>
            </a:r>
            <a:r>
              <a:rPr lang="fr-FR" sz="800" dirty="0">
                <a:solidFill>
                  <a:srgbClr val="000000"/>
                </a:solidFill>
                <a:highlight>
                  <a:srgbClr val="00FFFF"/>
                </a:highlight>
              </a:rPr>
              <a:t>-14,78%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ans 2, à la date de constatation correspondante</a:t>
            </a:r>
            <a:r>
              <a:rPr lang="fr-FR" sz="800" baseline="30000" dirty="0">
                <a:latin typeface="+mn-lt"/>
              </a:rPr>
              <a:t>⁽¹⁾</a:t>
            </a:r>
            <a:r>
              <a:rPr lang="fr-FR" sz="800" dirty="0">
                <a:latin typeface="+mn-lt"/>
              </a:rPr>
              <a:t>, l'indice clôture à un niveau strictement inférieur à 95% de son Cours Initial mais supérieur au seuil de versement du coupon. Le mécanisme de remboursement anticipé automatique n’est donc pas activé mais le produit verse un coupon de 2,75% au titre du ans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75% de son Cours Initial (65%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-0,66%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-6,17%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guigui1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ans 1 au ans 0,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2,75% au titre de chaque ans.</a:t>
            </a:r>
          </a:p>
          <a:p>
            <a:pPr algn="just">
              <a:spcAft>
                <a:spcPts val="600"/>
              </a:spcAft>
            </a:pPr>
            <a:r>
              <a:rPr lang="fr-FR" sz="800" dirty="0">
                <a:solidFill>
                  <a:schemeClr val="tx2"/>
                </a:solidFill>
              </a:rPr>
              <a:t>Dès la fin du ans 1, à la date de constatation correspondante</a:t>
            </a:r>
            <a:r>
              <a:rPr lang="fr-FR" sz="800" baseline="30000" dirty="0">
                <a:solidFill>
                  <a:schemeClr val="tx2"/>
                </a:solidFill>
              </a:rPr>
              <a:t>⁽¹⁾</a:t>
            </a:r>
            <a:r>
              <a:rPr lang="fr-FR" sz="800" dirty="0">
                <a:solidFill>
                  <a:schemeClr val="tx2"/>
                </a:solidFill>
              </a:rPr>
              <a:t>, l'indice clôture à un niveau supérieur à 95% de son Cours Initial (115% dans cet exemple). Le produit est alors automatiquement remboursé par anticipation. L’investisseur récupère l’intégralité du capital initial majoré du coupon de 2,75%.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313782,34%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13,39%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ans.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211,89%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113,86%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Stellantis NV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217,40%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217,40%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217,40%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217,40%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Veolia Environnement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27,87%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283,85%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BNP PARIBAS ET STELLANTIS NV ET VEOLIA ENVIRONNEMENT SA ENTRE LE </a:t>
            </a:r>
            <a:r>
              <a:rPr lang="en-US" sz="1200" b="0" dirty="0">
                <a:effectLst/>
                <a:latin typeface="+mj-lt"/>
              </a:rPr>
              <a:t>07 JUIN 2010</a:t>
            </a:r>
            <a:r>
              <a:rPr lang="en-US" sz="1200" dirty="0">
                <a:latin typeface="+mj-lt"/>
              </a:rPr>
              <a:t> </a:t>
            </a:r>
            <a:r>
              <a:rPr lang="fr-FR" sz="1200" cap="none" dirty="0">
                <a:latin typeface="Futura PT" panose="020B0902020204020203" pitchFamily="34" charset="0"/>
              </a:rPr>
              <a:t>ET LE 07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08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03/06/2022 au 09/06/2022 (inclus). Une fois le montant de l’enveloppe initiale atteint (30 000 000 EUR), la commercialisation de « guigui1 » peut cesser à tout moment sans préavis avant le 09/06/2022,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niveaux de clôture de l'indice le 03/06/2022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13/06/2030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ouvré entre le 13 juin 2023 (inclus) et le 13 juin 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10e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08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03/06/2022 au 09/06/2022 (inclus). Une fois le montant de l’enveloppe initiale atteint (30 000 000 EUR), la commercialisation de « guigui1 » peut cesser à tout moment sans préavis avant le 09/06/2022,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niveaux de clôture de l'indice le 03/06/2022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13/06/2030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27/12/2023, 27/12/2023, 28/12/2023, 29/12/2023, 02/01/2024, 02/01/2024, 02/01/2024, 02/01/2024, 03/01/2024, 04/01/2024, 05/01/2024, 08/01/2024, 08/01/2024, 08/01/2024,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02/04/2024, 02/04/2024, 02/04/2024, 02/04/2024, 03/04/2024, 04/04/2024, 05/04/2024, 08/04/2024, 08/04/2024, 08/04/2024, 09/04/2024, 10/04/2024, 11/04/2024, 12/04/2024, 15/04/2024, 15/04/2024, 15/04/2024, 16/04/2024, 17/04/2024, 18/04/2024, 19/04/2024, 22/04/2024, 22/04/2024, 22/04/2024, 23/04/2024, 24/04/2024, 25/04/2024, 26/04/2024, 29/04/2024, 29/04/2024, 29/04/2024, 30/04/2024, 02/05/2024, 02/05/2024, 03/05/2024, 06/05/2024, 06/05/2024, 06/05/2024, 07/05/2024, 08/05/2024,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27/12/2024, 27/12/2024, 30/12/2024, 30/12/2024, 30/12/2024, 31/12/2024, 02/01/2025, 02/01/2025, 03/01/2025, 06/01/2025, 06/01/2025, 06/01/2025, 07/01/2025, 08/01/2025,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22/04/2025, 22/04/2025, 22/04/2025, 22/04/2025, 23/04/2025, 24/04/2025, 25/04/2025, 28/04/2025, 28/04/2025, 28/04/2025, 29/04/2025, 30/04/2025, 02/05/2025, 02/05/2025, 05/05/2025, 05/05/2025, 05/05/2025, 06/05/2025, 07/05/2025, 08/05/2025,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29/12/2025, 29/12/2025, 29/12/2025, 29/12/2025, 30/12/2025, 31/12/2025, 02/01/2026, 02/01/2026, 05/01/2026, 05/01/2026, 05/01/2026, 06/01/2026, 07/01/2026, 08/01/2026,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07/04/2026, 07/04/2026, 07/04/2026, 07/04/2026, 08/04/2026, 09/04/2026, 10/04/2026, 13/04/2026, 13/04/2026, 13/04/2026, 14/04/2026, 15/04/2026, 16/04/2026, 17/04/2026, 20/04/2026, 20/04/2026, 20/04/2026, 21/04/2026, 22/04/2026, 23/04/2026, 24/04/2026, 27/04/2026, 27/04/2026, 27/04/2026, 28/04/2026, 29/04/2026, 30/04/2026, 04/05/2026, 04/05/2026, 04/05/2026, 04/05/2026, 05/05/2026, 06/05/2026, 07/05/2026, 08/05/2026,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28/12/2026, 28/12/2026, 28/12/2026, 29/12/2026, 30/12/2026, 31/12/2026, 04/01/2027, 04/01/2027, 04/01/2027, 04/01/2027, 05/01/2027, 06/01/2027, 07/01/2027, 08/01/2027,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30/03/2027, 30/03/2027, 30/03/2027, 30/03/2027, 31/03/2027, 01/04/2027, 02/04/2027, 05/04/2027, 05/04/2027, 05/04/2027,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18/04/2028, 18/04/2028, 18/04/2028, 18/04/2028, 19/04/2028, 20/04/2028, 21/04/2028, 24/04/2028, 24/04/2028, 24/04/2028, 25/04/2028, 26/04/2028, 27/04/2028, 28/04/2028, 02/05/2028, 02/05/2028, 02/05/2028, 02/05/2028, 03/05/2028, 04/05/2028, 05/05/2028, 08/05/2028, 08/05/2028, 08/05/2028,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27/12/2028, 27/12/2028, 28/12/2028, 29/12/2028, 02/01/2029, 02/01/2029, 02/01/2029, 02/01/2029, 03/01/2029, 04/01/2029, 05/01/2029, 08/01/2029, 08/01/2029, 08/01/2029,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03/04/2029, 03/04/2029, 03/04/2029, 03/04/2029, 04/04/2029, 05/04/2029, 06/04/2029, 09/04/2029, 09/04/2029, 09/04/2029, 10/04/2029, 11/04/2029, 12/04/2029, 13/04/2029, 16/04/2029, 16/04/2029, 16/04/2029, 17/04/2029, 18/04/2029, 19/04/2029, 20/04/2029, 23/04/2029, 23/04/2029, 23/04/2029, 24/04/2029, 25/04/2029, 26/04/2029, 27/04/2029, 30/04/2029, 30/04/2029, 30/04/2029, 02/05/2029, 02/05/2029, 03/05/2029, 04/05/2029, 07/05/2029, 07/05/2029, 07/05/2029, 08/05/2029,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27/12/2029, 27/12/2029, 28/12/2029, 31/12/2029, 31/12/2029, 31/12/2029, 02/01/2030, 02/01/2030, 03/01/2030, 04/01/2030, 07/01/2030, 07/01/2030, 07/01/2030, 08/01/2030,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23/04/2030, 23/04/2030, 23/04/2030, 23/04/2030, 24/04/2030, 25/04/2030, 26/04/2030, 29/04/2030, 29/04/2030, 29/04/2030, 30/04/2030, 02/05/2030, 02/05/2030, 03/05/2030, 06/05/2030, 06/05/2030, 06/05/2030, 07/05/2030, 08/05/2030,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Cours Initial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guigui1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09/06/2022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guigui1 », vous êtes exposés pour une durée de 1 à 8 ans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ans 1 jusqu'à la fin du ans 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ans environ par jour calendaire écoulé depuis le 03/06/2022 (soit 1003,75%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 l'indice (Taux de Rendement Annuel net maximum de </a:t>
            </a:r>
            <a:r>
              <a:rPr lang="fr-FR" sz="800" dirty="0">
                <a:solidFill>
                  <a:schemeClr val="tx1"/>
                </a:solidFill>
                <a:latin typeface="Proxima Nova Rg"/>
              </a:rPr>
              <a:t>1,64%(</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guigui1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guigui1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guigui1 » ne peut constituer l’intégralité d’un portefeuille d’investissement. L’investisseur est exposé pour une durée de 1 à 8 ans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guigui1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09/06/2022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guigui1 », vous êtes exposé pour une durée de 1 à 8 ans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ans 1 jusqu'à la fin du ans 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ans (soit 1003,75%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313895,14%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guigui1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guigui1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guigui1 » ne peut constituer l’intégralité d’un portefeuille d’investissement. L’investisseur est exposé pour une durée de 1 à 8 ans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ans environ par jour calendaire écoulé depuis le 03/06/2022</a:t>
            </a:r>
          </a:p>
          <a:p>
            <a:pPr marL="0" indent="0" algn="ctr">
              <a:lnSpc>
                <a:spcPct val="100000"/>
              </a:lnSpc>
              <a:spcBef>
                <a:spcPts val="0"/>
              </a:spcBef>
              <a:buNone/>
            </a:pPr>
            <a:r>
              <a:rPr lang="fr-FR" sz="800" dirty="0"/>
              <a:t>(soit un gain de 22,00% et un Taux de Rendement Annuel net de </a:t>
            </a:r>
            <a:r>
              <a:rPr lang="fr-FR" sz="800" dirty="0">
                <a:highlight>
                  <a:srgbClr val="FFFF00"/>
                </a:highlight>
              </a:rPr>
              <a:t>1,48%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ans environ par jour calendaire écoulé depuis le 03/06/2022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1,51%</a:t>
            </a:r>
            <a:r>
              <a:rPr lang="fr-FR" sz="800" baseline="30000" dirty="0"/>
              <a:t>⁽²⁾ </a:t>
            </a:r>
            <a:r>
              <a:rPr lang="fr-FR" sz="800" dirty="0"/>
              <a:t>et </a:t>
            </a:r>
            <a:r>
              <a:rPr lang="fr-FR" sz="800" dirty="0">
                <a:highlight>
                  <a:srgbClr val="FFFF00"/>
                </a:highlight>
              </a:rPr>
              <a:t>1,64%</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ans 1 et jusqu’à la fin du ans 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13/06/2030,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Cours Initial, l’investisseur reçoit, le 20 juin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20 juin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03/06/2022 et le 13/06/2030</a:t>
            </a:r>
          </a:p>
          <a:p>
            <a:pPr marL="0" indent="0" algn="ctr">
              <a:lnSpc>
                <a:spcPct val="100000"/>
              </a:lnSpc>
              <a:spcBef>
                <a:spcPts val="0"/>
              </a:spcBef>
              <a:buNone/>
            </a:pPr>
            <a:r>
              <a:rPr lang="fr-FR" sz="800" dirty="0"/>
              <a:t>(Soit un Taux de Rendement Annuel net inférieur ou égal </a:t>
            </a:r>
            <a:r>
              <a:rPr lang="fr-FR" sz="800"/>
              <a:t>à -5,30%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niveaux de clôture de l'indice le 03/06/2022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70% de son Cours Initial, l’investisseur reçoit, le 20 juin 2030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et à la date de constatation finale, on compare le niveau de l'indice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niveaux de clôture de l'indice le 03/06/2022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1,48%</a:t>
            </a:r>
            <a:r>
              <a:rPr lang="fr-FR" sz="800" baseline="30000" dirty="0"/>
              <a:t>⁽²⁾</a:t>
            </a:r>
            <a:r>
              <a:rPr lang="fr-FR" sz="800" dirty="0"/>
              <a:t> et </a:t>
            </a:r>
            <a:r>
              <a:rPr lang="fr-FR" sz="800" dirty="0">
                <a:highlight>
                  <a:srgbClr val="00FFFF"/>
                </a:highlight>
              </a:rPr>
              <a:t>313895,14%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13/06/2030,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75% de son Cours Initial, l’investisseur reçoit, le 20/06/2030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20/06/2030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03/06/2022 et le 13/06/2030</a:t>
            </a:r>
          </a:p>
          <a:p>
            <a:pPr marL="0" indent="0" algn="ctr">
              <a:lnSpc>
                <a:spcPct val="100000"/>
              </a:lnSpc>
              <a:spcBef>
                <a:spcPts val="0"/>
              </a:spcBef>
              <a:buNone/>
            </a:pPr>
            <a:r>
              <a:rPr lang="fr-FR" sz="800" dirty="0"/>
              <a:t>(Soit un Taux de Rendement Annuel net inférieur ou égal à 313895,14%</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313895,14%</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75% mais supérieur ou égal à 70% de son Cours Initial, l’investisseur reçoit, le 20/06/2030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1,51%</a:t>
            </a:r>
            <a:r>
              <a:rPr lang="fr-FR" sz="800" baseline="30000" dirty="0"/>
              <a:t>2) </a:t>
            </a:r>
            <a:r>
              <a:rPr lang="fr-FR" sz="800" dirty="0"/>
              <a:t>et 313895,14%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ans 1 et jusqu’à la fin du ans 7, on compare le niveau de clôture de l'indice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ans 1 jusqu'à la fin du ans 7, si à l’une des dates de constatation quotidienne correspondantes</a:t>
            </a:r>
            <a:r>
              <a:rPr lang="fr-FR" sz="800" baseline="30000" dirty="0">
                <a:solidFill>
                  <a:srgbClr val="000000"/>
                </a:solidFill>
              </a:rPr>
              <a:t>⁽¹⁾</a:t>
            </a:r>
            <a:r>
              <a:rPr lang="fr-FR" sz="800" dirty="0">
                <a:solidFill>
                  <a:srgbClr val="000000"/>
                </a:solidFill>
              </a:rPr>
              <a:t> l'indice clôture à un niveau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2,75% par ans environ par jour calendaire écoulé depuis le 03/06/2022 (soit 1003,75%</a:t>
            </a:r>
            <a:r>
              <a:rPr lang="fr-FR" sz="800" i="1" dirty="0">
                <a:solidFill>
                  <a:srgbClr val="000000"/>
                </a:solidFill>
              </a:rPr>
              <a:t> </a:t>
            </a:r>
            <a:r>
              <a:rPr lang="fr-FR" sz="800" dirty="0">
                <a:solidFill>
                  <a:srgbClr val="000000"/>
                </a:solidFill>
              </a:rPr>
              <a:t>par année écoulée et un Taux de Rendement Annuel net maximum de 1,64%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95% de son Cours Initial, l’investisseur récupère alors l’intégralité de son capital initial, majorée d’un gain de 2,75% par ans environ par jour calendaire écoulé depuis le 03/06/2022  (soit un gain de 22,00% et un Taux de Rendement Annuel net de 1,48%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95% de son Cours Initial mais supérieur ou égal à 70% de ce dernier, l’investisseur récupère l’intégralité de son capital initialement investi. Le capital n’est donc exposé à un risque de perte à l’échéance⁽¹⁾ que si l'indice clôture à un niveau strictement inférieur à 70%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guigui1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8 ans.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ans environ par jour calendaire écoulé depuis le 03/06/2022 </a:t>
            </a:r>
            <a:r>
              <a:rPr lang="fr-FR" sz="800" dirty="0">
                <a:solidFill>
                  <a:srgbClr val="000000"/>
                </a:solidFill>
              </a:rPr>
              <a:t>(soit un Taux de Rendement Annuel net maximum de 1,64%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guigui1 » est très sensible à une faible variation du niveau de clôture de l'indice autour du seuil de </a:t>
            </a:r>
            <a:r>
              <a:rPr lang="fr-FR" sz="800" b="1" dirty="0">
                <a:solidFill>
                  <a:srgbClr val="000000"/>
                </a:solidFill>
                <a:effectLst/>
                <a:ea typeface="Calibri" panose="020F0502020204030204" pitchFamily="34" charset="0"/>
              </a:rPr>
              <a:t>95% de son Cours Initial   </a:t>
            </a:r>
            <a:r>
              <a:rPr lang="fr-FR" sz="800" b="1" dirty="0">
                <a:effectLst/>
                <a:ea typeface="Calibri" panose="020F0502020204030204" pitchFamily="34" charset="0"/>
              </a:rPr>
              <a:t>en cours de vie, et des seuils de 95% et 70%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quotidienne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ans 1 jusqu'à la fin du ans 7, si à l’une des dates de constatation quotidienne correspondantes</a:t>
            </a:r>
            <a:r>
              <a:rPr lang="fr-FR" sz="800" baseline="30000" dirty="0">
                <a:solidFill>
                  <a:srgbClr val="000000"/>
                </a:solidFill>
              </a:rPr>
              <a:t>⁽¹⁾</a:t>
            </a:r>
            <a:r>
              <a:rPr lang="fr-FR" sz="800" dirty="0">
                <a:solidFill>
                  <a:srgbClr val="000000"/>
                </a:solidFill>
              </a:rPr>
              <a:t> l'indice clôture à un niveau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70% de son Cours Initial, l’investisseur récupère alors l’intégralité de son capital initial (soit un Taux de Rendement Annuel net maximum de </a:t>
            </a:r>
            <a:r>
              <a:rPr lang="fr-FR" sz="800" dirty="0">
                <a:solidFill>
                  <a:srgbClr val="000000"/>
                </a:solidFill>
                <a:highlight>
                  <a:srgbClr val="00FFFF"/>
                </a:highlight>
              </a:rPr>
              <a:t>313895,14%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guigui1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8 ans.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ans </a:t>
            </a:r>
            <a:r>
              <a:rPr lang="fr-FR" sz="800" dirty="0">
                <a:solidFill>
                  <a:srgbClr val="000000"/>
                </a:solidFill>
              </a:rPr>
              <a:t>(soit un Taux de Rendement Annuel net maximum de de de </a:t>
            </a:r>
            <a:r>
              <a:rPr lang="fr-FR" sz="800" dirty="0">
                <a:solidFill>
                  <a:srgbClr val="000000"/>
                </a:solidFill>
                <a:highlight>
                  <a:srgbClr val="00FFFF"/>
                </a:highlight>
              </a:rPr>
              <a:t>313895,14%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guigui1 » est très sensible à une faible variation du niveau de clôture de l'indice autour des seuils de </a:t>
            </a:r>
            <a:r>
              <a:rPr lang="fr-FR" sz="800" dirty="0">
                <a:solidFill>
                  <a:srgbClr val="000000"/>
                </a:solidFill>
                <a:effectLst/>
                <a:ea typeface="Calibri" panose="020F0502020204030204" pitchFamily="34" charset="0"/>
              </a:rPr>
              <a:t>75% de son Cours Initial et 95% de son Cours Initial   </a:t>
            </a:r>
            <a:r>
              <a:rPr lang="fr-FR" sz="800" dirty="0">
                <a:effectLst/>
                <a:ea typeface="Calibri" panose="020F0502020204030204" pitchFamily="34" charset="0"/>
              </a:rPr>
              <a:t>en cours de vie, et des seuils de 75%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guigui1 » EST TRÈS SENSIBLE À UNE FAIBLE VARIATION DU niveau DE CLÔTURE de l'indice AUTOUR DES SEUILS DE 95%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⁽¹⁾ </a:t>
            </a:r>
            <a:r>
              <a:rPr lang="fr-FR" sz="800" dirty="0">
                <a:latin typeface="+mn-lt"/>
              </a:rPr>
              <a:t>des ans 1 à 7</a:t>
            </a:r>
            <a:r>
              <a:rPr lang="fr-FR" sz="800" dirty="0"/>
              <a:t>, l'indice clôture à un niveau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Cours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-14,78%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⁽¹⁾</a:t>
            </a:r>
            <a:r>
              <a:rPr lang="fr-FR" sz="800" dirty="0">
                <a:latin typeface="+mn-lt"/>
              </a:rPr>
              <a:t> des ans 1 à 7, l'indice clôture à </a:t>
            </a:r>
            <a:r>
              <a:rPr lang="fr-FR" sz="800" dirty="0">
                <a:solidFill>
                  <a:schemeClr val="tx2"/>
                </a:solidFill>
                <a:latin typeface="+mn-lt"/>
              </a:rPr>
              <a:t>un niveau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-6,17%</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guigui1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Cours Initial 95% de son Cours Initial </a:t>
            </a:r>
            <a:r>
              <a:rPr lang="fr-FR" sz="800" dirty="0">
                <a:solidFill>
                  <a:schemeClr val="tx2"/>
                </a:solidFill>
              </a:rPr>
              <a:t>(115% dans cet exemple). Le produit est automatiquement remboursé par anticipation. Il verse alors l’intégralité du capital initial majorée d’un gain de 2,75% par ans environ par jour calendaire écoulé depuis le 03/06/2022, soit un gain de 1003,75% dans notre exemple.</a:t>
            </a:r>
          </a:p>
          <a:p>
            <a:pPr algn="just">
              <a:spcAft>
                <a:spcPts val="600"/>
              </a:spcAft>
            </a:pPr>
            <a:r>
              <a:rPr lang="fr-FR" sz="800" dirty="0"/>
              <a:t>Ce qui correspond à un Taux de Rendement Annuel net de 1,64%</a:t>
            </a:r>
            <a:r>
              <a:rPr lang="fr-FR" sz="800" baseline="30000" dirty="0"/>
              <a:t>⁽²⁾</a:t>
            </a:r>
            <a:r>
              <a:rPr lang="fr-FR" sz="800" dirty="0"/>
              <a:t>, contre un Taux de Rendement Annuel net de 13,39%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2,75% par ans environ par jour calendaire écoulé depuis le 03/06/2022.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