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16 juin 2022 (inclus). </a:t>
            </a:r>
            <a:r>
              <a:rPr lang="fr-FR" sz="800" cap="none" dirty="0"/>
              <a:t>Une fois le montant de l’enveloppe initiale atteint (30 000 000 EUR), la commercialisation de « guigui2 » peut cesser à tout moment sans préavis avant le 16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15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75%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guigui2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70% ET DE 75%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75%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clôture à un cours strictement inférieur à </a:t>
            </a:r>
            <a:r>
              <a:rPr lang="fr-FR" sz="800" dirty="0">
                <a:highlight>
                  <a:srgbClr val="FF00FF"/>
                </a:highlight>
              </a:rPr>
              <a:t>75%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-12,18%</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75% de son Cours de Référence (75% dans cet exemple) mais strictement supérieur à 70%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de Référence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3,61%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15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14/06/2022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47,64%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9,53%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188,95%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8,49%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40,55%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327,40%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94,40%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ET VEOLIA ENVIRONNEMENT SA ENTRE LE </a:t>
            </a:r>
            <a:r>
              <a:rPr lang="en-US" sz="1200" b="0" dirty="0">
                <a:effectLst/>
                <a:latin typeface="+mj-lt"/>
              </a:rPr>
              <a:t>14 JUIN 2010</a:t>
            </a:r>
            <a:r>
              <a:rPr lang="en-US" sz="1200" dirty="0">
                <a:latin typeface="+mj-lt"/>
              </a:rPr>
              <a:t> </a:t>
            </a:r>
            <a:r>
              <a:rPr lang="fr-FR" sz="1200" cap="none" dirty="0">
                <a:latin typeface="Futura PT" panose="020B0902020204020203" pitchFamily="34" charset="0"/>
              </a:rPr>
              <a:t>ET LE 14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14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et Veolia Environnement SA (dividendes non réinvestis et dividendes non réinvestis ; code Bloomberg : BNP FP Equity et VIE FP Equity ; place de cotation : sponsorEuronext Paris SA et Euronext Paris SA ; www.bnpparibas.com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guigui2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22/04/2032,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et Veolia Environnement SA (dividendes non réinvestis et dividendes non réinvestis ; code Bloomberg : BNP FP Equity et VIE FP Equity ; place de cotation : sponsorEuronext Paris SA et Euronext Paris SA ; www.bnpparibas.com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guigui2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 29/04/2032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16/06/2022)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2,89%%),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guigui2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16/06/2022)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clôture à un cours supérieur ou égal à 75% de son Cours de Référence.</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3,61%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guigui2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2,37%</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3,14%</a:t>
            </a:r>
            <a:r>
              <a:rPr lang="fr-FR" sz="800" baseline="30000" dirty="0"/>
              <a:t>⁽²⁾ </a:t>
            </a:r>
            <a:r>
              <a:rPr lang="fr-FR" sz="800" dirty="0"/>
              <a:t>et </a:t>
            </a:r>
            <a:r>
              <a:rPr lang="fr-FR" sz="800" dirty="0">
                <a:highlight>
                  <a:srgbClr val="FFFF00"/>
                </a:highlight>
              </a:rPr>
              <a:t>2,89%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de Référence, l’investisseur reçoit, le 30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22/06/2032</a:t>
            </a:r>
          </a:p>
          <a:p>
            <a:pPr marL="0" indent="0" algn="ctr">
              <a:lnSpc>
                <a:spcPct val="100000"/>
              </a:lnSpc>
              <a:spcBef>
                <a:spcPts val="0"/>
              </a:spcBef>
              <a:buNone/>
            </a:pPr>
            <a:r>
              <a:rPr lang="fr-FR" sz="800" dirty="0"/>
              <a:t>(Soit un Taux de Rendement Annuel net inférieur ou égal </a:t>
            </a:r>
            <a:r>
              <a:rPr lang="fr-FR" sz="800"/>
              <a:t>à -5,30%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de Référence, l’investisseur reçoit, le 30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75%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3,08%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75% de son Cours de Référence, l’investisseur reçoit, le 30/06/2032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22/06/2032</a:t>
            </a:r>
          </a:p>
          <a:p>
            <a:pPr marL="0" indent="0" algn="ctr">
              <a:lnSpc>
                <a:spcPct val="100000"/>
              </a:lnSpc>
              <a:spcBef>
                <a:spcPts val="0"/>
              </a:spcBef>
              <a:buNone/>
            </a:pPr>
            <a:r>
              <a:rPr lang="fr-FR" sz="800" dirty="0"/>
              <a:t>(Soit un Taux de Rendement Annuel net inférieur ou égal à 0,07%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75% mais supérieur ou égal à 70% de son Cours de Référence, l’investisseur reçoit, le 30/06/2032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3,10%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de Référence, l’investisseur récupère alors l’intégralité de son capital initial, majorée d’un gain de 1,00% par trimestre écoulé depuis le 22/04/2022  (soit un gain de 40,00% et un Taux de Rendement Annuel net de 2,37%</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de Référence mais supérieur ou égal à 70% de ce dernier, l’investisseur récupère l’intégralité de son capital initialement investi. Le capital n’est donc exposé à un risque de perte à l’échéance⁽¹⁾ que si l’action clôture à un cours strictement inférieur à 70%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guigui2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de Référence et 95% de son Cours de Référence </a:t>
            </a:r>
            <a:r>
              <a:rPr lang="fr-FR" sz="800" b="1" dirty="0">
                <a:effectLst/>
                <a:ea typeface="Calibri" panose="020F0502020204030204" pitchFamily="34" charset="0"/>
              </a:rPr>
              <a:t>en cours de vie, et des seuils de 100% et 70%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75% de son Cours de Référence</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3,61%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70% de son Cours de Référence, l’investisseur récupère alors l’intégralité de son capital initialement investi (soit un Taux de Rendement Annuel net maximum de </a:t>
            </a:r>
            <a:r>
              <a:rPr lang="fr-FR" sz="800" dirty="0">
                <a:solidFill>
                  <a:srgbClr val="000000"/>
                </a:solidFill>
                <a:highlight>
                  <a:srgbClr val="00FFFF"/>
                </a:highlight>
              </a:rPr>
              <a:t>3,08%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 » est très sensible à une faible variation du cours de clôture de l'action autour du seuil de </a:t>
            </a:r>
            <a:r>
              <a:rPr lang="fr-FR" sz="800" dirty="0">
                <a:solidFill>
                  <a:srgbClr val="000000"/>
                </a:solidFill>
                <a:effectLst/>
                <a:ea typeface="Calibri" panose="020F0502020204030204" pitchFamily="34" charset="0"/>
              </a:rPr>
              <a:t>75% de son Cours de Référence et 95% de son Cours de Référence </a:t>
            </a:r>
            <a:r>
              <a:rPr lang="fr-FR" sz="800" dirty="0">
                <a:effectLst/>
                <a:ea typeface="Calibri" panose="020F0502020204030204" pitchFamily="34" charset="0"/>
              </a:rPr>
              <a:t>en cours de vie, et des seuils de 75% et 70%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 » EST TRÈS SENSIBLE À UNE FAIBLE VARIATION DU cours DE CLÔTURE de l'action AUTOUR DES SEUILS DE 100% ET DE 70%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clôture à un cours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-12,18%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-3,79%</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de Référence 95% de son Cours de Référence </a:t>
            </a:r>
            <a:r>
              <a:rPr lang="fr-FR" sz="800" dirty="0">
                <a:solidFill>
                  <a:schemeClr val="tx2"/>
                </a:solidFill>
              </a:rPr>
              <a:t>(115% dans cet exemple). Le produit est automatiquement remboursé par anticipation. Il verse alors l’intégralité du capital initial majorée d’un gain de 1,00% par trimestre écoulé depuis le 22/04/2022, soit un gain de 4,00% dans notre exemple.</a:t>
            </a:r>
          </a:p>
          <a:p>
            <a:pPr algn="just">
              <a:spcAft>
                <a:spcPts val="600"/>
              </a:spcAft>
            </a:pPr>
            <a:r>
              <a:rPr lang="fr-FR" sz="800" dirty="0"/>
              <a:t>Ce qui correspond à un Taux de Rendement Annuel net de 2,89%</a:t>
            </a:r>
            <a:r>
              <a:rPr lang="fr-FR" sz="800" baseline="30000" dirty="0"/>
              <a:t>⁽²⁾</a:t>
            </a:r>
            <a:r>
              <a:rPr lang="fr-FR" sz="800" dirty="0"/>
              <a:t>, contre un Taux de Rendement Annuel net de 13,59%</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