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F5CBAA-8B19-4E30-AE3F-FD654036B3A2}" v="8413" dt="2022-05-24T11:56:11.792"/>
    <p1510:client id="{A5289BD9-B288-479C-9C53-1CB8B081C19E}" v="353" dt="2022-05-24T12:00:12.56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00" d="100"/>
          <a:sy n="200" d="100"/>
        </p:scale>
        <p:origin x="-130" y="-5515"/>
      </p:cViewPr>
      <p:guideLst>
        <p:guide orient="horz" pos="3367"/>
        <p:guide pos="2381"/>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6/11/relationships/changesInfo" Target="changesInfos/changesInfo1.xml"/><Relationship Id="rId27"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ly PILLER" userId="e1c1cba4-6299-482b-91e7-ffd34a654594" providerId="ADAL" clId="{A5289BD9-B288-479C-9C53-1CB8B081C19E}"/>
    <pc:docChg chg="undo custSel modSld">
      <pc:chgData name="Wally PILLER" userId="e1c1cba4-6299-482b-91e7-ffd34a654594" providerId="ADAL" clId="{A5289BD9-B288-479C-9C53-1CB8B081C19E}" dt="2022-05-24T12:00:12.559" v="403"/>
      <pc:docMkLst>
        <pc:docMk/>
      </pc:docMkLst>
      <pc:sldChg chg="modSp mod">
        <pc:chgData name="Wally PILLER" userId="e1c1cba4-6299-482b-91e7-ffd34a654594" providerId="ADAL" clId="{A5289BD9-B288-479C-9C53-1CB8B081C19E}" dt="2022-05-24T09:22:26.076" v="177"/>
        <pc:sldMkLst>
          <pc:docMk/>
          <pc:sldMk cId="279835308" sldId="283"/>
        </pc:sldMkLst>
        <pc:spChg chg="mod">
          <ac:chgData name="Wally PILLER" userId="e1c1cba4-6299-482b-91e7-ffd34a654594" providerId="ADAL" clId="{A5289BD9-B288-479C-9C53-1CB8B081C19E}" dt="2022-05-24T09:22:26.076" v="177"/>
          <ac:spMkLst>
            <pc:docMk/>
            <pc:sldMk cId="279835308" sldId="283"/>
            <ac:spMk id="12" creationId="{6D78390A-2262-4712-95F9-8DE5399A1291}"/>
          </ac:spMkLst>
        </pc:spChg>
        <pc:spChg chg="mod">
          <ac:chgData name="Wally PILLER" userId="e1c1cba4-6299-482b-91e7-ffd34a654594" providerId="ADAL" clId="{A5289BD9-B288-479C-9C53-1CB8B081C19E}" dt="2022-05-24T09:17:02.055" v="145" actId="20577"/>
          <ac:spMkLst>
            <pc:docMk/>
            <pc:sldMk cId="279835308" sldId="283"/>
            <ac:spMk id="18" creationId="{CFFC8B5E-6E2E-4EB2-BF37-16231C4C9B24}"/>
          </ac:spMkLst>
        </pc:spChg>
        <pc:spChg chg="mod">
          <ac:chgData name="Wally PILLER" userId="e1c1cba4-6299-482b-91e7-ffd34a654594" providerId="ADAL" clId="{A5289BD9-B288-479C-9C53-1CB8B081C19E}" dt="2022-05-24T09:15:17.608" v="129" actId="20577"/>
          <ac:spMkLst>
            <pc:docMk/>
            <pc:sldMk cId="279835308" sldId="283"/>
            <ac:spMk id="19" creationId="{31D75E17-6DBF-43D8-8176-54D6EA820E0A}"/>
          </ac:spMkLst>
        </pc:spChg>
      </pc:sldChg>
      <pc:sldChg chg="modSp">
        <pc:chgData name="Wally PILLER" userId="e1c1cba4-6299-482b-91e7-ffd34a654594" providerId="ADAL" clId="{A5289BD9-B288-479C-9C53-1CB8B081C19E}" dt="2022-05-24T12:00:12.559" v="403"/>
        <pc:sldMkLst>
          <pc:docMk/>
          <pc:sldMk cId="713649784" sldId="289"/>
        </pc:sldMkLst>
        <pc:graphicFrameChg chg="mod">
          <ac:chgData name="Wally PILLER" userId="e1c1cba4-6299-482b-91e7-ffd34a654594" providerId="ADAL" clId="{A5289BD9-B288-479C-9C53-1CB8B081C19E}" dt="2022-05-24T12:00:12.559" v="403"/>
          <ac:graphicFrameMkLst>
            <pc:docMk/>
            <pc:sldMk cId="713649784" sldId="289"/>
            <ac:graphicFrameMk id="4" creationId="{D75964C9-9893-4B10-B127-424F0758DE3D}"/>
          </ac:graphicFrameMkLst>
        </pc:graphicFrameChg>
      </pc:sldChg>
      <pc:sldChg chg="modSp mod">
        <pc:chgData name="Wally PILLER" userId="e1c1cba4-6299-482b-91e7-ffd34a654594" providerId="ADAL" clId="{A5289BD9-B288-479C-9C53-1CB8B081C19E}" dt="2022-05-24T09:39:58.219" v="250"/>
        <pc:sldMkLst>
          <pc:docMk/>
          <pc:sldMk cId="3215453978" sldId="292"/>
        </pc:sldMkLst>
        <pc:spChg chg="mod">
          <ac:chgData name="Wally PILLER" userId="e1c1cba4-6299-482b-91e7-ffd34a654594" providerId="ADAL" clId="{A5289BD9-B288-479C-9C53-1CB8B081C19E}" dt="2022-05-24T09:39:58.219" v="250"/>
          <ac:spMkLst>
            <pc:docMk/>
            <pc:sldMk cId="3215453978" sldId="292"/>
            <ac:spMk id="5" creationId="{E7F9AAE2-20F9-4949-802A-4850732E6C2B}"/>
          </ac:spMkLst>
        </pc:spChg>
        <pc:spChg chg="mod">
          <ac:chgData name="Wally PILLER" userId="e1c1cba4-6299-482b-91e7-ffd34a654594" providerId="ADAL" clId="{A5289BD9-B288-479C-9C53-1CB8B081C19E}" dt="2022-05-24T09:28:13.803" v="178" actId="20577"/>
          <ac:spMkLst>
            <pc:docMk/>
            <pc:sldMk cId="3215453978" sldId="292"/>
            <ac:spMk id="11" creationId="{6DC45A7B-7BFC-4642-8DD1-B4A6D781A216}"/>
          </ac:spMkLst>
        </pc:spChg>
        <pc:spChg chg="mod">
          <ac:chgData name="Wally PILLER" userId="e1c1cba4-6299-482b-91e7-ffd34a654594" providerId="ADAL" clId="{A5289BD9-B288-479C-9C53-1CB8B081C19E}" dt="2022-05-24T09:32:30.527" v="183" actId="20577"/>
          <ac:spMkLst>
            <pc:docMk/>
            <pc:sldMk cId="3215453978" sldId="292"/>
            <ac:spMk id="22" creationId="{A0759AA1-226B-4F0F-B9DA-DA9B8AA11E05}"/>
          </ac:spMkLst>
        </pc:spChg>
        <pc:spChg chg="mod">
          <ac:chgData name="Wally PILLER" userId="e1c1cba4-6299-482b-91e7-ffd34a654594" providerId="ADAL" clId="{A5289BD9-B288-479C-9C53-1CB8B081C19E}" dt="2022-05-24T09:34:02.927" v="189" actId="20577"/>
          <ac:spMkLst>
            <pc:docMk/>
            <pc:sldMk cId="3215453978" sldId="292"/>
            <ac:spMk id="24" creationId="{8B8AE09C-0D6F-4497-B219-E6C39009F89E}"/>
          </ac:spMkLst>
        </pc:spChg>
        <pc:spChg chg="mod">
          <ac:chgData name="Wally PILLER" userId="e1c1cba4-6299-482b-91e7-ffd34a654594" providerId="ADAL" clId="{A5289BD9-B288-479C-9C53-1CB8B081C19E}" dt="2022-05-24T09:39:01.773" v="249" actId="20577"/>
          <ac:spMkLst>
            <pc:docMk/>
            <pc:sldMk cId="3215453978" sldId="292"/>
            <ac:spMk id="25" creationId="{A471EC61-E0F7-4167-ADB5-4AEBB8678A51}"/>
          </ac:spMkLst>
        </pc:spChg>
      </pc:sldChg>
      <pc:sldChg chg="modSp mod">
        <pc:chgData name="Wally PILLER" userId="e1c1cba4-6299-482b-91e7-ffd34a654594" providerId="ADAL" clId="{A5289BD9-B288-479C-9C53-1CB8B081C19E}" dt="2022-05-24T10:17:08.027" v="316" actId="20577"/>
        <pc:sldMkLst>
          <pc:docMk/>
          <pc:sldMk cId="3692740643" sldId="293"/>
        </pc:sldMkLst>
        <pc:spChg chg="mod">
          <ac:chgData name="Wally PILLER" userId="e1c1cba4-6299-482b-91e7-ffd34a654594" providerId="ADAL" clId="{A5289BD9-B288-479C-9C53-1CB8B081C19E}" dt="2022-05-24T10:08:39.526" v="315" actId="1076"/>
          <ac:spMkLst>
            <pc:docMk/>
            <pc:sldMk cId="3692740643" sldId="293"/>
            <ac:spMk id="5" creationId="{E7F9AAE2-20F9-4949-802A-4850732E6C2B}"/>
          </ac:spMkLst>
        </pc:spChg>
        <pc:spChg chg="mod">
          <ac:chgData name="Wally PILLER" userId="e1c1cba4-6299-482b-91e7-ffd34a654594" providerId="ADAL" clId="{A5289BD9-B288-479C-9C53-1CB8B081C19E}" dt="2022-05-24T10:17:08.027" v="316" actId="20577"/>
          <ac:spMkLst>
            <pc:docMk/>
            <pc:sldMk cId="3692740643" sldId="293"/>
            <ac:spMk id="16" creationId="{BB8A8A7D-F6FF-4F58-AE88-928E127B96F7}"/>
          </ac:spMkLst>
        </pc:spChg>
        <pc:spChg chg="mod">
          <ac:chgData name="Wally PILLER" userId="e1c1cba4-6299-482b-91e7-ffd34a654594" providerId="ADAL" clId="{A5289BD9-B288-479C-9C53-1CB8B081C19E}" dt="2022-05-24T09:48:44.750" v="286" actId="20577"/>
          <ac:spMkLst>
            <pc:docMk/>
            <pc:sldMk cId="3692740643" sldId="293"/>
            <ac:spMk id="28" creationId="{9C5364A0-87B1-4E7B-8AC3-C65529C5A56E}"/>
          </ac:spMkLst>
        </pc:spChg>
      </pc:sldChg>
      <pc:sldChg chg="modSp mod">
        <pc:chgData name="Wally PILLER" userId="e1c1cba4-6299-482b-91e7-ffd34a654594" providerId="ADAL" clId="{A5289BD9-B288-479C-9C53-1CB8B081C19E}" dt="2022-05-24T11:54:25.344" v="402" actId="20577"/>
        <pc:sldMkLst>
          <pc:docMk/>
          <pc:sldMk cId="1551785400" sldId="295"/>
        </pc:sldMkLst>
        <pc:spChg chg="mod">
          <ac:chgData name="Wally PILLER" userId="e1c1cba4-6299-482b-91e7-ffd34a654594" providerId="ADAL" clId="{A5289BD9-B288-479C-9C53-1CB8B081C19E}" dt="2022-05-24T11:54:25.344" v="402" actId="20577"/>
          <ac:spMkLst>
            <pc:docMk/>
            <pc:sldMk cId="1551785400" sldId="295"/>
            <ac:spMk id="5" creationId="{D0ED12C2-7003-44D9-A2FB-4B2BA1F366F5}"/>
          </ac:spMkLst>
        </pc:spChg>
        <pc:spChg chg="mod">
          <ac:chgData name="Wally PILLER" userId="e1c1cba4-6299-482b-91e7-ffd34a654594" providerId="ADAL" clId="{A5289BD9-B288-479C-9C53-1CB8B081C19E}" dt="2022-05-24T10:31:20.512" v="318"/>
          <ac:spMkLst>
            <pc:docMk/>
            <pc:sldMk cId="1551785400" sldId="295"/>
            <ac:spMk id="7" creationId="{D9B4A527-A86B-4756-8775-FA28C4786F3E}"/>
          </ac:spMkLst>
        </pc:spChg>
        <pc:spChg chg="mod">
          <ac:chgData name="Wally PILLER" userId="e1c1cba4-6299-482b-91e7-ffd34a654594" providerId="ADAL" clId="{A5289BD9-B288-479C-9C53-1CB8B081C19E}" dt="2022-05-24T11:53:36.343" v="401" actId="20577"/>
          <ac:spMkLst>
            <pc:docMk/>
            <pc:sldMk cId="1551785400" sldId="295"/>
            <ac:spMk id="41" creationId="{D9808083-2602-4381-B2C0-93B66238FCB8}"/>
          </ac:spMkLst>
        </pc:spChg>
        <pc:spChg chg="mod">
          <ac:chgData name="Wally PILLER" userId="e1c1cba4-6299-482b-91e7-ffd34a654594" providerId="ADAL" clId="{A5289BD9-B288-479C-9C53-1CB8B081C19E}" dt="2022-05-24T11:50:27.751" v="343" actId="20577"/>
          <ac:spMkLst>
            <pc:docMk/>
            <pc:sldMk cId="1551785400" sldId="295"/>
            <ac:spMk id="67" creationId="{54856FA3-20DE-4C1E-8670-977050ABC5CF}"/>
          </ac:spMkLst>
        </pc:spChg>
      </pc:sldChg>
    </pc:docChg>
  </pc:docChgLst>
  <pc:docChgLst>
    <pc:chgData name="Milan Cosson" userId="1b722937-9737-476f-bc2f-00e7be64c106" providerId="ADAL" clId="{1AF5CBAA-8B19-4E30-AE3F-FD654036B3A2}"/>
    <pc:docChg chg="undo custSel modSld">
      <pc:chgData name="Milan Cosson" userId="1b722937-9737-476f-bc2f-00e7be64c106" providerId="ADAL" clId="{1AF5CBAA-8B19-4E30-AE3F-FD654036B3A2}" dt="2022-05-24T11:56:11.792" v="8404" actId="403"/>
      <pc:docMkLst>
        <pc:docMk/>
      </pc:docMkLst>
      <pc:sldChg chg="modSp mod">
        <pc:chgData name="Milan Cosson" userId="1b722937-9737-476f-bc2f-00e7be64c106" providerId="ADAL" clId="{1AF5CBAA-8B19-4E30-AE3F-FD654036B3A2}" dt="2022-05-24T09:10:51.433" v="10" actId="113"/>
        <pc:sldMkLst>
          <pc:docMk/>
          <pc:sldMk cId="279835308" sldId="283"/>
        </pc:sldMkLst>
        <pc:spChg chg="mod">
          <ac:chgData name="Milan Cosson" userId="1b722937-9737-476f-bc2f-00e7be64c106" providerId="ADAL" clId="{1AF5CBAA-8B19-4E30-AE3F-FD654036B3A2}" dt="2022-05-24T09:10:51.433" v="10" actId="113"/>
          <ac:spMkLst>
            <pc:docMk/>
            <pc:sldMk cId="279835308" sldId="283"/>
            <ac:spMk id="18" creationId="{CFFC8B5E-6E2E-4EB2-BF37-16231C4C9B24}"/>
          </ac:spMkLst>
        </pc:spChg>
      </pc:sldChg>
      <pc:sldChg chg="modSp mod">
        <pc:chgData name="Milan Cosson" userId="1b722937-9737-476f-bc2f-00e7be64c106" providerId="ADAL" clId="{1AF5CBAA-8B19-4E30-AE3F-FD654036B3A2}" dt="2022-05-24T10:10:42.402" v="5932" actId="13926"/>
        <pc:sldMkLst>
          <pc:docMk/>
          <pc:sldMk cId="4283008219" sldId="284"/>
        </pc:sldMkLst>
        <pc:spChg chg="mod">
          <ac:chgData name="Milan Cosson" userId="1b722937-9737-476f-bc2f-00e7be64c106" providerId="ADAL" clId="{1AF5CBAA-8B19-4E30-AE3F-FD654036B3A2}" dt="2022-05-24T10:10:42.402" v="5932" actId="13926"/>
          <ac:spMkLst>
            <pc:docMk/>
            <pc:sldMk cId="4283008219" sldId="284"/>
            <ac:spMk id="8" creationId="{38611E08-F7D1-4B39-8F74-B0ABAC8875AC}"/>
          </ac:spMkLst>
        </pc:spChg>
        <pc:spChg chg="mod">
          <ac:chgData name="Milan Cosson" userId="1b722937-9737-476f-bc2f-00e7be64c106" providerId="ADAL" clId="{1AF5CBAA-8B19-4E30-AE3F-FD654036B3A2}" dt="2022-05-24T09:47:50.743" v="2263" actId="20577"/>
          <ac:spMkLst>
            <pc:docMk/>
            <pc:sldMk cId="4283008219" sldId="284"/>
            <ac:spMk id="16" creationId="{E676ECD3-0DEA-491E-887F-9613472B311F}"/>
          </ac:spMkLst>
        </pc:spChg>
      </pc:sldChg>
      <pc:sldChg chg="addSp modSp mod">
        <pc:chgData name="Milan Cosson" userId="1b722937-9737-476f-bc2f-00e7be64c106" providerId="ADAL" clId="{1AF5CBAA-8B19-4E30-AE3F-FD654036B3A2}" dt="2022-05-24T10:15:53.408" v="6016" actId="14100"/>
        <pc:sldMkLst>
          <pc:docMk/>
          <pc:sldMk cId="3725312375" sldId="288"/>
        </pc:sldMkLst>
        <pc:spChg chg="add mod">
          <ac:chgData name="Milan Cosson" userId="1b722937-9737-476f-bc2f-00e7be64c106" providerId="ADAL" clId="{1AF5CBAA-8B19-4E30-AE3F-FD654036B3A2}" dt="2022-05-24T10:15:52.105" v="6015" actId="14100"/>
          <ac:spMkLst>
            <pc:docMk/>
            <pc:sldMk cId="3725312375" sldId="288"/>
            <ac:spMk id="18" creationId="{9B028CA2-B057-FAEF-EFF1-D1F87BC5D8F3}"/>
          </ac:spMkLst>
        </pc:spChg>
        <pc:spChg chg="add mod">
          <ac:chgData name="Milan Cosson" userId="1b722937-9737-476f-bc2f-00e7be64c106" providerId="ADAL" clId="{1AF5CBAA-8B19-4E30-AE3F-FD654036B3A2}" dt="2022-05-24T10:15:53.408" v="6016" actId="14100"/>
          <ac:spMkLst>
            <pc:docMk/>
            <pc:sldMk cId="3725312375" sldId="288"/>
            <ac:spMk id="19" creationId="{F430BCC1-AFEA-9CD5-2109-F2802CCF6A55}"/>
          </ac:spMkLst>
        </pc:spChg>
      </pc:sldChg>
      <pc:sldChg chg="modSp mod">
        <pc:chgData name="Milan Cosson" userId="1b722937-9737-476f-bc2f-00e7be64c106" providerId="ADAL" clId="{1AF5CBAA-8B19-4E30-AE3F-FD654036B3A2}" dt="2022-05-24T10:17:38.597" v="6166" actId="20577"/>
        <pc:sldMkLst>
          <pc:docMk/>
          <pc:sldMk cId="713649784" sldId="289"/>
        </pc:sldMkLst>
        <pc:graphicFrameChg chg="modGraphic">
          <ac:chgData name="Milan Cosson" userId="1b722937-9737-476f-bc2f-00e7be64c106" providerId="ADAL" clId="{1AF5CBAA-8B19-4E30-AE3F-FD654036B3A2}" dt="2022-05-24T10:17:38.597" v="6166" actId="20577"/>
          <ac:graphicFrameMkLst>
            <pc:docMk/>
            <pc:sldMk cId="713649784" sldId="289"/>
            <ac:graphicFrameMk id="4" creationId="{D75964C9-9893-4B10-B127-424F0758DE3D}"/>
          </ac:graphicFrameMkLst>
        </pc:graphicFrameChg>
      </pc:sldChg>
      <pc:sldChg chg="modSp mod">
        <pc:chgData name="Milan Cosson" userId="1b722937-9737-476f-bc2f-00e7be64c106" providerId="ADAL" clId="{1AF5CBAA-8B19-4E30-AE3F-FD654036B3A2}" dt="2022-05-24T10:10:25.409" v="5922" actId="13926"/>
        <pc:sldMkLst>
          <pc:docMk/>
          <pc:sldMk cId="1502825947" sldId="291"/>
        </pc:sldMkLst>
        <pc:spChg chg="mod">
          <ac:chgData name="Milan Cosson" userId="1b722937-9737-476f-bc2f-00e7be64c106" providerId="ADAL" clId="{1AF5CBAA-8B19-4E30-AE3F-FD654036B3A2}" dt="2022-05-24T10:10:25.409" v="5922" actId="13926"/>
          <ac:spMkLst>
            <pc:docMk/>
            <pc:sldMk cId="1502825947" sldId="291"/>
            <ac:spMk id="8" creationId="{38611E08-F7D1-4B39-8F74-B0ABAC8875AC}"/>
          </ac:spMkLst>
        </pc:spChg>
        <pc:spChg chg="mod">
          <ac:chgData name="Milan Cosson" userId="1b722937-9737-476f-bc2f-00e7be64c106" providerId="ADAL" clId="{1AF5CBAA-8B19-4E30-AE3F-FD654036B3A2}" dt="2022-05-24T10:08:37.833" v="5620" actId="13926"/>
          <ac:spMkLst>
            <pc:docMk/>
            <pc:sldMk cId="1502825947" sldId="291"/>
            <ac:spMk id="16" creationId="{E676ECD3-0DEA-491E-887F-9613472B311F}"/>
          </ac:spMkLst>
        </pc:spChg>
      </pc:sldChg>
      <pc:sldChg chg="modSp mod">
        <pc:chgData name="Milan Cosson" userId="1b722937-9737-476f-bc2f-00e7be64c106" providerId="ADAL" clId="{1AF5CBAA-8B19-4E30-AE3F-FD654036B3A2}" dt="2022-05-24T09:37:55.751" v="2063" actId="20577"/>
        <pc:sldMkLst>
          <pc:docMk/>
          <pc:sldMk cId="3215453978" sldId="292"/>
        </pc:sldMkLst>
        <pc:spChg chg="mod">
          <ac:chgData name="Milan Cosson" userId="1b722937-9737-476f-bc2f-00e7be64c106" providerId="ADAL" clId="{1AF5CBAA-8B19-4E30-AE3F-FD654036B3A2}" dt="2022-05-24T09:37:55.751" v="2063" actId="20577"/>
          <ac:spMkLst>
            <pc:docMk/>
            <pc:sldMk cId="3215453978" sldId="292"/>
            <ac:spMk id="25" creationId="{A471EC61-E0F7-4167-ADB5-4AEBB8678A51}"/>
          </ac:spMkLst>
        </pc:spChg>
      </pc:sldChg>
      <pc:sldChg chg="delSp modSp mod">
        <pc:chgData name="Milan Cosson" userId="1b722937-9737-476f-bc2f-00e7be64c106" providerId="ADAL" clId="{1AF5CBAA-8B19-4E30-AE3F-FD654036B3A2}" dt="2022-05-24T10:09:49.977" v="5916" actId="20577"/>
        <pc:sldMkLst>
          <pc:docMk/>
          <pc:sldMk cId="2416999927" sldId="294"/>
        </pc:sldMkLst>
        <pc:spChg chg="del">
          <ac:chgData name="Milan Cosson" userId="1b722937-9737-476f-bc2f-00e7be64c106" providerId="ADAL" clId="{1AF5CBAA-8B19-4E30-AE3F-FD654036B3A2}" dt="2022-05-24T10:00:50.270" v="3603" actId="478"/>
          <ac:spMkLst>
            <pc:docMk/>
            <pc:sldMk cId="2416999927" sldId="294"/>
            <ac:spMk id="7" creationId="{11CD4052-900D-4194-A69C-0AF1ADBF03E1}"/>
          </ac:spMkLst>
        </pc:spChg>
        <pc:spChg chg="del">
          <ac:chgData name="Milan Cosson" userId="1b722937-9737-476f-bc2f-00e7be64c106" providerId="ADAL" clId="{1AF5CBAA-8B19-4E30-AE3F-FD654036B3A2}" dt="2022-05-24T10:00:50.270" v="3603" actId="478"/>
          <ac:spMkLst>
            <pc:docMk/>
            <pc:sldMk cId="2416999927" sldId="294"/>
            <ac:spMk id="8" creationId="{C768572F-300B-4C49-A926-4F8F54816CFD}"/>
          </ac:spMkLst>
        </pc:spChg>
        <pc:spChg chg="del">
          <ac:chgData name="Milan Cosson" userId="1b722937-9737-476f-bc2f-00e7be64c106" providerId="ADAL" clId="{1AF5CBAA-8B19-4E30-AE3F-FD654036B3A2}" dt="2022-05-24T10:00:50.270" v="3603" actId="478"/>
          <ac:spMkLst>
            <pc:docMk/>
            <pc:sldMk cId="2416999927" sldId="294"/>
            <ac:spMk id="9" creationId="{A55E763B-8611-4526-B7E2-84EB19435569}"/>
          </ac:spMkLst>
        </pc:spChg>
        <pc:spChg chg="mod">
          <ac:chgData name="Milan Cosson" userId="1b722937-9737-476f-bc2f-00e7be64c106" providerId="ADAL" clId="{1AF5CBAA-8B19-4E30-AE3F-FD654036B3A2}" dt="2022-05-24T10:09:49.977" v="5916" actId="20577"/>
          <ac:spMkLst>
            <pc:docMk/>
            <pc:sldMk cId="2416999927" sldId="294"/>
            <ac:spMk id="11" creationId="{FED2574D-6984-4E56-B512-D9093DAE028A}"/>
          </ac:spMkLst>
        </pc:spChg>
      </pc:sldChg>
      <pc:sldChg chg="addSp modSp mod">
        <pc:chgData name="Milan Cosson" userId="1b722937-9737-476f-bc2f-00e7be64c106" providerId="ADAL" clId="{1AF5CBAA-8B19-4E30-AE3F-FD654036B3A2}" dt="2022-05-24T10:13:52.366" v="5980" actId="1076"/>
        <pc:sldMkLst>
          <pc:docMk/>
          <pc:sldMk cId="1551785400" sldId="295"/>
        </pc:sldMkLst>
        <pc:spChg chg="add mod">
          <ac:chgData name="Milan Cosson" userId="1b722937-9737-476f-bc2f-00e7be64c106" providerId="ADAL" clId="{1AF5CBAA-8B19-4E30-AE3F-FD654036B3A2}" dt="2022-05-24T10:13:52.366" v="5980" actId="1076"/>
          <ac:spMkLst>
            <pc:docMk/>
            <pc:sldMk cId="1551785400" sldId="295"/>
            <ac:spMk id="3" creationId="{D652E3E6-A9EC-9841-2DE3-2DD070B4FB32}"/>
          </ac:spMkLst>
        </pc:spChg>
        <pc:spChg chg="mod">
          <ac:chgData name="Milan Cosson" userId="1b722937-9737-476f-bc2f-00e7be64c106" providerId="ADAL" clId="{1AF5CBAA-8B19-4E30-AE3F-FD654036B3A2}" dt="2022-05-24T10:13:49.275" v="5979" actId="20577"/>
          <ac:spMkLst>
            <pc:docMk/>
            <pc:sldMk cId="1551785400" sldId="295"/>
            <ac:spMk id="11" creationId="{62E64A7A-B241-457F-85AF-644F9663089B}"/>
          </ac:spMkLst>
        </pc:spChg>
      </pc:sldChg>
      <pc:sldChg chg="modSp mod">
        <pc:chgData name="Milan Cosson" userId="1b722937-9737-476f-bc2f-00e7be64c106" providerId="ADAL" clId="{1AF5CBAA-8B19-4E30-AE3F-FD654036B3A2}" dt="2022-05-24T11:56:11.792" v="8404" actId="403"/>
        <pc:sldMkLst>
          <pc:docMk/>
          <pc:sldMk cId="3358940979" sldId="296"/>
        </pc:sldMkLst>
        <pc:spChg chg="mod">
          <ac:chgData name="Milan Cosson" userId="1b722937-9737-476f-bc2f-00e7be64c106" providerId="ADAL" clId="{1AF5CBAA-8B19-4E30-AE3F-FD654036B3A2}" dt="2022-05-24T11:56:11.792" v="8404" actId="403"/>
          <ac:spMkLst>
            <pc:docMk/>
            <pc:sldMk cId="3358940979" sldId="296"/>
            <ac:spMk id="5" creationId="{45E1DCC2-11CD-41F7-969A-E4566F5B1573}"/>
          </ac:spMkLst>
        </pc:spChg>
        <pc:graphicFrameChg chg="mod modGraphic">
          <ac:chgData name="Milan Cosson" userId="1b722937-9737-476f-bc2f-00e7be64c106" providerId="ADAL" clId="{1AF5CBAA-8B19-4E30-AE3F-FD654036B3A2}" dt="2022-05-24T11:54:58.575" v="8317" actId="20577"/>
          <ac:graphicFrameMkLst>
            <pc:docMk/>
            <pc:sldMk cId="3358940979" sldId="296"/>
            <ac:graphicFrameMk id="9" creationId="{CDF24725-4E16-F687-E839-9CDE396BAF0D}"/>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25/05/2022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25/05/2022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rivative.credit-suisse.com/countryselect/f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a:solidFill>
                  <a:srgbClr val="B9A049"/>
                </a:solidFill>
                <a:latin typeface="Futura PT" panose="020B0902020204020203" pitchFamily="34" charset="0"/>
              </a:rPr>
              <a:t>Titres de créance </a:t>
            </a:r>
            <a:r>
              <a:rPr lang="fr-FR" sz="800" b="1" cap="none"/>
              <a:t>de droit anglais présentant un risque de perte en capital partielle ou totale en cours de vie</a:t>
            </a:r>
            <a:r>
              <a:rPr lang="fr-FR" sz="800" b="1" cap="none" baseline="30000"/>
              <a:t>⁽¹⁾</a:t>
            </a:r>
            <a:r>
              <a:rPr lang="fr-FR" sz="800" b="1" cap="none"/>
              <a:t> et à l’échéance</a:t>
            </a:r>
            <a:r>
              <a:rPr lang="fr-FR" sz="800" baseline="30000">
                <a:solidFill>
                  <a:schemeClr val="tx2"/>
                </a:solidFill>
              </a:rPr>
              <a:t> </a:t>
            </a:r>
            <a:r>
              <a:rPr lang="fr-FR" sz="800" b="1" baseline="30000">
                <a:solidFill>
                  <a:schemeClr val="tx2"/>
                </a:solidFill>
              </a:rPr>
              <a:t>⁽¹⁾</a:t>
            </a:r>
            <a:r>
              <a:rPr lang="fr-FR" sz="800" b="1" cap="none">
                <a:solidFill>
                  <a:schemeClr val="tx2"/>
                </a:solidFill>
                <a:latin typeface="Proxima Nova Rg" panose="02000506030000020004" pitchFamily="2" charset="0"/>
              </a:rPr>
              <a:t> .</a:t>
            </a:r>
            <a:endParaRPr lang="fr-FR" sz="800" b="1" cap="none">
              <a:highlight>
                <a:srgbClr val="FFFF00"/>
              </a:highlight>
            </a:endParaRPr>
          </a:p>
          <a:p>
            <a:pPr marL="171450" indent="-171450" algn="just">
              <a:buClr>
                <a:srgbClr val="000000"/>
              </a:buClr>
              <a:buSzPct val="120000"/>
              <a:buFont typeface="Wingdings" panose="05000000000000000000" pitchFamily="2" charset="2"/>
              <a:buChar char="§"/>
            </a:pPr>
            <a:r>
              <a:rPr lang="fr-FR" sz="800" b="1">
                <a:solidFill>
                  <a:srgbClr val="B9A049"/>
                </a:solidFill>
                <a:latin typeface="Futura PT" panose="020B0902020204020203" pitchFamily="34" charset="0"/>
              </a:rPr>
              <a:t>Période de commercialisation : </a:t>
            </a:r>
            <a:r>
              <a:rPr lang="fr-FR" sz="800" b="1" cap="none"/>
              <a:t>du 13 février 2022 au 29 juillet 2022 (inclus). </a:t>
            </a:r>
            <a:r>
              <a:rPr lang="fr-FR" sz="800" cap="none">
                <a:solidFill>
                  <a:schemeClr val="tx2"/>
                </a:solidFill>
                <a:latin typeface="Proxima Nova Rg" panose="02000506030000020004" pitchFamily="2" charset="0"/>
              </a:rPr>
              <a:t>Durant cette période, le prix d’offre sera fixé à 100% de la valeur nominale. L’Emetteur se réserve le droit de mettre fin à l’offre de manière anticipée à tout moment. Tout Titre non vendu fera l’objet d’une annulation à l’issue de la Période d’Offre ou sera conservé en inventaire.</a:t>
            </a:r>
            <a:endParaRPr lang="fr-FR" sz="800" cap="none"/>
          </a:p>
          <a:p>
            <a:pPr marL="171450" indent="-171450" algn="just">
              <a:spcBef>
                <a:spcPts val="1200"/>
              </a:spcBef>
              <a:buClr>
                <a:srgbClr val="1C1C1C"/>
              </a:buClr>
              <a:buSzPct val="100000"/>
              <a:buFont typeface="Wingdings" panose="05000000000000000000" pitchFamily="2" charset="2"/>
              <a:buChar char="§"/>
            </a:pPr>
            <a:r>
              <a:rPr lang="fr-FR" sz="800" b="1">
                <a:solidFill>
                  <a:srgbClr val="B9A049"/>
                </a:solidFill>
                <a:latin typeface="Futura PT" panose="020B0902020204020203" pitchFamily="34" charset="0"/>
              </a:rPr>
              <a:t>Durée d’investissement conseillée : </a:t>
            </a:r>
            <a:r>
              <a:rPr lang="fr-FR" sz="800" b="1"/>
              <a:t>10 ans</a:t>
            </a:r>
            <a:r>
              <a:rPr lang="fr-FR" sz="800" b="1">
                <a:solidFill>
                  <a:srgbClr val="B9A049"/>
                </a:solidFill>
              </a:rPr>
              <a:t> </a:t>
            </a:r>
            <a:r>
              <a:rPr lang="fr-FR" sz="800" cap="none">
                <a:solidFill>
                  <a:schemeClr val="tx2"/>
                </a:solidFill>
              </a:rPr>
              <a:t>(hors remboursement anticipé automatique). </a:t>
            </a:r>
          </a:p>
          <a:p>
            <a:pPr marL="171450" lvl="1" indent="-171450" algn="just">
              <a:buFont typeface="Proxima Nova Rg" panose="02000506030000020004" pitchFamily="2" charset="0"/>
              <a:buChar char=" "/>
            </a:pPr>
            <a:r>
              <a:rPr lang="fr-FR" sz="800" i="1" cap="none">
                <a:solidFill>
                  <a:schemeClr val="tx2"/>
                </a:solidFill>
              </a:rPr>
              <a:t>En cas de revente avant la date de remboursement final ou anticipé, </a:t>
            </a:r>
            <a:r>
              <a:rPr lang="fr-FR" sz="800" b="1" i="1" cap="none">
                <a:solidFill>
                  <a:schemeClr val="tx2"/>
                </a:solidFill>
              </a:rPr>
              <a:t>l’investisseur prend un risque de perte en capital non mesurable à priori</a:t>
            </a:r>
            <a:r>
              <a:rPr lang="fr-FR" sz="800" i="1" cap="none">
                <a:solidFill>
                  <a:schemeClr val="tx2"/>
                </a:solidFill>
              </a:rPr>
              <a:t>.</a:t>
            </a:r>
            <a:r>
              <a:rPr lang="fr-FR" sz="800" i="1" cap="none"/>
              <a:t>.</a:t>
            </a:r>
            <a:endParaRPr lang="fr-FR" sz="800" cap="none"/>
          </a:p>
          <a:p>
            <a:pPr marL="171450" indent="-171450" algn="just">
              <a:buClr>
                <a:srgbClr val="000000"/>
              </a:buClr>
              <a:buSzPct val="120000"/>
              <a:buFont typeface="Wingdings" panose="05000000000000000000" pitchFamily="2" charset="2"/>
              <a:buChar char="§"/>
            </a:pPr>
            <a:r>
              <a:rPr lang="fr-FR" sz="800" b="1">
                <a:solidFill>
                  <a:srgbClr val="B9A049"/>
                </a:solidFill>
                <a:latin typeface="Futura PT" panose="020B0902020204020203" pitchFamily="34" charset="0"/>
              </a:rPr>
              <a:t>Produit de placement risqué </a:t>
            </a:r>
            <a:r>
              <a:rPr lang="fr-FR" sz="800" b="1" cap="none"/>
              <a:t>alternatif à un investissement dynamique risqué de type indice.</a:t>
            </a:r>
            <a:endParaRPr lang="fr-FR" sz="800" cap="none"/>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000548"/>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a:solidFill>
                  <a:srgbClr val="B9A049"/>
                </a:solidFill>
                <a:latin typeface="Futura PT" panose="020B0902020204020203" pitchFamily="34" charset="0"/>
              </a:rPr>
              <a:t>Cadre d’investissement : </a:t>
            </a:r>
            <a:r>
              <a:rPr lang="fr-FR" sz="800" cap="none">
                <a:solidFill>
                  <a:schemeClr val="tx2"/>
                </a:solidFill>
                <a:latin typeface="Proxima Nova Rg" panose="02000506030000020004" pitchFamily="2" charset="0"/>
              </a:rPr>
              <a:t>Comptes-titres, contrats d’assurance vie et de capitalisation</a:t>
            </a:r>
            <a:r>
              <a:rPr lang="fr-FR" sz="800" cap="none" baseline="30000">
                <a:solidFill>
                  <a:schemeClr val="tx2"/>
                </a:solidFill>
                <a:latin typeface="Proxima Nova Rg" panose="02000506030000020004" pitchFamily="2" charset="0"/>
              </a:rPr>
              <a:t>⁽²⁾</a:t>
            </a:r>
            <a:r>
              <a:rPr lang="fr-FR" sz="800" cap="none">
                <a:solidFill>
                  <a:schemeClr val="tx2"/>
                </a:solidFill>
                <a:latin typeface="Proxima Nova Rg" panose="02000506030000020004" pitchFamily="2" charset="0"/>
              </a:rPr>
              <a:t>.</a:t>
            </a:r>
            <a:endParaRPr lang="fr-FR" sz="800" b="1" cap="all">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a:solidFill>
                  <a:srgbClr val="B9A049"/>
                </a:solidFill>
                <a:latin typeface="Futura PT" panose="020B0902020204020203" pitchFamily="34" charset="0"/>
              </a:rPr>
              <a:t>ISIN : </a:t>
            </a:r>
            <a:r>
              <a:rPr lang="fr-FR" sz="800" cap="none">
                <a:latin typeface="Proxima Nova Rg" panose="02000506030000020004" pitchFamily="2" charset="0"/>
              </a:rPr>
              <a:t>FR0014009DK8</a:t>
            </a:r>
          </a:p>
          <a:p>
            <a:pPr marL="171450" indent="-171450" algn="just">
              <a:buClr>
                <a:srgbClr val="000000"/>
              </a:buClr>
              <a:buSzPct val="100000"/>
              <a:buFont typeface="Wingdings" panose="05000000000000000000" pitchFamily="2" charset="2"/>
              <a:buChar char="§"/>
            </a:pPr>
            <a:endParaRPr lang="fr-FR" sz="800" b="1">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a:solidFill>
                  <a:srgbClr val="B9A049"/>
                </a:solidFill>
                <a:latin typeface="Futura PT" panose="020B0902020204020203" pitchFamily="34" charset="0"/>
              </a:rPr>
              <a:t>Produit émis par </a:t>
            </a:r>
            <a:r>
              <a:rPr lang="en-US" sz="800" b="1" cap="all">
                <a:solidFill>
                  <a:srgbClr val="B9A049"/>
                </a:solidFill>
                <a:latin typeface="Futura PT" panose="020B0902020204020203" pitchFamily="34" charset="0"/>
              </a:rPr>
              <a:t>credit Suisse ag</a:t>
            </a:r>
            <a:r>
              <a:rPr lang="fr-FR" sz="800" b="1" baseline="30000">
                <a:solidFill>
                  <a:srgbClr val="B9A049"/>
                </a:solidFill>
                <a:latin typeface="Futura PT" panose="020B0902020204020203" pitchFamily="34" charset="0"/>
              </a:rPr>
              <a:t>(3)</a:t>
            </a:r>
            <a:r>
              <a:rPr lang="fr-FR" sz="800" b="1" cap="all">
                <a:solidFill>
                  <a:srgbClr val="B9A049"/>
                </a:solidFill>
                <a:latin typeface="Futura PT" panose="020B0902020204020203" pitchFamily="34" charset="0"/>
              </a:rPr>
              <a:t>, agissant par l’intermédiaire de sa succursale de Londres. </a:t>
            </a:r>
            <a:r>
              <a:rPr lang="fr-FR" sz="800" cap="none">
                <a:solidFill>
                  <a:schemeClr val="tx2"/>
                </a:solidFill>
                <a:latin typeface="Proxima Nova Rg" panose="02000506030000020004" pitchFamily="2" charset="0"/>
              </a:rPr>
              <a:t>L’investisseur est soumis au risque de défaut de paiement, de faillite et de mise en résolution de l’Émetteur.</a:t>
            </a:r>
          </a:p>
          <a:p>
            <a:pPr marL="171450" indent="-171450" algn="just">
              <a:buClr>
                <a:srgbClr val="000000"/>
              </a:buClr>
              <a:buSzPct val="100000"/>
              <a:buFont typeface="Wingdings" panose="05000000000000000000" pitchFamily="2" charset="2"/>
              <a:buChar char="§"/>
            </a:pPr>
            <a:endParaRPr lang="fr-FR" sz="800" cap="none">
              <a:solidFill>
                <a:schemeClr val="tx2"/>
              </a:solidFill>
              <a:latin typeface="Proxima Nova Rg" panose="02000506030000020004" pitchFamily="2" charset="0"/>
            </a:endParaRPr>
          </a:p>
          <a:p>
            <a:pPr marL="171450" indent="-171450" algn="just">
              <a:buClr>
                <a:srgbClr val="000000"/>
              </a:buClr>
              <a:buSzPct val="100000"/>
              <a:buFont typeface="Wingdings" panose="05000000000000000000" pitchFamily="2" charset="2"/>
              <a:buChar char="§"/>
            </a:pPr>
            <a:r>
              <a:rPr lang="fr-FR" sz="800" cap="none">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L’Emetteur ne s’engage pas sur l’éligibilité des titres dans les contrats d’assurance vie. La détermination de cette éligibilité est du ressort de l’assureur.</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a:solidFill>
                  <a:srgbClr val="000000"/>
                </a:solidFill>
                <a:latin typeface="Futura PT" panose="020B0902020204020203" pitchFamily="34" charset="0"/>
              </a:rPr>
              <a:t>KOPKPOPOK</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800219"/>
          </a:xfrm>
          <a:prstGeom prst="rect">
            <a:avLst/>
          </a:prstGeom>
          <a:noFill/>
          <a:ln w="9525">
            <a:noFill/>
            <a:miter lim="800000"/>
            <a:headEnd/>
            <a:tailEnd/>
          </a:ln>
        </p:spPr>
        <p:txBody>
          <a:bodyPr wrap="square" lIns="0" tIns="0" rIns="0" bIns="0">
            <a:spAutoFit/>
          </a:bodyPr>
          <a:lstStyle/>
          <a:p>
            <a:pPr marL="228600" indent="-228600" algn="just" defTabSz="914400">
              <a:buAutoNum type="arabicParenBoth"/>
            </a:pPr>
            <a:r>
              <a:rPr lang="fr-FR" sz="65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anticipé automatique. L’investisseur supporte le risque de défaut de paiement, de mise en résolution et de faillite de l’Émetteur. Pour les autres risques de perte en capital, voir pages suivantes. </a:t>
            </a:r>
          </a:p>
          <a:p>
            <a:pPr marL="228600" indent="-228600" algn="just" defTabSz="914400">
              <a:buAutoNum type="arabicParenBoth"/>
            </a:pPr>
            <a:r>
              <a:rPr lang="fr-FR" sz="65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L'émetteur ne s'engage pas sur l'éligibilité des titres dans des contrats d'assurance vie. La détermination de cette éligibilité est du ressort de l'assureur. L’Emetteur ne s’engage pas sur l’éligibilité des Titres dans des contrat d’assurance-vie. La détermination de cette éligibilité est exclusivement du ressort de l’assureur. </a:t>
            </a:r>
          </a:p>
          <a:p>
            <a:pPr marL="228600" indent="-228600" algn="just" defTabSz="914400">
              <a:buAutoNum type="arabicParenBoth"/>
            </a:pPr>
            <a:r>
              <a:rPr lang="fr-FR" sz="650">
                <a:solidFill>
                  <a:srgbClr val="04202E"/>
                </a:solidFill>
                <a:latin typeface="Proxima Nova Rg" panose="02000506030000020004" pitchFamily="2" charset="0"/>
              </a:rPr>
              <a:t>Crédit Suisse AG : </a:t>
            </a:r>
            <a:r>
              <a:rPr lang="en-US" sz="650">
                <a:solidFill>
                  <a:srgbClr val="04202E"/>
                </a:solidFill>
                <a:latin typeface="Proxima Nova Rg" panose="02000506030000020004" pitchFamily="2" charset="0"/>
              </a:rPr>
              <a:t>Moody’s A1 / Standard &amp; Poor’s A+ / Fitch A</a:t>
            </a:r>
            <a:r>
              <a:rPr lang="fr-FR" sz="650">
                <a:solidFill>
                  <a:srgbClr val="04202E"/>
                </a:solidFill>
                <a:latin typeface="Proxima Nova Rg" panose="02000506030000020004" pitchFamily="2" charset="0"/>
              </a:rPr>
              <a:t>. Notations en vigueur au moment de la rédaction de la présente brochure le </a:t>
            </a:r>
            <a:r>
              <a:rPr lang="fr-FR" sz="650">
                <a:solidFill>
                  <a:schemeClr val="tx2"/>
                </a:solidFill>
                <a:latin typeface="Proxima Nova Rg" panose="02000506030000020004" pitchFamily="2" charset="0"/>
              </a:rPr>
              <a:t>16 juin 2022. Ces notations peuvent être révisées à tout moment et ne sont pas une garantie de solvabilité de l’Émetteur. Elle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baseline="30000">
                <a:solidFill>
                  <a:schemeClr val="tx2"/>
                </a:solidFill>
                <a:latin typeface="+mn-lt"/>
              </a:rPr>
              <a:t>⁽¹⁾</a:t>
            </a:r>
            <a:r>
              <a:rPr lang="fr-FR" sz="650">
                <a:solidFill>
                  <a:schemeClr val="tx2"/>
                </a:solidFill>
                <a:latin typeface="+mn-lt"/>
              </a:rPr>
              <a:t> Veuillez vous référer au tableau récapitulant les principales caractéristiques financières en page 8 pour le détail des dates. </a:t>
            </a:r>
          </a:p>
          <a:p>
            <a:pPr marL="0" lvl="1" algn="just"/>
            <a:r>
              <a:rPr lang="fr-FR" sz="650" baseline="30000">
                <a:solidFill>
                  <a:schemeClr val="tx2"/>
                </a:solidFill>
                <a:latin typeface="+mn-lt"/>
              </a:rPr>
              <a:t>⁽²⁾</a:t>
            </a:r>
            <a:r>
              <a:rPr lang="fr-FR" sz="65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a:solidFill>
                  <a:schemeClr val="tx2"/>
                </a:solidFill>
                <a:latin typeface="+mn-lt"/>
              </a:rPr>
              <a:t>⁽¹⁾</a:t>
            </a:r>
            <a:r>
              <a:rPr lang="fr-FR" sz="650">
                <a:solidFill>
                  <a:schemeClr val="tx2"/>
                </a:solidFill>
                <a:latin typeface="+mn-lt"/>
              </a:rPr>
              <a:t> ou d’échéance</a:t>
            </a:r>
            <a:r>
              <a:rPr lang="fr-FR" sz="650" baseline="30000">
                <a:solidFill>
                  <a:schemeClr val="tx2"/>
                </a:solidFill>
                <a:latin typeface="+mn-lt"/>
              </a:rPr>
              <a:t>⁽¹⁾</a:t>
            </a:r>
            <a:r>
              <a:rPr lang="fr-FR" sz="65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a:solidFill>
                  <a:srgbClr val="B9A049"/>
                </a:solidFill>
              </a:rPr>
              <a:t>SCÉNARIO DÉFAVORABLE </a:t>
            </a:r>
            <a:r>
              <a:rPr lang="fr-FR" sz="800">
                <a:solidFill>
                  <a:srgbClr val="B9A049"/>
                </a:solidFill>
              </a:rPr>
              <a:t>: À la date de constatation finale</a:t>
            </a:r>
            <a:r>
              <a:rPr lang="fr-FR" sz="800" baseline="30000">
                <a:solidFill>
                  <a:srgbClr val="B9A049"/>
                </a:solidFill>
              </a:rPr>
              <a:t>⁽¹⁾</a:t>
            </a:r>
            <a:r>
              <a:rPr lang="fr-FR" sz="800">
                <a:solidFill>
                  <a:srgbClr val="B9A049"/>
                </a:solidFill>
              </a:rPr>
              <a:t>, l’action la moins performante clôture à un cours strictement inférieur à 70% de son Niveau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a:latin typeface="+mn-lt"/>
              </a:rPr>
              <a:t>SCÉNARIO MÉDIAN : </a:t>
            </a:r>
            <a:r>
              <a:rPr lang="fr-FR" sz="800" b="0">
                <a:latin typeface="+mn-lt"/>
              </a:rPr>
              <a:t>À la date de constatation finale⁽¹⁾, l’action la moins performante clôture à un cours strictement inférieur à 100% mais supérieur ou égal à 70% de son Niveau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a:latin typeface="+mn-lt"/>
              </a:rPr>
              <a:t>SCÉNARIO FAVORABLE AVEC MISE EN ÉVIDENCE DU PLAFONNEMENT DES GAINS : </a:t>
            </a:r>
            <a:r>
              <a:rPr lang="fr-FR" sz="800" b="0">
                <a:latin typeface="+mn-lt"/>
              </a:rPr>
              <a:t>Dès la première date de constatation du mécanisme de remboursement anticipé automatique, l’action la moins performante clôture à un cours supérieur ou égal à 100% de son Niveau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a:solidFill>
                  <a:srgbClr val="B9A049"/>
                </a:solidFill>
                <a:latin typeface="+mn-lt"/>
              </a:rPr>
              <a:t>LE RENDEMENT DU PRODUIT « kopkpopok » EST TRÈS SENSIBLE À UNE FAIBLE VARIATION DU cours DE l’action la moins performante AUTOUR DES SEUILS DE 70% ET DE 100% DE SON Niveau Initial À LA DATE DE CONSTATATION FINALE</a:t>
            </a:r>
            <a:r>
              <a:rPr lang="fr-FR" sz="800" baseline="30000">
                <a:solidFill>
                  <a:srgbClr val="B9A049"/>
                </a:solidFill>
                <a:latin typeface="+mn-lt"/>
              </a:rPr>
              <a:t>⁽¹⁾</a:t>
            </a:r>
            <a:r>
              <a:rPr lang="fr-FR" sz="80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a:t>À la fin du trimestre 1, à la date de constatation correspondante</a:t>
            </a:r>
            <a:r>
              <a:rPr lang="fr-FR" sz="800" baseline="30000">
                <a:solidFill>
                  <a:schemeClr val="tx2"/>
                </a:solidFill>
                <a:latin typeface="Proxima Nova Rg" panose="02000506030000020004" pitchFamily="2" charset="0"/>
              </a:rPr>
              <a:t>⁽¹⁾</a:t>
            </a:r>
            <a:r>
              <a:rPr lang="fr-FR" sz="800"/>
              <a:t>, l’action la moins performante clôture à un cours strictement supérieur à 100% de son Niveau Initial. Le produit verse donc un coupon de 14,00% au titre du trimestre.</a:t>
            </a:r>
          </a:p>
          <a:p>
            <a:pPr lvl="0" algn="just" defTabSz="1042988" fontAlgn="base">
              <a:spcBef>
                <a:spcPct val="0"/>
              </a:spcBef>
              <a:spcAft>
                <a:spcPct val="0"/>
              </a:spcAft>
            </a:pPr>
            <a:endParaRPr lang="fr-FR" sz="800"/>
          </a:p>
          <a:p>
            <a:pPr lvl="0" algn="just" defTabSz="1042988" fontAlgn="base">
              <a:spcBef>
                <a:spcPct val="0"/>
              </a:spcBef>
              <a:spcAft>
                <a:spcPct val="0"/>
              </a:spcAft>
            </a:pPr>
            <a:r>
              <a:rPr lang="fr-FR" sz="800"/>
              <a:t>À l’issue des trimestres 2 à 39, aux dates de constatation correspondantes</a:t>
            </a:r>
            <a:r>
              <a:rPr lang="fr-FR" sz="800" baseline="30000"/>
              <a:t>⁽¹⁾</a:t>
            </a:r>
            <a:r>
              <a:rPr lang="fr-FR" sz="800"/>
              <a:t>, l’action la moins performante clôture à un cours strictement inférieur à </a:t>
            </a:r>
            <a:r>
              <a:rPr lang="fr-FR" sz="800">
                <a:highlight>
                  <a:srgbClr val="FF00FF"/>
                </a:highlight>
              </a:rPr>
              <a:t>100% de son Niveau Initial </a:t>
            </a:r>
            <a:r>
              <a:rPr lang="fr-FR" sz="800"/>
              <a:t>de </a:t>
            </a:r>
            <a:r>
              <a:rPr lang="fr-FR" sz="800">
                <a:highlight>
                  <a:srgbClr val="FF00FF"/>
                </a:highlight>
              </a:rPr>
              <a:t>Niveau Initial. </a:t>
            </a:r>
            <a:r>
              <a:rPr lang="fr-FR" sz="800"/>
              <a:t>Le mécanisme de remboursement anticipé automatique n’est donc pas activé et le produit ne verse aucun coupon.</a:t>
            </a:r>
          </a:p>
          <a:p>
            <a:pPr lvl="0" algn="just" defTabSz="1042988" fontAlgn="base">
              <a:spcBef>
                <a:spcPct val="0"/>
              </a:spcBef>
              <a:spcAft>
                <a:spcPct val="0"/>
              </a:spcAft>
            </a:pPr>
            <a:endParaRPr lang="fr-FR" sz="800">
              <a:highlight>
                <a:srgbClr val="FFFF00"/>
              </a:highlight>
            </a:endParaRPr>
          </a:p>
          <a:p>
            <a:pPr lvl="0" algn="just" defTabSz="1042988" fontAlgn="base">
              <a:spcBef>
                <a:spcPct val="0"/>
              </a:spcBef>
              <a:spcAft>
                <a:spcPts val="600"/>
              </a:spcAft>
            </a:pPr>
            <a:r>
              <a:rPr lang="fr-FR" sz="800"/>
              <a:t>À la date de constatation finale</a:t>
            </a:r>
            <a:r>
              <a:rPr lang="fr-FR" sz="800" baseline="30000"/>
              <a:t>⁽¹⁾</a:t>
            </a:r>
            <a:r>
              <a:rPr lang="fr-FR" sz="800"/>
              <a:t>, l’action la moins performante clôture à un cours strictement inférieur à 70% de son Niveau Initial (20% dans cet exemple). L’investisseur récupère alors le capital initialement investi diminué de l’intégralité de la baisse enregistrée par l’action la moins performante, soit 20% de son capital initial dans cet exemple.</a:t>
            </a:r>
          </a:p>
          <a:p>
            <a:pPr lvl="0" algn="just" defTabSz="1042988" fontAlgn="base">
              <a:spcBef>
                <a:spcPct val="0"/>
              </a:spcBef>
              <a:spcAft>
                <a:spcPts val="600"/>
              </a:spcAft>
            </a:pPr>
            <a:r>
              <a:rPr lang="fr-FR" sz="800"/>
              <a:t>Ce qui correspond à un Taux de Rendement Annuel net négatif de        </a:t>
            </a:r>
            <a:r>
              <a:rPr lang="fr-FR" sz="800">
                <a:solidFill>
                  <a:srgbClr val="000000"/>
                </a:solidFill>
                <a:highlight>
                  <a:srgbClr val="00FFFF"/>
                </a:highlight>
              </a:rPr>
              <a:t>-14,36%</a:t>
            </a:r>
            <a:r>
              <a:rPr lang="fr-FR" sz="800" baseline="30000"/>
              <a:t>⁽²⁾</a:t>
            </a:r>
            <a:r>
              <a:rPr lang="fr-FR" sz="800"/>
              <a:t>, contre un Taux de Rendement Annuel net négatif de </a:t>
            </a:r>
            <a:r>
              <a:rPr lang="fr-FR" sz="800">
                <a:solidFill>
                  <a:srgbClr val="000000"/>
                </a:solidFill>
                <a:highlight>
                  <a:srgbClr val="00FFFF"/>
                </a:highlight>
              </a:rPr>
              <a:t>-15,69%</a:t>
            </a:r>
            <a:r>
              <a:rPr lang="fr-FR" sz="800" baseline="30000"/>
              <a:t>⁽²⁾</a:t>
            </a:r>
            <a:r>
              <a:rPr lang="fr-FR" sz="800"/>
              <a:t>, pour un investissement direct dans l’action la moins performante</a:t>
            </a:r>
            <a:r>
              <a:rPr lang="fr-FR" sz="800" baseline="30000"/>
              <a:t>(3)</a:t>
            </a:r>
            <a:r>
              <a:rPr lang="fr-FR" sz="80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a:latin typeface="+mn-lt"/>
              </a:rPr>
              <a:t>À l’issue du trimestre 2, à la date de constatation correspondante</a:t>
            </a:r>
            <a:r>
              <a:rPr lang="fr-FR" sz="800" baseline="30000">
                <a:latin typeface="+mn-lt"/>
              </a:rPr>
              <a:t>⁽¹⁾</a:t>
            </a:r>
            <a:r>
              <a:rPr lang="fr-FR" sz="800">
                <a:latin typeface="+mn-lt"/>
              </a:rPr>
              <a:t>, l’action la moins performante clôture à un cours strictement inférieur à 100% de son Niveau Initial mais supérieur au seuil de versement du coupon. Le mécanisme de remboursement anticipé automatique n’est donc pas activé mais le produit verse un coupon de 14,00% au titre du trimestre .</a:t>
            </a:r>
          </a:p>
          <a:p>
            <a:pPr lvl="0" defTabSz="1042988" fontAlgn="base">
              <a:spcBef>
                <a:spcPct val="0"/>
              </a:spcBef>
              <a:spcAft>
                <a:spcPct val="0"/>
              </a:spcAft>
            </a:pPr>
            <a:endParaRPr lang="fr-FR" sz="800">
              <a:latin typeface="+mn-lt"/>
            </a:endParaRPr>
          </a:p>
          <a:p>
            <a:pPr lvl="0" defTabSz="1042988" fontAlgn="base">
              <a:spcBef>
                <a:spcPct val="0"/>
              </a:spcBef>
              <a:spcAft>
                <a:spcPts val="600"/>
              </a:spcAft>
            </a:pPr>
            <a:r>
              <a:rPr lang="fr-FR" sz="800">
                <a:latin typeface="+mn-lt"/>
              </a:rPr>
              <a:t>À la date de constatation finale⁽¹⁾, l’action la moins performante clôture à un cours strictement inférieur à 100% de son Niveau Initial (60% dans cet exemple) mais strictement supérieur à 70% de son Niveau Initial. L’investisseur récupère alors l’intégralité de son capital initialement investi.</a:t>
            </a:r>
          </a:p>
          <a:p>
            <a:pPr lvl="0" defTabSz="1042988" fontAlgn="base">
              <a:spcBef>
                <a:spcPct val="0"/>
              </a:spcBef>
              <a:spcAft>
                <a:spcPts val="600"/>
              </a:spcAft>
            </a:pPr>
            <a:r>
              <a:rPr lang="fr-FR" sz="800">
                <a:latin typeface="+mn-lt"/>
              </a:rPr>
              <a:t>Ce qui correspond à un Taux de Rendement Annuel net de </a:t>
            </a:r>
            <a:r>
              <a:rPr lang="fr-FR" sz="800">
                <a:solidFill>
                  <a:srgbClr val="000000"/>
                </a:solidFill>
                <a:highlight>
                  <a:srgbClr val="00FFFF"/>
                </a:highlight>
                <a:latin typeface="+mn-lt"/>
              </a:rPr>
              <a:t>0,63%</a:t>
            </a:r>
            <a:r>
              <a:rPr lang="fr-FR" sz="800" baseline="30000">
                <a:solidFill>
                  <a:srgbClr val="04202E"/>
                </a:solidFill>
                <a:latin typeface="+mn-lt"/>
              </a:rPr>
              <a:t>⁽²⁾</a:t>
            </a:r>
            <a:r>
              <a:rPr lang="fr-FR" sz="800">
                <a:solidFill>
                  <a:srgbClr val="04202E"/>
                </a:solidFill>
                <a:latin typeface="+mn-lt"/>
              </a:rPr>
              <a:t>, </a:t>
            </a:r>
            <a:r>
              <a:rPr lang="fr-FR" sz="800">
                <a:latin typeface="+mn-lt"/>
              </a:rPr>
              <a:t>contre un Taux de Rendement Annuel net de </a:t>
            </a:r>
            <a:r>
              <a:rPr lang="fr-FR" sz="800">
                <a:solidFill>
                  <a:srgbClr val="000000"/>
                </a:solidFill>
                <a:highlight>
                  <a:srgbClr val="00FFFF"/>
                </a:highlight>
                <a:latin typeface="+mn-lt"/>
              </a:rPr>
              <a:t>-5,92%</a:t>
            </a:r>
            <a:r>
              <a:rPr lang="fr-FR" sz="800" baseline="30000">
                <a:latin typeface="+mn-lt"/>
              </a:rPr>
              <a:t>(</a:t>
            </a:r>
            <a:r>
              <a:rPr lang="fr-FR" sz="800" baseline="30000">
                <a:solidFill>
                  <a:srgbClr val="04202E"/>
                </a:solidFill>
                <a:latin typeface="+mn-lt"/>
              </a:rPr>
              <a:t>2)</a:t>
            </a:r>
            <a:r>
              <a:rPr lang="fr-FR" sz="800">
                <a:solidFill>
                  <a:srgbClr val="04202E"/>
                </a:solidFill>
                <a:latin typeface="+mn-lt"/>
              </a:rPr>
              <a:t>, </a:t>
            </a:r>
            <a:r>
              <a:rPr lang="fr-FR" sz="800">
                <a:latin typeface="+mn-lt"/>
              </a:rPr>
              <a:t>pour un investissement direct dans l’action la moins performante</a:t>
            </a:r>
            <a:r>
              <a:rPr lang="fr-FR" sz="800" baseline="30000">
                <a:solidFill>
                  <a:srgbClr val="04202E"/>
                </a:solidFill>
                <a:latin typeface="+mn-lt"/>
              </a:rPr>
              <a:t>(3)</a:t>
            </a:r>
            <a:r>
              <a:rPr lang="fr-FR" sz="800">
                <a:solidFill>
                  <a:srgbClr val="04202E"/>
                </a:solidFill>
                <a:latin typeface="+mn-lt"/>
              </a:rPr>
              <a:t>,</a:t>
            </a:r>
            <a:r>
              <a:rPr lang="fr-FR" sz="800" baseline="30000">
                <a:solidFill>
                  <a:srgbClr val="04202E"/>
                </a:solidFill>
                <a:latin typeface="+mn-lt"/>
              </a:rPr>
              <a:t> </a:t>
            </a:r>
            <a:r>
              <a:rPr lang="fr-FR" sz="800">
                <a:latin typeface="+mn-lt"/>
              </a:rPr>
              <a:t>du fait du </a:t>
            </a:r>
            <a:r>
              <a:rPr lang="fr-FR" sz="800" b="1">
                <a:latin typeface="+mn-lt"/>
              </a:rPr>
              <a:t>mécanisme de remboursement à l’échéance</a:t>
            </a:r>
            <a:r>
              <a:rPr lang="fr-FR" sz="800" b="1" baseline="30000">
                <a:solidFill>
                  <a:srgbClr val="04202E"/>
                </a:solidFill>
                <a:latin typeface="+mn-lt"/>
              </a:rPr>
              <a:t>⁽¹⁾</a:t>
            </a:r>
            <a:r>
              <a:rPr lang="fr-FR" sz="800" b="1">
                <a:latin typeface="+mn-lt"/>
              </a:rPr>
              <a:t> de « kopkpopok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a:solidFill>
                  <a:schemeClr val="tx2"/>
                </a:solidFill>
              </a:rPr>
              <a:t>Du trimestre 1 au trimestre 3, aux dates de constatation correspondantes</a:t>
            </a:r>
            <a:r>
              <a:rPr lang="fr-FR" sz="800" baseline="30000">
                <a:solidFill>
                  <a:schemeClr val="tx2"/>
                </a:solidFill>
              </a:rPr>
              <a:t>⁽¹⁾</a:t>
            </a:r>
            <a:r>
              <a:rPr lang="fr-FR" sz="800">
                <a:solidFill>
                  <a:schemeClr val="tx2"/>
                </a:solidFill>
              </a:rPr>
              <a:t>, l’action la moins performante clôture à un cours supérieur à </a:t>
            </a:r>
            <a:r>
              <a:rPr lang="fr-FR" sz="800">
                <a:solidFill>
                  <a:schemeClr val="tx2"/>
                </a:solidFill>
                <a:highlight>
                  <a:srgbClr val="FF00FF"/>
                </a:highlight>
              </a:rPr>
              <a:t>&lt;ABAC1</a:t>
            </a:r>
            <a:r>
              <a:rPr lang="fr-FR" sz="800">
                <a:solidFill>
                  <a:schemeClr val="tx2"/>
                </a:solidFill>
              </a:rPr>
              <a:t>&gt; de </a:t>
            </a:r>
            <a:r>
              <a:rPr lang="fr-FR" sz="800">
                <a:solidFill>
                  <a:schemeClr val="tx2"/>
                </a:solidFill>
                <a:highlight>
                  <a:srgbClr val="FF00FF"/>
                </a:highlight>
              </a:rPr>
              <a:t>Niveau Initial. </a:t>
            </a:r>
            <a:r>
              <a:rPr lang="fr-FR" sz="800">
                <a:solidFill>
                  <a:schemeClr val="tx2"/>
                </a:solidFill>
              </a:rPr>
              <a:t>Le produit verse alors un coupon de 14,00% au titre de chaque trimestre.</a:t>
            </a:r>
          </a:p>
          <a:p>
            <a:pPr algn="just">
              <a:spcAft>
                <a:spcPts val="600"/>
              </a:spcAft>
            </a:pPr>
            <a:r>
              <a:rPr lang="fr-FR" sz="800">
                <a:solidFill>
                  <a:schemeClr val="tx2"/>
                </a:solidFill>
              </a:rPr>
              <a:t>Dès la fin du trimestre 4, à la date de constatation correspondante</a:t>
            </a:r>
            <a:r>
              <a:rPr lang="fr-FR" sz="800" baseline="30000">
                <a:solidFill>
                  <a:schemeClr val="tx2"/>
                </a:solidFill>
              </a:rPr>
              <a:t>⁽¹⁾</a:t>
            </a:r>
            <a:r>
              <a:rPr lang="fr-FR" sz="800">
                <a:solidFill>
                  <a:schemeClr val="tx2"/>
                </a:solidFill>
              </a:rPr>
              <a:t>, l’action la moins performante clôture à un cours supérieur à 100% de son Niveau Initial (120% dans cet exemple). Le produit est alors automatiquement remboursé par anticipation. L’investisseur récupère l’intégralité du capital initial majoré d’un coupon de 14,00% au titre du trimestre.</a:t>
            </a:r>
          </a:p>
          <a:p>
            <a:pPr algn="just">
              <a:spcAft>
                <a:spcPts val="600"/>
              </a:spcAft>
            </a:pPr>
            <a:r>
              <a:rPr lang="fr-FR" sz="800">
                <a:solidFill>
                  <a:srgbClr val="04202E"/>
                </a:solidFill>
              </a:rPr>
              <a:t>Ce qui correspond à un Taux de Rendement Annuel net de </a:t>
            </a:r>
            <a:r>
              <a:rPr lang="fr-FR" sz="800">
                <a:solidFill>
                  <a:srgbClr val="04202E"/>
                </a:solidFill>
                <a:highlight>
                  <a:srgbClr val="00FFFF"/>
                </a:highlight>
              </a:rPr>
              <a:t>63,72%</a:t>
            </a:r>
            <a:r>
              <a:rPr lang="fr-FR" sz="800" baseline="30000">
                <a:solidFill>
                  <a:srgbClr val="04202E"/>
                </a:solidFill>
                <a:highlight>
                  <a:srgbClr val="00FFFF"/>
                </a:highlight>
              </a:rPr>
              <a:t>(</a:t>
            </a:r>
            <a:r>
              <a:rPr lang="fr-FR" sz="800" baseline="30000">
                <a:solidFill>
                  <a:srgbClr val="04202E"/>
                </a:solidFill>
              </a:rPr>
              <a:t>2)</a:t>
            </a:r>
            <a:r>
              <a:rPr lang="fr-FR" sz="800">
                <a:solidFill>
                  <a:srgbClr val="04202E"/>
                </a:solidFill>
              </a:rPr>
              <a:t>, contre un Taux de Rendement Annuel net de </a:t>
            </a:r>
            <a:r>
              <a:rPr lang="fr-FR" sz="800">
                <a:highlight>
                  <a:srgbClr val="00FFFF"/>
                </a:highlight>
              </a:rPr>
              <a:t>18,57%</a:t>
            </a:r>
            <a:r>
              <a:rPr lang="fr-FR" sz="800" baseline="30000">
                <a:solidFill>
                  <a:srgbClr val="04202E"/>
                </a:solidFill>
                <a:highlight>
                  <a:srgbClr val="00FFFF"/>
                </a:highlight>
              </a:rPr>
              <a:t>(</a:t>
            </a:r>
            <a:r>
              <a:rPr lang="fr-FR" sz="800" baseline="30000">
                <a:solidFill>
                  <a:srgbClr val="04202E"/>
                </a:solidFill>
              </a:rPr>
              <a:t>2)</a:t>
            </a:r>
            <a:r>
              <a:rPr lang="fr-FR" sz="800">
                <a:solidFill>
                  <a:srgbClr val="04202E"/>
                </a:solidFill>
              </a:rPr>
              <a:t> pour un investissement direct dans </a:t>
            </a:r>
            <a:r>
              <a:rPr lang="it-IT" sz="800">
                <a:solidFill>
                  <a:srgbClr val="04202E"/>
                </a:solidFill>
              </a:rPr>
              <a:t>l’action la moins performante</a:t>
            </a:r>
            <a:r>
              <a:rPr lang="fr-FR" sz="800" baseline="30000">
                <a:solidFill>
                  <a:srgbClr val="04202E"/>
                </a:solidFill>
              </a:rPr>
              <a:t>(3)</a:t>
            </a:r>
            <a:r>
              <a:rPr lang="fr-FR" sz="800">
                <a:solidFill>
                  <a:srgbClr val="04202E"/>
                </a:solidFill>
              </a:rPr>
              <a:t>, du fait du </a:t>
            </a:r>
            <a:r>
              <a:rPr lang="fr-FR" sz="800" b="1">
                <a:solidFill>
                  <a:schemeClr val="tx2"/>
                </a:solidFill>
              </a:rPr>
              <a:t>mécanisme de plafonnement des gains à 14,00%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&lt;DDR_MAJ</a:t>
            </a:r>
            <a:endParaRPr lang="fr-FR" sz="800"/>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a:latin typeface="Futura PT" panose="020B0902020204020203" pitchFamily="34" charset="0"/>
              </a:rPr>
              <a:t>ZOOM SUR EURO STOXX 50 PRICE EUR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6184000"/>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15/06/2022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10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EURO STOXX 50 PRICE EUR</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defRPr sz="700"/>
                      </a:pPr>
                      <a:endParaRPr lang="fr-FR" sz="800" b="1" i="0" u="none" strike="noStrike" kern="120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a:solidFill>
                  <a:schemeClr val="tx2"/>
                </a:solidFill>
                <a:latin typeface="+mn-lt"/>
              </a:rPr>
              <a:t>BNP Paribas </a:t>
            </a:r>
            <a:r>
              <a:rPr lang="fr-FR" sz="65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a:latin typeface="Futura PT" panose="020B0902020204020203" pitchFamily="34" charset="0"/>
              </a:rPr>
              <a:t>ÉVOLUTION DES ACTIONS  EURO STOXX 50 PRICE EUR ENTRE LE </a:t>
            </a:r>
            <a:r>
              <a:rPr lang="en-US" sz="1200" b="0">
                <a:effectLst/>
                <a:latin typeface="+mj-lt"/>
              </a:rPr>
              <a:t>15 JUIN 2010</a:t>
            </a:r>
            <a:r>
              <a:rPr lang="en-US" sz="1200">
                <a:latin typeface="+mj-lt"/>
              </a:rPr>
              <a:t> </a:t>
            </a:r>
            <a:r>
              <a:rPr lang="fr-FR" sz="1200" cap="none">
                <a:latin typeface="Futura PT" panose="020B0902020204020203" pitchFamily="34" charset="0"/>
              </a:rPr>
              <a:t>ET LE 15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&lt;DDR_MAJ-1&gt;</a:t>
            </a:r>
            <a:endParaRPr lang="fr-FR" sz="80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&lt;DDR_MAJ-1&gt;</a:t>
            </a:r>
            <a:endParaRPr lang="fr-FR" sz="800">
              <a:highlight>
                <a:srgbClr val="FF00FF"/>
              </a:highlight>
            </a:endParaRPr>
          </a:p>
        </p:txBody>
      </p:sp>
      <p:pic>
        <p:nvPicPr>
          <p:cNvPr id="20" name="Picture 19"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a:t>⁽¹⁾</a:t>
            </a:r>
            <a:r>
              <a:rPr lang="fr-FR" sz="650"/>
              <a:t> BNP Paribas </a:t>
            </a:r>
            <a:r>
              <a:rPr lang="fr-FR" sz="650" err="1"/>
              <a:t>Issuance</a:t>
            </a:r>
            <a:r>
              <a:rPr lang="fr-FR" sz="650"/>
              <a:t> B.V. : Standard &amp; Poor’s A+. BNP Paribas : Standard &amp; Poor’s A+ / Moody’s Aa3 / Fitch AA-. Notations en vigueur au moment de la rédaction de la présente brochure, le 16 juin 2022, qui ne sauraient ni être une garantie de solvabilité de l’Émetteur et du Garant de la formule, ni constituer un argument de souscription au produit. Les agences de notation peuvent les modifier à tout moment. </a:t>
            </a:r>
            <a:endParaRPr lang="fr-FR" sz="650" i="1">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630260452"/>
              </p:ext>
            </p:extLst>
          </p:nvPr>
        </p:nvGraphicFramePr>
        <p:xfrm>
          <a:off x="361950" y="979297"/>
          <a:ext cx="6837886" cy="749430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5312463"/>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anglais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Crédit Suisse AG ⁽¹⁾, agissant par l’intermédiaire de sa succursale de Londres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SA⁽¹⁾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la moins performante entre EURO STOXX 50 Price EUR (dividendes non réinvestis dans l'indice ; code Bloomberg : SX5E Index ; sponsor : sponsorSTOXX ; www.stoxx.com).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kopkpopok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Initial correspond au cours de clôture de l’action la moins performante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07/08/2023, 06/11/2023, 05/02/2024, 07/05/2024, 05/08/2024, 05/11/2024, 05/02/2025, 07/05/2025, 05/08/2025, 05/11/2025, 05/02/2026, 07/05/2026, 05/08/2026, 05/11/2026, 05/02/2027, 06/05/2027, 05/08/2027, 05/11/2027, 07/02/2028, 09/05/2028, 07/08/2028, 06/11/2028, 05/02/2029, 08/05/2029, 06/08/2029, 05/11/2029, 05/02/2030, 07/05/2030, 05/08/2030, 05/11/2030, 05/02/2031, 07/05/2031, 05/08/2031, 05/11/2031, 05/02/2032, 06/05/2032, 05/08/2032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70% du Niveau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a:solidFill>
                            <a:schemeClr val="tx1"/>
                          </a:solidFill>
                          <a:latin typeface="+mn-lt"/>
                          <a:ea typeface="+mn-ea"/>
                          <a:cs typeface="+mn-cs"/>
                        </a:rPr>
                        <a:t>Publication quotidienne sur Reuters, Bloomberg et </a:t>
                      </a:r>
                      <a:r>
                        <a:rPr lang="fr-FR" sz="700" b="0" i="0" kern="1200" err="1">
                          <a:solidFill>
                            <a:schemeClr val="tx1"/>
                          </a:solidFill>
                          <a:latin typeface="+mn-lt"/>
                          <a:ea typeface="+mn-ea"/>
                          <a:cs typeface="+mn-cs"/>
                        </a:rPr>
                        <a:t>Telekurs</a:t>
                      </a:r>
                      <a:r>
                        <a:rPr lang="fr-FR" sz="700" b="0" i="0" kern="120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800" baseline="30000"/>
              <a:t>⁽¹⁾</a:t>
            </a:r>
            <a:r>
              <a:rPr lang="fr-FR" sz="650"/>
              <a:t> Crédit Suisse AG : Moody’s A1 / Standard &amp; </a:t>
            </a:r>
            <a:r>
              <a:rPr lang="fr-FR" sz="650" err="1"/>
              <a:t>Poor’s</a:t>
            </a:r>
            <a:r>
              <a:rPr lang="fr-FR" sz="650"/>
              <a:t> A+ / Fitch A. Notations en vigueur au moment de la rédaction de la présente brochure le 29/04/2022. Ces notations peuvent être révisées à tout moment et ne sont pas une garantie de solvabilité de l’Émetteur de la formule. Elles ne sauraient constituer un argument de souscription au produit.</a:t>
            </a:r>
          </a:p>
          <a:p>
            <a:pPr lvl="0" algn="just" defTabSz="914400"/>
            <a:r>
              <a:rPr lang="fr-FR" sz="800" baseline="30000"/>
              <a:t>⁽²⁾</a:t>
            </a:r>
            <a:r>
              <a:rPr lang="fr-FR" sz="650"/>
              <a:t> Les conflits d’intérêts seront gérés suivant la réglementation en vigueur.</a:t>
            </a:r>
            <a:endParaRPr lang="fr-FR" sz="650" i="1">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3519578744"/>
              </p:ext>
            </p:extLst>
          </p:nvPr>
        </p:nvGraphicFramePr>
        <p:xfrm>
          <a:off x="360894" y="977900"/>
          <a:ext cx="6837886" cy="8463709"/>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anglais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Crédit Suisse AG ⁽¹⁾, agissant par l’intermédiaire de sa succursale de Londres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la moins performante entre EURO STOXX 50 Price EUR (dividendes non réinvestis dans l'indice ; code Bloomberg : SX5E Index ; sponsor : sponsorSTOXX ; www.stoxx.com).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Droit anglais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kopkpopok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a:defRPr sz="700"/>
                      </a:pPr>
                      <a:r>
                        <a:t>Niveau Initial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Initial correspond au cours de clôture de l’action la moins performante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31/10/2022, 30/01/2023, 02/05/2023, 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07/11/2022, 06/02/2023, 09/05/2023, 07/08/2023, 06/11/2023, 05/02/2024, 07/05/2024, 05/08/2024, 05/11/2024, 05/02/2025, 07/05/2025, 05/08/2025, 05/11/2025, 05/02/2026, 07/05/2026, 05/08/2026, 05/11/2026, 05/02/2027, 06/05/2027, 05/08/2027, 05/11/2027, 07/02/2028, 09/05/2028, 07/08/2028, 06/11/2028, 05/02/2029, 08/05/2029, 06/08/2029, 05/11/2029, 05/02/2030, 07/05/2030, 05/08/2030, 05/11/2030, 05/02/2031, 07/05/2031, 05/08/2031, 05/11/2031, 05/02/2032, 06/05/2032, 05/08/2032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02/08/2023, 05/02/2024, 07/05/2024, 05/08/2024, 05/11/2024, 05/02/2025, 07/05/2025, 05/08/2025, 05/11/2025, 05/02/2026, 07/05/2026, 05/08/2026, 05/11/2026, 05/02/2027, 06/05/2027, 05/08/2027, 05/11/2027, 07/02/2028, 09/05/2028, 07/08/2028, 06/11/2028, 05/02/2029, 08/05/2029, 06/08/2029, 05/11/2029, 05/02/2030, 07/05/2030, 05/08/2030</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70% du Niveau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Bank (Europe) SA paiera au distributeur une rémunération annuelle maximum équivalente à 1%%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a:solidFill>
                            <a:schemeClr val="tx1"/>
                          </a:solidFill>
                          <a:latin typeface="+mn-lt"/>
                          <a:ea typeface="+mn-ea"/>
                          <a:cs typeface="+mn-cs"/>
                        </a:rPr>
                        <a:t>Valorisation quotidienne publiée sur les pages Bloomberg, Telekurs et Reuters. Elle est par ailleurs tenue à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a:solidFill>
                            <a:schemeClr val="tx1"/>
                          </a:solidFill>
                          <a:latin typeface="+mn-lt"/>
                          <a:ea typeface="+mn-ea"/>
                          <a:cs typeface="+mn-cs"/>
                        </a:rPr>
                        <a:t>Une double valorisation est établie par Finalyse (tous les 15jours). Cette société est un organisme indépendant distinct et non lié financièrement à l’entité Credit Suisse International ou à une autre entité du groupe Credit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a:solidFill>
                            <a:schemeClr val="tx1"/>
                          </a:solidFill>
                          <a:latin typeface="+mn-lt"/>
                          <a:ea typeface="+mn-ea"/>
                          <a:cs typeface="+mn-cs"/>
                        </a:rPr>
                        <a:t>Credit Suisse Bank (Europe) SA peut, mais ne doit pas nécessairement tenir un marché pour les titres. Tout prix acheteur ou vendeur des Titres sera défini par l’Emetteur ou Credit Suisse Bank (Europe) SA (le cas échéant). Sous réserve des conditions de marchés normales, l’écart entre les prix acheteur/vendeur ne dépenssera pas 1,00%. Aucune garantie ne peut être fournie quant à l’évolution ou à la liquidité de tout marché secondaire pour les titres.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International, ce qui peut être source d’un conflit d’intérêts⁽²⁾.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a:t>Siège social : Société Equitim, 121 rue d'Aguesseau - 92100 Boulogne-Billancourt.</a:t>
            </a:r>
          </a:p>
          <a:p>
            <a:pPr algn="just" defTabSz="914400"/>
            <a:r>
              <a:rPr lang="fr-FR" sz="650" baseline="30000"/>
              <a:t>Société par Actions Simplifiée de 947 369 euros.</a:t>
            </a:r>
          </a:p>
          <a:p>
            <a:pPr algn="just" defTabSz="914400"/>
            <a:r>
              <a:rPr lang="fr-FR" sz="650" baseline="30000"/>
              <a:t>Numéro SIRET : 50093363500012</a:t>
            </a:r>
          </a:p>
          <a:p>
            <a:pPr algn="just" defTabSz="914400"/>
            <a:r>
              <a:rPr lang="fr-FR" sz="650" baseline="3000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a:solidFill>
                  <a:srgbClr val="000000"/>
                </a:solidFill>
                <a:latin typeface="Proxima Nova Rg" panose="02000506030000020004" pitchFamily="2" charset="0"/>
              </a:rPr>
              <a:t>⁽¹⁾ </a:t>
            </a:r>
            <a:r>
              <a:rPr lang="fr-FR" sz="65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a:solidFill>
                  <a:srgbClr val="000000"/>
                </a:solidFill>
                <a:latin typeface="Proxima Nova Rg" panose="02000506030000020004" pitchFamily="2" charset="0"/>
              </a:rPr>
              <a:t>⁽²⁾</a:t>
            </a:r>
            <a:r>
              <a:rPr lang="fr-FR" sz="65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 juillet 2022 jusqu’à la date de remboursement anticipé automatique éventuel</a:t>
            </a:r>
            <a:r>
              <a:rPr lang="fr-FR" sz="650" baseline="30000">
                <a:solidFill>
                  <a:srgbClr val="000000"/>
                </a:solidFill>
                <a:latin typeface="Proxima Nova Rg" panose="02000506030000020004" pitchFamily="2" charset="0"/>
              </a:rPr>
              <a:t>⁽¹⁾</a:t>
            </a:r>
            <a:r>
              <a:rPr lang="fr-FR" sz="650">
                <a:solidFill>
                  <a:srgbClr val="000000"/>
                </a:solidFill>
                <a:latin typeface="Proxima Nova Rg" panose="02000506030000020004" pitchFamily="2" charset="0"/>
              </a:rPr>
              <a:t> ou d’échéance</a:t>
            </a:r>
            <a:r>
              <a:rPr lang="fr-FR" sz="650" baseline="30000">
                <a:solidFill>
                  <a:srgbClr val="000000"/>
                </a:solidFill>
                <a:latin typeface="Proxima Nova Rg" panose="02000506030000020004" pitchFamily="2" charset="0"/>
              </a:rPr>
              <a:t>⁽¹⁾</a:t>
            </a:r>
            <a:r>
              <a:rPr lang="fr-FR" sz="65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algn="just"/>
            <a:r>
              <a:rPr lang="fr-FR" sz="650" baseline="30000">
                <a:solidFill>
                  <a:srgbClr val="000000"/>
                </a:solidFill>
                <a:highlight>
                  <a:srgbClr val="FF00FF"/>
                </a:highlight>
                <a:latin typeface="Proxima Nova Rg" panose="02000506030000020004" pitchFamily="2" charset="0"/>
              </a:rPr>
              <a:t>(</a:t>
            </a:r>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Niveau Initial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871829"/>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kopkpopok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date de constatation initiale</a:t>
            </a:r>
            <a:r>
              <a:rPr lang="fr-FR" sz="800" baseline="30000">
                <a:solidFill>
                  <a:schemeClr val="tx2"/>
                </a:solidFill>
              </a:rPr>
              <a:t> ⁽¹⁾</a:t>
            </a:r>
            <a:r>
              <a:rPr kumimoji="0" lang="fr-FR" sz="800" b="0" i="0" u="none" strike="noStrike" kern="1200" cap="none" spc="0" normalizeH="0" baseline="0" noProof="0">
                <a:ln>
                  <a:noFill/>
                </a:ln>
                <a:solidFill>
                  <a:schemeClr val="tx1"/>
                </a:solidFill>
                <a:effectLst/>
                <a:uLnTx/>
                <a:uFillTx/>
                <a:latin typeface="Proxima Nova Rg"/>
                <a:ea typeface="+mn-ea"/>
                <a:cs typeface="+mn-cs"/>
              </a:rPr>
              <a:t> (soit le 29/07/2022) et la date d’échéance</a:t>
            </a:r>
            <a:r>
              <a:rPr lang="fr-FR" sz="800" b="1" baseline="30000">
                <a:solidFill>
                  <a:schemeClr val="tx2"/>
                </a:solidFill>
              </a:rPr>
              <a:t> </a:t>
            </a:r>
            <a:r>
              <a:rPr lang="fr-FR" sz="800" baseline="30000">
                <a:solidFill>
                  <a:schemeClr val="tx2"/>
                </a:solidFill>
              </a:rPr>
              <a:t>⁽¹⁾ </a:t>
            </a:r>
            <a:r>
              <a:rPr lang="fr-FR" sz="800" b="1" baseline="30000"/>
              <a:t> </a:t>
            </a:r>
            <a:r>
              <a:rPr kumimoji="0" lang="fr-FR" sz="800" b="0" i="0" u="none" strike="noStrike" kern="1200" cap="none" spc="0" normalizeH="0" baseline="0" noProof="0">
                <a:ln>
                  <a:noFill/>
                </a:ln>
                <a:solidFill>
                  <a:schemeClr val="tx1"/>
                </a:solidFill>
                <a:effectLst/>
                <a:uLnTx/>
                <a:uFillTx/>
                <a:latin typeface="Proxima Nova Rg"/>
                <a:ea typeface="+mn-ea"/>
                <a:cs typeface="+mn-cs"/>
              </a:rPr>
              <a:t>ou la date de remboursement automatique anticipé effective</a:t>
            </a:r>
            <a:r>
              <a:rPr lang="fr-FR" sz="800" baseline="30000">
                <a:solidFill>
                  <a:schemeClr val="tx2"/>
                </a:solidFill>
              </a:rPr>
              <a:t> ⁽¹⁾ </a:t>
            </a:r>
            <a:r>
              <a:rPr kumimoji="0" lang="fr-FR" sz="800" b="0" i="0" u="none" strike="noStrike" kern="1200" cap="none" spc="0" normalizeH="0" baseline="0" noProof="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a:ln>
                  <a:noFill/>
                </a:ln>
                <a:solidFill>
                  <a:schemeClr val="tx1"/>
                </a:solidFill>
                <a:effectLst/>
                <a:uLnTx/>
                <a:uFillTx/>
                <a:latin typeface="Proxima Nova Rg"/>
                <a:ea typeface="+mn-ea"/>
                <a:cs typeface="+mn-cs"/>
              </a:rPr>
              <a:t>Pour un investissement dans « kopkpopok », vous êtes exposé pour une durée de 4 à 40 trimestres à l’évolution des actions</a:t>
            </a:r>
            <a:r>
              <a:rPr lang="fr-FR" sz="800" b="1">
                <a:solidFill>
                  <a:schemeClr val="tx1"/>
                </a:solidFill>
                <a:latin typeface="Proxima Nova Rg"/>
              </a:rPr>
              <a:t> </a:t>
            </a:r>
            <a:r>
              <a:rPr kumimoji="0" lang="fr-FR" sz="800" b="1" i="0" u="none" strike="noStrike" kern="1200" cap="none" spc="0" normalizeH="0" baseline="0">
                <a:ln>
                  <a:noFill/>
                </a:ln>
                <a:solidFill>
                  <a:schemeClr val="tx1"/>
                </a:solidFill>
                <a:effectLst/>
                <a:uLnTx/>
                <a:uFillTx/>
                <a:latin typeface="Proxima Nova Rg"/>
                <a:ea typeface="+mn-ea"/>
                <a:cs typeface="+mn-cs"/>
              </a:rPr>
              <a:t>EURO STOXX 50 Price EUR (dividendes non réinvestis dans l'indice ; code Bloomberg : SX5E Index ;  sponsor : STOXX ; www.stoxx.com).</a:t>
            </a:r>
            <a:endParaRPr kumimoji="0" lang="fr-FR" sz="800" b="1" i="0" u="none" strike="noStrike" kern="1200" cap="none" spc="0" normalizeH="0" baseline="0" noProof="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a:ln>
                  <a:noFill/>
                </a:ln>
                <a:solidFill>
                  <a:srgbClr val="B9A049"/>
                </a:solidFill>
                <a:effectLst/>
                <a:uLnTx/>
                <a:uFillTx/>
                <a:latin typeface="Proxima Nova Rg"/>
                <a:ea typeface="+mn-ea"/>
                <a:cs typeface="+mn-cs"/>
              </a:rPr>
              <a:t>⁽¹⁾</a:t>
            </a:r>
            <a:r>
              <a:rPr kumimoji="0" lang="fr-FR" sz="800" b="1" i="0" u="none" strike="noStrike" kern="1200" cap="none" spc="0" normalizeH="0" baseline="0" noProof="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a:ln>
                  <a:noFill/>
                </a:ln>
                <a:effectLst/>
                <a:uLnTx/>
                <a:uFillTx/>
                <a:latin typeface="Proxima Nova Rg"/>
                <a:ea typeface="+mn-ea"/>
                <a:cs typeface="+mn-cs"/>
              </a:rPr>
              <a:t>⁽¹⁾</a:t>
            </a:r>
            <a:r>
              <a:rPr kumimoji="0" lang="fr-FR" sz="800" b="0" i="0" u="none" strike="noStrike" kern="1200" cap="none" spc="0" normalizeH="0" baseline="0" noProof="0">
                <a:ln>
                  <a:noFill/>
                </a:ln>
                <a:effectLst/>
                <a:uLnTx/>
                <a:uFillTx/>
                <a:latin typeface="Proxima Nova Rg"/>
                <a:ea typeface="+mn-ea"/>
                <a:cs typeface="+mn-cs"/>
              </a:rPr>
              <a:t>, clôture à un cours strictement inférieur à 70%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39</a:t>
            </a:r>
            <a:r>
              <a:rPr kumimoji="0" lang="fr-FR" sz="800" b="1" i="0" u="none" strike="noStrike" kern="1200" cap="none" spc="0" normalizeH="0" baseline="0" noProof="0">
                <a:ln>
                  <a:noFill/>
                </a:ln>
                <a:effectLst/>
                <a:uLnTx/>
                <a:uFillTx/>
                <a:latin typeface="Proxima Nova Rg"/>
                <a:ea typeface="+mn-ea"/>
                <a:cs typeface="+mn-cs"/>
              </a:rPr>
              <a:t> </a:t>
            </a:r>
            <a:r>
              <a:rPr kumimoji="0" lang="fr-FR" sz="800" b="0" i="0" u="none" strike="noStrike" kern="1200" cap="none" spc="0" normalizeH="0" baseline="0" noProof="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a:ln>
                  <a:noFill/>
                </a:ln>
                <a:effectLst/>
                <a:uLnTx/>
                <a:uFillTx/>
                <a:latin typeface="Proxima Nova Rg"/>
                <a:ea typeface="+mn-ea"/>
                <a:cs typeface="+mn-cs"/>
              </a:rPr>
              <a:t>⁽¹⁾</a:t>
            </a:r>
            <a:r>
              <a:rPr kumimoji="0" lang="fr-FR" sz="800" b="0" i="0" u="none" strike="noStrike" kern="1200" cap="none" spc="0" normalizeH="0" baseline="0" noProof="0">
                <a:ln>
                  <a:noFill/>
                </a:ln>
                <a:effectLst/>
                <a:uLnTx/>
                <a:uFillTx/>
                <a:latin typeface="Proxima Nova Rg"/>
                <a:ea typeface="+mn-ea"/>
                <a:cs typeface="+mn-cs"/>
              </a:rPr>
              <a:t>, </a:t>
            </a:r>
            <a:r>
              <a:rPr kumimoji="0" lang="it-IT" sz="800" b="0" i="0" u="none" strike="noStrike" kern="1200" cap="none" spc="0" normalizeH="0" baseline="0" noProof="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a:ln>
                  <a:noFill/>
                </a:ln>
                <a:effectLst/>
                <a:uLnTx/>
                <a:uFillTx/>
                <a:latin typeface="Proxima Nova Rg"/>
                <a:ea typeface="+mn-ea"/>
                <a:cs typeface="+mn-cs"/>
              </a:rPr>
              <a:t>ou égal à 100%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a:ln>
                  <a:noFill/>
                </a:ln>
                <a:solidFill>
                  <a:srgbClr val="B9A049"/>
                </a:solidFill>
                <a:effectLst/>
                <a:uLnTx/>
                <a:uFillTx/>
                <a:latin typeface="Proxima Nova Rg"/>
                <a:ea typeface="+mn-ea"/>
                <a:cs typeface="+mn-cs"/>
              </a:rPr>
              <a:t>…</a:t>
            </a:r>
            <a:r>
              <a:rPr kumimoji="0" lang="fr-FR" sz="800" b="0" i="0" u="none" strike="noStrike" kern="1200" cap="none" spc="0" normalizeH="0" baseline="0" noProof="0">
                <a:ln>
                  <a:noFill/>
                </a:ln>
                <a:solidFill>
                  <a:srgbClr val="B9A049"/>
                </a:solidFill>
                <a:effectLst/>
                <a:uLnTx/>
                <a:uFillTx/>
                <a:latin typeface="Proxima Nova Rg"/>
                <a:ea typeface="+mn-ea"/>
                <a:cs typeface="+mn-cs"/>
              </a:rPr>
              <a:t> </a:t>
            </a:r>
            <a:r>
              <a:rPr kumimoji="0" lang="fr-FR" sz="800" b="1" i="0" u="none" strike="noStrike" kern="1200" cap="none" spc="0" normalizeH="0" baseline="0" noProof="0">
                <a:ln>
                  <a:noFill/>
                </a:ln>
                <a:solidFill>
                  <a:srgbClr val="B9A049"/>
                </a:solidFill>
                <a:effectLst/>
                <a:uLnTx/>
                <a:uFillTx/>
                <a:latin typeface="Proxima Nova Rg"/>
                <a:ea typeface="+mn-ea"/>
                <a:cs typeface="+mn-cs"/>
              </a:rPr>
              <a:t>avec un objectif de gain fixe plafonné à 14,00% par trimestre écoulé depuis le 29/07/2022 (soit 56,00% par année écoulée) </a:t>
            </a:r>
            <a:r>
              <a:rPr kumimoji="0" lang="fr-FR" sz="800" b="0" i="0" u="none" strike="noStrike" kern="1200" cap="none" spc="0" normalizeH="0" baseline="0" noProof="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a:ln>
                  <a:noFill/>
                </a:ln>
                <a:effectLst/>
                <a:uLnTx/>
                <a:uFillTx/>
                <a:latin typeface="Proxima Nova Rg"/>
                <a:ea typeface="+mn-ea"/>
                <a:cs typeface="+mn-cs"/>
              </a:rPr>
              <a:t>⁽¹⁾</a:t>
            </a:r>
            <a:r>
              <a:rPr kumimoji="0" lang="fr-FR" sz="800" b="0" i="0" u="none" strike="noStrike" kern="1200" cap="none" spc="0" normalizeH="0" baseline="0" noProof="0">
                <a:ln>
                  <a:noFill/>
                </a:ln>
                <a:effectLst/>
                <a:uLnTx/>
                <a:uFillTx/>
                <a:latin typeface="Proxima Nova Rg"/>
                <a:ea typeface="+mn-ea"/>
                <a:cs typeface="+mn-cs"/>
              </a:rPr>
              <a:t>, </a:t>
            </a:r>
            <a:r>
              <a:rPr kumimoji="0" lang="it-IT" sz="800" b="0" i="0" u="none" strike="noStrike" kern="1200" cap="none" spc="0" normalizeH="0" baseline="0" noProof="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a:ln>
                  <a:noFill/>
                </a:ln>
                <a:effectLst/>
                <a:uLnTx/>
                <a:uFillTx/>
                <a:latin typeface="Proxima Nova Rg"/>
                <a:ea typeface="+mn-ea"/>
                <a:cs typeface="+mn-cs"/>
              </a:rPr>
              <a:t>ou égal à 100 </a:t>
            </a:r>
            <a:r>
              <a:rPr kumimoji="0" lang="fr-FR" sz="800" b="0" i="0" u="none" strike="noStrike" kern="1200" cap="none" spc="0" normalizeH="0" baseline="0" noProof="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a:ln>
                  <a:noFill/>
                </a:ln>
                <a:solidFill>
                  <a:schemeClr val="tx1"/>
                </a:solidFill>
                <a:effectLst/>
                <a:uLnTx/>
                <a:uFillTx/>
                <a:latin typeface="Proxima Nova Rg"/>
                <a:ea typeface="+mn-ea"/>
                <a:cs typeface="+mn-cs"/>
              </a:rPr>
              <a:t>⁽¹⁾</a:t>
            </a:r>
            <a:r>
              <a:rPr kumimoji="0" lang="fr-FR" sz="800" b="1" i="0" u="none" strike="noStrike" kern="1200" cap="none" spc="0" normalizeH="0" baseline="0" noProof="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a:ln>
                  <a:noFill/>
                </a:ln>
                <a:solidFill>
                  <a:schemeClr val="tx1"/>
                </a:solidFill>
                <a:effectLst/>
                <a:uLnTx/>
                <a:uFillTx/>
                <a:latin typeface="Proxima Nova Rg"/>
                <a:ea typeface="+mn-ea"/>
                <a:cs typeface="+mn-cs"/>
              </a:rPr>
              <a:t>: En acceptant de limiter leurs gains à 14,00% par trimestre écoulé (soit un Taux de Rendement Annuel net maximum de 53,70%%), les investisseurs recevront en contrepartie l’intégralité du capital initial si l’action la moins performante ne baisse pas de plus de &lt;</a:t>
            </a:r>
            <a:r>
              <a:rPr lang="fr-FR" sz="800">
                <a:solidFill>
                  <a:srgbClr val="000000"/>
                </a:solidFill>
              </a:rPr>
              <a:t>PDIPERF&gt;</a:t>
            </a:r>
            <a:r>
              <a:rPr kumimoji="0" lang="fr-FR" sz="800" b="0" i="0" u="none" strike="noStrike" kern="1200" cap="none" spc="0" normalizeH="0" baseline="0" noProof="0">
                <a:ln>
                  <a:noFill/>
                </a:ln>
                <a:solidFill>
                  <a:schemeClr val="tx1"/>
                </a:solidFill>
                <a:effectLst/>
                <a:uLnTx/>
                <a:uFillTx/>
                <a:latin typeface="Proxima Nova Rg"/>
                <a:ea typeface="+mn-ea"/>
                <a:cs typeface="+mn-cs"/>
              </a:rPr>
              <a:t> par rapport à son Niveau Initial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a:ln>
                  <a:noFill/>
                </a:ln>
                <a:solidFill>
                  <a:schemeClr val="tx1"/>
                </a:solidFill>
                <a:effectLst/>
                <a:uLnTx/>
                <a:uFillTx/>
                <a:latin typeface="Proxima Nova Rg"/>
                <a:ea typeface="+mn-ea"/>
                <a:cs typeface="+mn-cs"/>
              </a:rPr>
              <a:t> </a:t>
            </a:r>
            <a:r>
              <a:rPr kumimoji="0" lang="fr-FR" sz="800" b="0" i="1" u="none" strike="noStrike" kern="1200" cap="none" spc="0" normalizeH="0" baseline="0" noProof="0">
                <a:ln>
                  <a:noFill/>
                </a:ln>
                <a:solidFill>
                  <a:schemeClr val="tx1"/>
                </a:solidFill>
                <a:effectLst/>
                <a:uLnTx/>
                <a:uFillTx/>
                <a:latin typeface="Proxima Nova Rg"/>
                <a:ea typeface="+mn-ea"/>
                <a:cs typeface="+mn-cs"/>
              </a:rPr>
              <a:t>kopkpopok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kopkpopok » et ne prend pas en compte les spécificités des contrats d’assurance vie ou de capitalisation dans le cadre desquels ce produit est proposé. </a:t>
            </a:r>
            <a:r>
              <a:rPr kumimoji="0" lang="fr-FR" sz="800" b="1" i="1" u="none" strike="noStrike" kern="1200" cap="none" spc="0" normalizeH="0" baseline="0" noProof="0">
                <a:ln>
                  <a:noFill/>
                </a:ln>
                <a:solidFill>
                  <a:schemeClr val="tx1"/>
                </a:solidFill>
                <a:effectLst/>
                <a:uLnTx/>
                <a:uFillTx/>
                <a:latin typeface="Proxima Nova Rg"/>
                <a:ea typeface="+mn-ea"/>
                <a:cs typeface="+mn-cs"/>
              </a:rPr>
              <a:t>Il est précisé que l’Assureur d’une part, l’Emetteur d’autre part, sont des entités juridiques distinctes. Ce document n’a pas été rédigé par l’Assureur. L’Emetteur ne s’engage pas sur l’éligibilité des titres dans les contrats d’assurance vie. La détermination de cette éligibilité est du ressort de l’assureur. </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a:ln>
                  <a:noFill/>
                </a:ln>
                <a:solidFill>
                  <a:schemeClr val="tx1"/>
                </a:solidFill>
                <a:effectLst/>
                <a:uLnTx/>
                <a:uFillTx/>
                <a:latin typeface="Proxima Nova Rg"/>
                <a:ea typeface="+mn-ea"/>
                <a:cs typeface="+mn-cs"/>
              </a:rPr>
              <a:t> « kopkpopok » ne peut constituer l’intégralité d’un portefeuille d’investissement. L’investisseur est exposé pour une durée de 4 à 40 trimestres à l’action la moins performante</a:t>
            </a:r>
            <a:r>
              <a:rPr kumimoji="0" lang="fr-FR" b="1" i="1" u="none" strike="noStrike" kern="1200" cap="none" spc="0" normalizeH="0" baseline="0" noProof="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algn="just"/>
            <a:r>
              <a:rPr lang="fr-FR" sz="650" baseline="30000">
                <a:solidFill>
                  <a:srgbClr val="000000"/>
                </a:solidFill>
                <a:latin typeface="Proxima Nova Rg" panose="02000506030000020004" pitchFamily="2" charset="0"/>
              </a:rPr>
              <a:t>⁽¹⁾ </a:t>
            </a:r>
            <a:r>
              <a:rPr lang="fr-FR" sz="65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a:solidFill>
                  <a:srgbClr val="000000"/>
                </a:solidFill>
                <a:latin typeface="Proxima Nova Rg" panose="02000506030000020004" pitchFamily="2" charset="0"/>
              </a:rPr>
              <a:t>⁽²⁾</a:t>
            </a:r>
            <a:r>
              <a:rPr lang="fr-FR" sz="65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a:solidFill>
                  <a:srgbClr val="000000"/>
                </a:solidFill>
                <a:latin typeface="Proxima Nova Rg" panose="02000506030000020004" pitchFamily="2" charset="0"/>
              </a:rPr>
              <a:t>⁽¹⁾</a:t>
            </a:r>
            <a:r>
              <a:rPr lang="fr-FR" sz="650">
                <a:solidFill>
                  <a:srgbClr val="000000"/>
                </a:solidFill>
                <a:latin typeface="Proxima Nova Rg" panose="02000506030000020004" pitchFamily="2" charset="0"/>
              </a:rPr>
              <a:t> ou d’échéance</a:t>
            </a:r>
            <a:r>
              <a:rPr lang="fr-FR" sz="650" baseline="30000">
                <a:solidFill>
                  <a:srgbClr val="000000"/>
                </a:solidFill>
                <a:latin typeface="Proxima Nova Rg" panose="02000506030000020004" pitchFamily="2" charset="0"/>
              </a:rPr>
              <a:t>⁽¹⁾</a:t>
            </a:r>
            <a:r>
              <a:rPr lang="fr-FR" sz="65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algn="just"/>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Niveau Initial</a:t>
            </a:r>
          </a:p>
          <a:p>
            <a:pPr algn="just"/>
            <a:endParaRPr lang="fr-FR" sz="65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4093428"/>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kopkpopok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a:t>
            </a:r>
            <a:r>
              <a:rPr kumimoji="0" lang="fr-FR" sz="800" b="0" i="0" u="none" strike="noStrike" kern="1200" cap="none" spc="0" normalizeH="0" baseline="0" noProof="0">
                <a:ln>
                  <a:noFill/>
                </a:ln>
                <a:solidFill>
                  <a:schemeClr val="tx1"/>
                </a:solidFill>
                <a:effectLst/>
                <a:highlight>
                  <a:srgbClr val="FF00FF"/>
                </a:highlight>
                <a:uLnTx/>
                <a:uFillTx/>
                <a:latin typeface="Proxima Nova Rg"/>
                <a:ea typeface="+mn-ea"/>
                <a:cs typeface="+mn-cs"/>
              </a:rPr>
              <a:t>&lt;dernière si strike moyen/best strike</a:t>
            </a:r>
            <a:r>
              <a:rPr kumimoji="0" lang="fr-FR" sz="800" b="0" i="0" u="none" strike="noStrike" kern="1200" cap="none" spc="0" normalizeH="0" baseline="0" noProof="0">
                <a:ln>
                  <a:noFill/>
                </a:ln>
                <a:solidFill>
                  <a:schemeClr val="tx1"/>
                </a:solidFill>
                <a:effectLst/>
                <a:uLnTx/>
                <a:uFillTx/>
                <a:latin typeface="Proxima Nova Rg"/>
                <a:ea typeface="+mn-ea"/>
                <a:cs typeface="+mn-cs"/>
              </a:rPr>
              <a:t>&gt;date de constatation initiale</a:t>
            </a:r>
            <a:r>
              <a:rPr lang="fr-FR" sz="800" baseline="30000">
                <a:solidFill>
                  <a:schemeClr val="tx2"/>
                </a:solidFill>
              </a:rPr>
              <a:t> ⁽¹⁾</a:t>
            </a:r>
            <a:r>
              <a:rPr kumimoji="0" lang="fr-FR" sz="800" b="0" i="0" u="none" strike="noStrike" kern="1200" cap="none" spc="0" normalizeH="0" baseline="0" noProof="0">
                <a:ln>
                  <a:noFill/>
                </a:ln>
                <a:solidFill>
                  <a:schemeClr val="tx1"/>
                </a:solidFill>
                <a:effectLst/>
                <a:uLnTx/>
                <a:uFillTx/>
                <a:latin typeface="Proxima Nova Rg"/>
                <a:ea typeface="+mn-ea"/>
                <a:cs typeface="+mn-cs"/>
              </a:rPr>
              <a:t> (soit le 29/07/2022) et la date d’échéance</a:t>
            </a:r>
            <a:r>
              <a:rPr lang="fr-FR" sz="800" b="1" baseline="30000">
                <a:solidFill>
                  <a:schemeClr val="tx2"/>
                </a:solidFill>
              </a:rPr>
              <a:t> </a:t>
            </a:r>
            <a:r>
              <a:rPr lang="fr-FR" sz="800" baseline="30000">
                <a:solidFill>
                  <a:schemeClr val="tx2"/>
                </a:solidFill>
              </a:rPr>
              <a:t>⁽¹⁾ </a:t>
            </a:r>
            <a:r>
              <a:rPr lang="fr-FR" sz="800" b="1" baseline="30000"/>
              <a:t> </a:t>
            </a:r>
            <a:r>
              <a:rPr kumimoji="0" lang="fr-FR" sz="800" b="0" i="0" u="none" strike="noStrike" kern="1200" cap="none" spc="0" normalizeH="0" baseline="0" noProof="0">
                <a:ln>
                  <a:noFill/>
                </a:ln>
                <a:solidFill>
                  <a:schemeClr val="tx1"/>
                </a:solidFill>
                <a:effectLst/>
                <a:uLnTx/>
                <a:uFillTx/>
                <a:latin typeface="Proxima Nova Rg"/>
                <a:ea typeface="+mn-ea"/>
                <a:cs typeface="+mn-cs"/>
              </a:rPr>
              <a:t>ou la date de remboursement automatique anticipé effective</a:t>
            </a:r>
            <a:r>
              <a:rPr lang="fr-FR" sz="800" baseline="30000">
                <a:solidFill>
                  <a:schemeClr val="tx2"/>
                </a:solidFill>
              </a:rPr>
              <a:t> ⁽¹⁾ </a:t>
            </a:r>
            <a:r>
              <a:rPr kumimoji="0" lang="fr-FR" sz="800" b="0" i="0" u="none" strike="noStrike" kern="1200" cap="none" spc="0" normalizeH="0" baseline="0" noProof="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a:ln>
                  <a:noFill/>
                </a:ln>
                <a:solidFill>
                  <a:schemeClr val="tx1"/>
                </a:solidFill>
                <a:effectLst/>
                <a:uLnTx/>
                <a:uFillTx/>
                <a:latin typeface="Proxima Nova Rg"/>
                <a:ea typeface="+mn-ea"/>
                <a:cs typeface="+mn-cs"/>
              </a:rPr>
              <a:t>Pour un investissement dans « kopkpopok », vous êtes exposé pour une durée de 4 à 40 trimestres à l’évolution des actions</a:t>
            </a:r>
            <a:r>
              <a:rPr lang="fr-FR" sz="800" b="1">
                <a:solidFill>
                  <a:schemeClr val="tx1"/>
                </a:solidFill>
                <a:latin typeface="Proxima Nova Rg"/>
              </a:rPr>
              <a:t> </a:t>
            </a:r>
            <a:r>
              <a:rPr kumimoji="0" lang="fr-FR" sz="800" b="1" i="0" u="none" strike="noStrike" kern="1200" cap="none" spc="0" normalizeH="0" baseline="0">
                <a:ln>
                  <a:noFill/>
                </a:ln>
                <a:solidFill>
                  <a:schemeClr val="tx1"/>
                </a:solidFill>
                <a:effectLst/>
                <a:uLnTx/>
                <a:uFillTx/>
                <a:latin typeface="Proxima Nova Rg"/>
                <a:ea typeface="+mn-ea"/>
                <a:cs typeface="+mn-cs"/>
              </a:rPr>
              <a:t>EURO STOXX 50 Price EUR (dividendes non réinvestis dans l'indice ; code Bloomberg : SX5E Index ;  sponsor : STOXX ; www.stoxx.com).</a:t>
            </a:r>
            <a:endParaRPr kumimoji="0" lang="fr-FR" sz="800" b="1" i="0" u="none" strike="noStrike" kern="1200" cap="none" spc="0" normalizeH="0" baseline="0" noProof="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a:ln>
                  <a:noFill/>
                </a:ln>
                <a:solidFill>
                  <a:srgbClr val="B9A049"/>
                </a:solidFill>
                <a:effectLst/>
                <a:uLnTx/>
                <a:uFillTx/>
                <a:latin typeface="Proxima Nova Rg"/>
                <a:ea typeface="+mn-ea"/>
                <a:cs typeface="+mn-cs"/>
              </a:rPr>
              <a:t>⁽¹⁾</a:t>
            </a:r>
            <a:r>
              <a:rPr kumimoji="0" lang="fr-FR" sz="800" b="1" i="0" u="none" strike="noStrike" kern="1200" cap="none" spc="0" normalizeH="0" baseline="0" noProof="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a:ln>
                  <a:noFill/>
                </a:ln>
                <a:effectLst/>
                <a:uLnTx/>
                <a:uFillTx/>
                <a:latin typeface="Proxima Nova Rg"/>
                <a:ea typeface="+mn-ea"/>
                <a:cs typeface="+mn-cs"/>
              </a:rPr>
              <a:t>⁽¹⁾</a:t>
            </a:r>
            <a:r>
              <a:rPr kumimoji="0" lang="fr-FR" sz="800" b="0" i="0" u="none" strike="noStrike" kern="1200" cap="none" spc="0" normalizeH="0" baseline="0" noProof="0">
                <a:ln>
                  <a:noFill/>
                </a:ln>
                <a:effectLst/>
                <a:uLnTx/>
                <a:uFillTx/>
                <a:latin typeface="Proxima Nova Rg"/>
                <a:ea typeface="+mn-ea"/>
                <a:cs typeface="+mn-cs"/>
              </a:rPr>
              <a:t>, clôture à un cours strictement inférieur à 70%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39</a:t>
            </a:r>
            <a:r>
              <a:rPr kumimoji="0" lang="fr-FR" sz="800" b="1" i="0" u="none" strike="noStrike" kern="1200" cap="none" spc="0" normalizeH="0" baseline="0" noProof="0">
                <a:ln>
                  <a:noFill/>
                </a:ln>
                <a:effectLst/>
                <a:uLnTx/>
                <a:uFillTx/>
                <a:latin typeface="Proxima Nova Rg"/>
                <a:ea typeface="+mn-ea"/>
                <a:cs typeface="+mn-cs"/>
              </a:rPr>
              <a:t> </a:t>
            </a:r>
            <a:r>
              <a:rPr kumimoji="0" lang="fr-FR" sz="800" b="0" i="0" u="none" strike="noStrike" kern="1200" cap="none" spc="0" normalizeH="0" baseline="0" noProof="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a:ln>
                  <a:noFill/>
                </a:ln>
                <a:effectLst/>
                <a:uLnTx/>
                <a:uFillTx/>
                <a:latin typeface="Proxima Nova Rg"/>
                <a:ea typeface="+mn-ea"/>
                <a:cs typeface="+mn-cs"/>
              </a:rPr>
              <a:t>⁽¹⁾</a:t>
            </a:r>
            <a:r>
              <a:rPr kumimoji="0" lang="fr-FR" sz="800" b="0" i="0" u="none" strike="noStrike" kern="1200" cap="none" spc="0" normalizeH="0" baseline="0" noProof="0">
                <a:ln>
                  <a:noFill/>
                </a:ln>
                <a:effectLst/>
                <a:uLnTx/>
                <a:uFillTx/>
                <a:latin typeface="Proxima Nova Rg"/>
                <a:ea typeface="+mn-ea"/>
                <a:cs typeface="+mn-cs"/>
              </a:rPr>
              <a:t>, </a:t>
            </a:r>
            <a:r>
              <a:rPr kumimoji="0" lang="it-IT" sz="800" b="0" i="0" u="none" strike="noStrike" kern="1200" cap="none" spc="0" normalizeH="0" baseline="0" noProof="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a:ln>
                  <a:noFill/>
                </a:ln>
                <a:effectLst/>
                <a:uLnTx/>
                <a:uFillTx/>
                <a:latin typeface="Proxima Nova Rg"/>
                <a:ea typeface="+mn-ea"/>
                <a:cs typeface="+mn-cs"/>
              </a:rPr>
              <a:t>ou égal à 100%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a:ln>
                  <a:noFill/>
                </a:ln>
                <a:solidFill>
                  <a:srgbClr val="B9A049"/>
                </a:solidFill>
                <a:effectLst/>
                <a:uLnTx/>
                <a:uFillTx/>
                <a:latin typeface="Proxima Nova Rg"/>
                <a:ea typeface="+mn-ea"/>
                <a:cs typeface="+mn-cs"/>
              </a:rPr>
              <a:t>…</a:t>
            </a:r>
            <a:r>
              <a:rPr kumimoji="0" lang="fr-FR" sz="800" b="0" i="0" u="none" strike="noStrike" kern="1200" cap="none" spc="0" normalizeH="0" baseline="0" noProof="0">
                <a:ln>
                  <a:noFill/>
                </a:ln>
                <a:solidFill>
                  <a:srgbClr val="B9A049"/>
                </a:solidFill>
                <a:effectLst/>
                <a:uLnTx/>
                <a:uFillTx/>
                <a:latin typeface="Proxima Nova Rg"/>
                <a:ea typeface="+mn-ea"/>
                <a:cs typeface="+mn-cs"/>
              </a:rPr>
              <a:t> </a:t>
            </a:r>
            <a:r>
              <a:rPr kumimoji="0" lang="fr-FR" sz="800" b="1" i="0" u="none" strike="noStrike" kern="1200" cap="none" spc="0" normalizeH="0" baseline="0" noProof="0">
                <a:ln>
                  <a:noFill/>
                </a:ln>
                <a:solidFill>
                  <a:srgbClr val="B9A049"/>
                </a:solidFill>
                <a:effectLst/>
                <a:uLnTx/>
                <a:uFillTx/>
                <a:latin typeface="Proxima Nova Rg"/>
                <a:ea typeface="+mn-ea"/>
                <a:cs typeface="+mn-cs"/>
              </a:rPr>
              <a:t>avec un objectif de coupon fixe plafonné à 14,00% par trimestre (soit 56,00% par année écoulée) </a:t>
            </a:r>
            <a:r>
              <a:rPr kumimoji="0" lang="fr-FR" sz="800" b="0" i="0" u="none" strike="noStrike" kern="1200" cap="none" spc="0" normalizeH="0" baseline="0" noProof="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a:ln>
                  <a:noFill/>
                </a:ln>
                <a:effectLst/>
                <a:uLnTx/>
                <a:uFillTx/>
                <a:latin typeface="Proxima Nova Rg"/>
                <a:ea typeface="+mn-ea"/>
                <a:cs typeface="+mn-cs"/>
              </a:rPr>
              <a:t>⁽¹⁾</a:t>
            </a:r>
            <a:r>
              <a:rPr kumimoji="0" lang="fr-FR" sz="800" b="0" i="0" u="none" strike="noStrike" kern="1200" cap="none" spc="0" normalizeH="0" baseline="0" noProof="0">
                <a:ln>
                  <a:noFill/>
                </a:ln>
                <a:effectLst/>
                <a:uLnTx/>
                <a:uFillTx/>
                <a:latin typeface="Proxima Nova Rg"/>
                <a:ea typeface="+mn-ea"/>
                <a:cs typeface="+mn-cs"/>
              </a:rPr>
              <a:t>, </a:t>
            </a:r>
            <a:r>
              <a:rPr kumimoji="0" lang="it-IT" sz="800" b="0" i="0" u="none" strike="noStrike" kern="1200" cap="none" spc="0" normalizeH="0" baseline="0" noProof="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a:ln>
                  <a:noFill/>
                </a:ln>
                <a:effectLst/>
                <a:uLnTx/>
                <a:uFillTx/>
                <a:latin typeface="Proxima Nova Rg"/>
                <a:ea typeface="+mn-ea"/>
                <a:cs typeface="+mn-cs"/>
              </a:rPr>
              <a:t>ou égal à </a:t>
            </a:r>
            <a:r>
              <a:rPr kumimoji="0" lang="fr-FR" sz="800" b="0" i="0" u="none" strike="noStrike" kern="1200" cap="none" spc="0" normalizeH="0" baseline="0" noProof="0">
                <a:ln>
                  <a:noFill/>
                </a:ln>
                <a:effectLst/>
                <a:uLnTx/>
                <a:uFillTx/>
                <a:latin typeface="Proxima Nova Rg" panose="02000506030000020004" pitchFamily="2" charset="0"/>
                <a:ea typeface="+mn-ea"/>
                <a:cs typeface="+mn-cs"/>
              </a:rPr>
              <a:t>100% de son Niveau Initial.</a:t>
            </a:r>
            <a:endParaRPr kumimoji="0" lang="fr-FR" sz="800" b="0" i="0" u="none" strike="noStrike" kern="1200" cap="none" spc="0" normalizeH="0" baseline="0" noProof="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a:ln>
                  <a:noFill/>
                </a:ln>
                <a:solidFill>
                  <a:schemeClr val="tx1"/>
                </a:solidFill>
                <a:effectLst/>
                <a:uLnTx/>
                <a:uFillTx/>
                <a:latin typeface="Proxima Nova Rg"/>
                <a:ea typeface="+mn-ea"/>
                <a:cs typeface="+mn-cs"/>
              </a:rPr>
              <a:t>⁽¹⁾</a:t>
            </a:r>
            <a:r>
              <a:rPr kumimoji="0" lang="fr-FR" sz="800" b="1" i="0" u="none" strike="noStrike" kern="1200" cap="none" spc="0" normalizeH="0" baseline="0" noProof="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a:ln>
                  <a:noFill/>
                </a:ln>
                <a:solidFill>
                  <a:schemeClr val="tx1"/>
                </a:solidFill>
                <a:effectLst/>
                <a:uLnTx/>
                <a:uFillTx/>
                <a:latin typeface="Proxima Nova Rg"/>
                <a:ea typeface="+mn-ea"/>
                <a:cs typeface="+mn-cs"/>
              </a:rPr>
              <a:t>⁽¹⁾</a:t>
            </a:r>
            <a:r>
              <a:rPr kumimoji="0" lang="fr-FR" sz="800" b="0" i="0" u="none" strike="noStrike" kern="1200" cap="none" spc="0" normalizeH="0" baseline="0" noProof="0">
                <a:ln>
                  <a:noFill/>
                </a:ln>
                <a:solidFill>
                  <a:schemeClr val="tx1"/>
                </a:solidFill>
                <a:effectLst/>
                <a:uLnTx/>
                <a:uFillTx/>
                <a:latin typeface="Proxima Nova Rg"/>
                <a:ea typeface="+mn-ea"/>
                <a:cs typeface="+mn-cs"/>
              </a:rPr>
              <a:t> si l’action la moins performante</a:t>
            </a:r>
            <a:r>
              <a:rPr kumimoji="0" lang="it-IT" sz="800" b="0" i="0" u="none" strike="noStrike" kern="1200" cap="none" spc="0" normalizeH="0" baseline="0" noProof="0">
                <a:ln>
                  <a:noFill/>
                </a:ln>
                <a:solidFill>
                  <a:schemeClr val="tx1"/>
                </a:solidFill>
                <a:effectLst/>
                <a:uLnTx/>
                <a:uFillTx/>
                <a:latin typeface="Proxima Nova Rg"/>
                <a:ea typeface="+mn-ea"/>
                <a:cs typeface="+mn-cs"/>
              </a:rPr>
              <a:t> </a:t>
            </a:r>
            <a:r>
              <a:rPr kumimoji="0" lang="fr-FR" sz="800" b="0" i="0" u="none" strike="noStrike" kern="1200" cap="none" spc="0" normalizeH="0" baseline="0" noProof="0">
                <a:ln>
                  <a:noFill/>
                </a:ln>
                <a:solidFill>
                  <a:schemeClr val="tx1"/>
                </a:solidFill>
                <a:effectLst/>
                <a:uLnTx/>
                <a:uFillTx/>
                <a:latin typeface="Proxima Nova Rg"/>
                <a:ea typeface="+mn-ea"/>
                <a:cs typeface="+mn-cs"/>
              </a:rPr>
              <a:t>n’enregistre pas de baisse de plus de 30% par rapport à son Niveau Initial, l’investisseur accepte de limiter ses gains en cas de forte hausse des marchés (Taux de Rendement Annuel net maximum de </a:t>
            </a:r>
            <a:r>
              <a:rPr kumimoji="0" lang="fr-FR" sz="800" b="0" i="0" u="none" strike="noStrike" kern="1200" cap="none" spc="0" normalizeH="0" baseline="0" noProof="0">
                <a:ln>
                  <a:noFill/>
                </a:ln>
                <a:solidFill>
                  <a:schemeClr val="tx1"/>
                </a:solidFill>
                <a:effectLst/>
                <a:highlight>
                  <a:srgbClr val="00FFFF"/>
                </a:highlight>
                <a:uLnTx/>
                <a:uFillTx/>
                <a:latin typeface="Proxima Nova Rg"/>
                <a:ea typeface="+mn-ea"/>
                <a:cs typeface="+mn-cs"/>
              </a:rPr>
              <a:t>66,13%</a:t>
            </a:r>
            <a:r>
              <a:rPr kumimoji="0" lang="fr-FR" sz="800" b="0" i="0" u="none" strike="noStrike" kern="1200" cap="none" spc="0" normalizeH="0" baseline="30000" noProof="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a:ln>
                  <a:noFill/>
                </a:ln>
                <a:solidFill>
                  <a:schemeClr val="tx1"/>
                </a:solidFill>
                <a:effectLst/>
                <a:uLnTx/>
                <a:uFillTx/>
                <a:latin typeface="Proxima Nova Rg"/>
                <a:ea typeface="+mn-ea"/>
                <a:cs typeface="+mn-cs"/>
              </a:rPr>
              <a:t>2)</a:t>
            </a:r>
            <a:r>
              <a:rPr kumimoji="0" lang="fr-FR" sz="800" b="0" i="0" u="none" strike="noStrike" kern="1200" cap="none" spc="0" normalizeH="0" baseline="0" noProof="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a:ln>
                  <a:noFill/>
                </a:ln>
                <a:solidFill>
                  <a:schemeClr val="tx1"/>
                </a:solidFill>
                <a:effectLst/>
                <a:uLnTx/>
                <a:uFillTx/>
                <a:latin typeface="Proxima Nova Rg"/>
                <a:ea typeface="+mn-ea"/>
                <a:cs typeface="+mn-cs"/>
              </a:rPr>
              <a:t> </a:t>
            </a:r>
            <a:r>
              <a:rPr kumimoji="0" lang="fr-FR" sz="800" b="0" i="1" u="none" strike="noStrike" kern="1200" cap="none" spc="0" normalizeH="0" baseline="0" noProof="0">
                <a:ln>
                  <a:noFill/>
                </a:ln>
                <a:solidFill>
                  <a:schemeClr val="tx1"/>
                </a:solidFill>
                <a:effectLst/>
                <a:uLnTx/>
                <a:uFillTx/>
                <a:latin typeface="Proxima Nova Rg"/>
                <a:ea typeface="+mn-ea"/>
                <a:cs typeface="+mn-cs"/>
              </a:rPr>
              <a:t>kopkpopok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kopkpopok » et ne prend pas en compte les spécificités des contrats d’assurance vie ou de capitalisation dans le cadre desquels ce produit est proposé. </a:t>
            </a:r>
            <a:r>
              <a:rPr kumimoji="0" lang="fr-FR" sz="800" b="1" i="1" u="none" strike="noStrike" kern="1200" cap="none" spc="0" normalizeH="0" baseline="0" noProof="0">
                <a:ln>
                  <a:noFill/>
                </a:ln>
                <a:solidFill>
                  <a:schemeClr val="tx1"/>
                </a:solidFill>
                <a:effectLst/>
                <a:uLnTx/>
                <a:uFillTx/>
                <a:latin typeface="Proxima Nova Rg"/>
                <a:ea typeface="+mn-ea"/>
                <a:cs typeface="+mn-cs"/>
              </a:rPr>
              <a:t>Il est précisé que l’Assureur d’une part, l’Emetteur d’autre part, sont des entités juridiques distinctes. Ce document n’a pas été rédigé par l’Assureur. L’Emetteur ne s’engage pas sur l’éligibilité des titres dans les contrats d’assurance vie. La détermination de cette éligibilité est du ressort de l’assureur. </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a:ln>
                  <a:noFill/>
                </a:ln>
                <a:solidFill>
                  <a:schemeClr val="tx1"/>
                </a:solidFill>
                <a:effectLst/>
                <a:uLnTx/>
                <a:uFillTx/>
                <a:latin typeface="Proxima Nova Rg"/>
                <a:ea typeface="+mn-ea"/>
                <a:cs typeface="+mn-cs"/>
              </a:rPr>
              <a:t> « kopkpopok » ne peut constituer l’intégralité d’un portefeuille d’investissement. L’investisseur est exposé pour une durée de 4 à 40 trimestres à l’action la moins performante</a:t>
            </a:r>
            <a:r>
              <a:rPr kumimoji="0" lang="fr-FR" b="1" i="1" u="none" strike="noStrike" kern="1200" cap="none" spc="0" normalizeH="0" baseline="0" noProof="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a:solidFill>
                  <a:srgbClr val="000000"/>
                </a:solidFill>
                <a:latin typeface="Proxima Nova Rg" panose="02000506030000020004" pitchFamily="2" charset="0"/>
              </a:rPr>
              <a:t>⁽¹⁾ </a:t>
            </a:r>
            <a:r>
              <a:rPr lang="fr-FR" sz="65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a:solidFill>
                  <a:srgbClr val="000000"/>
                </a:solidFill>
                <a:latin typeface="Proxima Nova Rg" panose="02000506030000020004" pitchFamily="2" charset="0"/>
              </a:rPr>
              <a:t>⁽²⁾</a:t>
            </a:r>
            <a:r>
              <a:rPr lang="fr-FR" sz="65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a:solidFill>
                  <a:srgbClr val="000000"/>
                </a:solidFill>
                <a:latin typeface="Proxima Nova Rg" panose="02000506030000020004" pitchFamily="2" charset="0"/>
              </a:rPr>
              <a:t>⁽¹⁾</a:t>
            </a:r>
            <a:r>
              <a:rPr lang="fr-FR" sz="650">
                <a:solidFill>
                  <a:srgbClr val="000000"/>
                </a:solidFill>
                <a:latin typeface="Proxima Nova Rg" panose="02000506030000020004" pitchFamily="2" charset="0"/>
              </a:rPr>
              <a:t> ou d’échéance</a:t>
            </a:r>
            <a:r>
              <a:rPr lang="fr-FR" sz="650" baseline="30000">
                <a:solidFill>
                  <a:srgbClr val="000000"/>
                </a:solidFill>
                <a:latin typeface="Proxima Nova Rg" panose="02000506030000020004" pitchFamily="2" charset="0"/>
              </a:rPr>
              <a:t>⁽¹⁾</a:t>
            </a:r>
            <a:r>
              <a:rPr lang="fr-FR" sz="65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a:t>L’intégralité du capital initial</a:t>
            </a:r>
          </a:p>
          <a:p>
            <a:pPr marL="0" indent="0" algn="ctr">
              <a:lnSpc>
                <a:spcPct val="100000"/>
              </a:lnSpc>
              <a:spcBef>
                <a:spcPts val="0"/>
              </a:spcBef>
              <a:buNone/>
            </a:pPr>
            <a:r>
              <a:rPr lang="fr-FR" sz="800"/>
              <a:t>+</a:t>
            </a:r>
          </a:p>
          <a:p>
            <a:pPr marL="0" indent="0" algn="ctr">
              <a:lnSpc>
                <a:spcPct val="100000"/>
              </a:lnSpc>
              <a:spcBef>
                <a:spcPts val="0"/>
              </a:spcBef>
              <a:buNone/>
            </a:pPr>
            <a:r>
              <a:rPr lang="fr-FR" sz="800"/>
              <a:t>Un gain de 14,00% par trimestre écoulé depuis le 29/07/2022</a:t>
            </a:r>
          </a:p>
          <a:p>
            <a:pPr marL="0" indent="0" algn="ctr">
              <a:lnSpc>
                <a:spcPct val="100000"/>
              </a:lnSpc>
              <a:spcBef>
                <a:spcPts val="0"/>
              </a:spcBef>
              <a:buNone/>
            </a:pPr>
            <a:r>
              <a:rPr lang="fr-FR" sz="800"/>
              <a:t>(soit un gain de 560,00% et un Taux de Rendement Annuel net de </a:t>
            </a:r>
            <a:r>
              <a:rPr lang="fr-FR" sz="800">
                <a:highlight>
                  <a:srgbClr val="FFFF00"/>
                </a:highlight>
              </a:rPr>
              <a:t>19,52%</a:t>
            </a:r>
            <a:r>
              <a:rPr lang="fr-FR" sz="800" baseline="30000"/>
              <a:t>⁽²⁾</a:t>
            </a:r>
            <a:r>
              <a:rPr lang="fr-FR" sz="80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a:t>L’intégralité du capital initial</a:t>
            </a:r>
          </a:p>
          <a:p>
            <a:pPr marL="0" indent="0" algn="ctr">
              <a:lnSpc>
                <a:spcPct val="100000"/>
              </a:lnSpc>
              <a:spcBef>
                <a:spcPts val="0"/>
              </a:spcBef>
              <a:buNone/>
            </a:pPr>
            <a:r>
              <a:rPr lang="fr-FR" sz="800"/>
              <a:t>+</a:t>
            </a:r>
          </a:p>
          <a:p>
            <a:pPr marL="0" indent="0" algn="ctr">
              <a:lnSpc>
                <a:spcPct val="100000"/>
              </a:lnSpc>
              <a:spcBef>
                <a:spcPts val="0"/>
              </a:spcBef>
              <a:buNone/>
            </a:pPr>
            <a:r>
              <a:rPr lang="fr-FR" sz="800"/>
              <a:t>Un gain de 14,00% par trimestre écoulé depuis le 29/07/2022 </a:t>
            </a:r>
          </a:p>
          <a:p>
            <a:pPr marL="0" indent="0" algn="ctr">
              <a:lnSpc>
                <a:spcPct val="100000"/>
              </a:lnSpc>
              <a:spcBef>
                <a:spcPts val="0"/>
              </a:spcBef>
              <a:buNone/>
            </a:pPr>
            <a:r>
              <a:rPr lang="fr-FR" sz="800"/>
              <a:t>(Soit un Taux de Rendement Annuel net compris entre </a:t>
            </a:r>
            <a:r>
              <a:rPr lang="fr-FR" sz="800">
                <a:highlight>
                  <a:srgbClr val="FFFF00"/>
                </a:highlight>
              </a:rPr>
              <a:t>24,94%</a:t>
            </a:r>
            <a:r>
              <a:rPr lang="fr-FR" sz="800" baseline="30000"/>
              <a:t>⁽²⁾ </a:t>
            </a:r>
            <a:r>
              <a:rPr lang="fr-FR" sz="800"/>
              <a:t>et </a:t>
            </a:r>
            <a:r>
              <a:rPr lang="fr-FR" sz="800">
                <a:highlight>
                  <a:srgbClr val="FFFF00"/>
                </a:highlight>
              </a:rPr>
              <a:t>53,70%</a:t>
            </a:r>
            <a:r>
              <a:rPr lang="fr-FR" sz="800" baseline="30000"/>
              <a:t>⁽²⁾</a:t>
            </a:r>
            <a:r>
              <a:rPr lang="fr-FR" sz="80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a:solidFill>
                  <a:schemeClr val="tx2"/>
                </a:solidFill>
              </a:rPr>
              <a:t>À chaque date de constatation trimestrielle</a:t>
            </a:r>
            <a:r>
              <a:rPr lang="fr-FR" sz="800" baseline="30000">
                <a:solidFill>
                  <a:schemeClr val="tx2"/>
                </a:solidFill>
              </a:rPr>
              <a:t>⁽¹⁾ </a:t>
            </a:r>
            <a:r>
              <a:rPr lang="fr-FR" sz="800">
                <a:solidFill>
                  <a:schemeClr val="tx2"/>
                </a:solidFill>
              </a:rPr>
              <a:t>à partir de la fin du trimestre 4 et jusqu’à la fin du trimestre 39, on observe le cours de clôture de l'action la moins performante</a:t>
            </a:r>
            <a:r>
              <a:rPr lang="en-US" sz="800">
                <a:solidFill>
                  <a:schemeClr val="tx2"/>
                </a:solidFill>
              </a:rPr>
              <a:t> </a:t>
            </a:r>
            <a:r>
              <a:rPr lang="fr-FR" sz="800">
                <a:solidFill>
                  <a:schemeClr val="tx2"/>
                </a:solidFill>
              </a:rPr>
              <a:t>:</a:t>
            </a:r>
          </a:p>
          <a:p>
            <a:pPr algn="just"/>
            <a:endParaRPr lang="fr-FR" sz="800">
              <a:solidFill>
                <a:schemeClr val="tx2"/>
              </a:solidFill>
            </a:endParaRPr>
          </a:p>
          <a:p>
            <a:pPr algn="just"/>
            <a:endParaRPr lang="fr-FR" sz="800">
              <a:solidFill>
                <a:schemeClr val="tx2"/>
              </a:solidFill>
            </a:endParaRPr>
          </a:p>
          <a:p>
            <a:pPr algn="just"/>
            <a:r>
              <a:rPr lang="fr-FR" sz="800" b="1">
                <a:solidFill>
                  <a:schemeClr val="tx2"/>
                </a:solidFill>
              </a:rPr>
              <a:t>Si, à une date de constatation trimestrielle</a:t>
            </a:r>
            <a:r>
              <a:rPr lang="fr-FR" sz="800" b="1" baseline="30000">
                <a:solidFill>
                  <a:schemeClr val="tx2"/>
                </a:solidFill>
              </a:rPr>
              <a:t>⁽¹⁾</a:t>
            </a:r>
            <a:r>
              <a:rPr lang="fr-FR" sz="800" b="1">
                <a:solidFill>
                  <a:schemeClr val="tx2"/>
                </a:solidFill>
              </a:rPr>
              <a:t>, </a:t>
            </a:r>
            <a:r>
              <a:rPr lang="it-IT" sz="800" b="1">
                <a:solidFill>
                  <a:schemeClr val="tx2"/>
                </a:solidFill>
              </a:rPr>
              <a:t>l’action la moins performante </a:t>
            </a:r>
            <a:r>
              <a:rPr lang="fr-FR" sz="800" b="1">
                <a:solidFill>
                  <a:schemeClr val="tx2"/>
                </a:solidFill>
              </a:rPr>
              <a:t>clôture à un cours supérieur ou égal à 100% de son Niveau Initial, le produit est automatiquement remboursé par anticipation et l’investisseur reçoit, à la date de remboursement anticipé automatique correspondante</a:t>
            </a:r>
            <a:r>
              <a:rPr lang="fr-FR" sz="800" b="1" baseline="30000">
                <a:solidFill>
                  <a:schemeClr val="tx2"/>
                </a:solidFill>
              </a:rPr>
              <a:t>⁽¹⁾</a:t>
            </a:r>
            <a:r>
              <a:rPr lang="fr-FR" sz="800" b="1">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a:solidFill>
                  <a:schemeClr val="tx2"/>
                </a:solidFill>
              </a:rPr>
              <a:t>À la date de constatation finale, le 29/07/2032, en l’absence de remboursement anticipé automatique préalable, on compare le cours de clôture de l'action la moins performante</a:t>
            </a:r>
            <a:r>
              <a:rPr lang="en-US" sz="800">
                <a:solidFill>
                  <a:schemeClr val="tx2"/>
                </a:solidFill>
              </a:rPr>
              <a:t> </a:t>
            </a:r>
            <a:r>
              <a:rPr lang="fr-FR" sz="800">
                <a:solidFill>
                  <a:schemeClr val="tx2"/>
                </a:solidFill>
              </a:rPr>
              <a:t>à son Niveau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a:solidFill>
                  <a:schemeClr val="tx2"/>
                </a:solidFill>
              </a:rPr>
              <a:t>Cas favorable</a:t>
            </a:r>
            <a:r>
              <a:rPr lang="fr-FR" sz="800" b="1">
                <a:solidFill>
                  <a:schemeClr val="tx2"/>
                </a:solidFill>
              </a:rPr>
              <a:t> : Si </a:t>
            </a:r>
            <a:r>
              <a:rPr lang="it-IT" sz="800" b="1">
                <a:solidFill>
                  <a:schemeClr val="tx2"/>
                </a:solidFill>
              </a:rPr>
              <a:t>l’action la moins performante </a:t>
            </a:r>
            <a:r>
              <a:rPr lang="fr-FR" sz="800" b="1">
                <a:solidFill>
                  <a:schemeClr val="tx2"/>
                </a:solidFill>
              </a:rPr>
              <a:t>clôture à un cours supérieur ou égal à 100% de son Niveau Initial, l’investisseur reçoit, le 02 août 2032</a:t>
            </a:r>
            <a:r>
              <a:rPr lang="fr-FR" sz="800" b="1" baseline="30000">
                <a:solidFill>
                  <a:schemeClr val="tx2"/>
                </a:solidFill>
              </a:rPr>
              <a:t> </a:t>
            </a:r>
            <a:r>
              <a:rPr lang="fr-FR" sz="800" b="1">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a:solidFill>
                  <a:schemeClr val="tx2"/>
                </a:solidFill>
              </a:rPr>
              <a:t>Cas défavorable</a:t>
            </a:r>
            <a:r>
              <a:rPr lang="fr-FR" sz="800" b="1">
                <a:solidFill>
                  <a:schemeClr val="tx2"/>
                </a:solidFill>
              </a:rPr>
              <a:t> : Si </a:t>
            </a:r>
            <a:r>
              <a:rPr lang="it-IT" sz="800" b="1">
                <a:solidFill>
                  <a:schemeClr val="tx2"/>
                </a:solidFill>
              </a:rPr>
              <a:t>l’action la moins performante </a:t>
            </a:r>
            <a:r>
              <a:rPr lang="fr-FR" sz="800" b="1">
                <a:solidFill>
                  <a:schemeClr val="tx2"/>
                </a:solidFill>
              </a:rPr>
              <a:t>clôture à un cours strictement inférieur à 70% de son cours de Référence, l’investisseur reçoit, le 02 août 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a:t>Le capital initial diminué de l’intégralité de la baisse enregistrée </a:t>
            </a:r>
          </a:p>
          <a:p>
            <a:pPr marL="0" indent="0" algn="ctr">
              <a:lnSpc>
                <a:spcPct val="100000"/>
              </a:lnSpc>
              <a:spcBef>
                <a:spcPts val="0"/>
              </a:spcBef>
              <a:buNone/>
            </a:pPr>
            <a:r>
              <a:rPr lang="fr-FR" sz="800"/>
              <a:t>par l’action la moins performante entre le 29/07/2022 et le 29/07/2032</a:t>
            </a:r>
          </a:p>
          <a:p>
            <a:pPr marL="0" indent="0" algn="ctr">
              <a:lnSpc>
                <a:spcPct val="100000"/>
              </a:lnSpc>
              <a:spcBef>
                <a:spcPts val="0"/>
              </a:spcBef>
              <a:buNone/>
            </a:pPr>
            <a:r>
              <a:rPr lang="fr-FR" sz="800"/>
              <a:t>(Soit un Taux de Rendement Annuel net inférieur ou égal à -5,31%</a:t>
            </a:r>
            <a:r>
              <a:rPr lang="fr-FR" sz="800" baseline="30000"/>
              <a:t>⁽²⁾</a:t>
            </a:r>
            <a:r>
              <a:rPr lang="fr-FR" sz="800"/>
              <a:t>)</a:t>
            </a:r>
          </a:p>
          <a:p>
            <a:pPr marL="0" indent="0" algn="ctr">
              <a:lnSpc>
                <a:spcPct val="100000"/>
              </a:lnSpc>
              <a:spcBef>
                <a:spcPts val="0"/>
              </a:spcBef>
              <a:buNone/>
            </a:pPr>
            <a:r>
              <a:rPr lang="fr-FR" sz="800" b="1" i="1"/>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a:solidFill>
                  <a:schemeClr val="tx2"/>
                </a:solidFill>
                <a:latin typeface="+mn-lt"/>
                <a:ea typeface="+mn-ea"/>
                <a:cs typeface="+mn-cs"/>
              </a:rPr>
              <a:t>Le Niveau Initial correspond au cours de clôture de l’action la moins performante le 29/07/2022</a:t>
            </a:r>
            <a:endParaRPr lang="fr-FR" sz="800" i="0" kern="120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a:solidFill>
                  <a:srgbClr val="B9A049"/>
                </a:solidFill>
                <a:latin typeface="+mn-lt"/>
              </a:rPr>
              <a:t>Détermination du Niveau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a:latin typeface="+mn-lt"/>
              </a:rPr>
              <a:t>L’intégralité du capital initial</a:t>
            </a:r>
          </a:p>
          <a:p>
            <a:r>
              <a:rPr lang="fr-FR" sz="800">
                <a:latin typeface="+mn-lt"/>
              </a:rPr>
              <a:t>(Soit un Taux de Rendement Annuel net de -1,00%</a:t>
            </a:r>
            <a:r>
              <a:rPr lang="fr-FR" sz="800" baseline="30000">
                <a:latin typeface="+mn-lt"/>
              </a:rPr>
              <a:t>⁽²⁾</a:t>
            </a:r>
            <a:r>
              <a:rPr lang="fr-FR" sz="80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a:solidFill>
                  <a:srgbClr val="000000"/>
                </a:solidFill>
              </a:rPr>
              <a:t>Cas médian</a:t>
            </a:r>
            <a:r>
              <a:rPr lang="fr-FR" sz="800" b="1">
                <a:solidFill>
                  <a:srgbClr val="000000"/>
                </a:solidFill>
              </a:rPr>
              <a:t> : Si </a:t>
            </a:r>
            <a:r>
              <a:rPr lang="it-IT" sz="800" b="1">
                <a:solidFill>
                  <a:schemeClr val="tx2"/>
                </a:solidFill>
              </a:rPr>
              <a:t>l’action la moins performante </a:t>
            </a:r>
            <a:r>
              <a:rPr lang="fr-FR" sz="800" b="1">
                <a:solidFill>
                  <a:srgbClr val="000000"/>
                </a:solidFill>
              </a:rPr>
              <a:t>clôture à un cours strictement inférieur à 100% mais supérieur ou égal à 70% de son Niveau Initial, l’investisseur reçoit, le 02 août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a:t/>
            </a:r>
            <a:endParaRPr lang="en-US" sz="80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a:solidFill>
                  <a:srgbClr val="000000"/>
                </a:solidFill>
                <a:latin typeface="Proxima Nova Rg" panose="02000506030000020004" pitchFamily="2" charset="0"/>
              </a:rPr>
              <a:t>⁽¹⁾ </a:t>
            </a:r>
            <a:r>
              <a:rPr lang="fr-FR" sz="65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a:solidFill>
                  <a:srgbClr val="000000"/>
                </a:solidFill>
                <a:latin typeface="Proxima Nova Rg" panose="02000506030000020004" pitchFamily="2" charset="0"/>
              </a:rPr>
              <a:t>⁽²⁾</a:t>
            </a:r>
            <a:r>
              <a:rPr lang="fr-FR" sz="650">
                <a:solidFill>
                  <a:srgbClr val="000000"/>
                </a:solidFill>
                <a:latin typeface="Proxima Nova Rg" panose="02000506030000020004" pitchFamily="2" charset="0"/>
              </a:rPr>
              <a:t> </a:t>
            </a:r>
            <a:r>
              <a:rPr lang="fr-FR" sz="70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a:solidFill>
                  <a:srgbClr val="000000"/>
                </a:solidFill>
                <a:latin typeface="Proxima Nova Rg" panose="02000506030000020004" pitchFamily="2" charset="0"/>
              </a:rPr>
              <a:t>du 29/07/2022 jusqu’à la date de remboursement anticipé automatique éventuel</a:t>
            </a:r>
            <a:r>
              <a:rPr lang="fr-FR" sz="650" baseline="30000">
                <a:solidFill>
                  <a:srgbClr val="000000"/>
                </a:solidFill>
                <a:latin typeface="Proxima Nova Rg" panose="02000506030000020004" pitchFamily="2" charset="0"/>
              </a:rPr>
              <a:t>⁽¹⁾</a:t>
            </a:r>
            <a:r>
              <a:rPr lang="fr-FR" sz="650">
                <a:solidFill>
                  <a:srgbClr val="000000"/>
                </a:solidFill>
                <a:latin typeface="Proxima Nova Rg" panose="02000506030000020004" pitchFamily="2" charset="0"/>
              </a:rPr>
              <a:t> ou d’échéance</a:t>
            </a:r>
            <a:r>
              <a:rPr lang="fr-FR" sz="650" baseline="30000">
                <a:solidFill>
                  <a:srgbClr val="000000"/>
                </a:solidFill>
                <a:latin typeface="Proxima Nova Rg" panose="02000506030000020004" pitchFamily="2" charset="0"/>
              </a:rPr>
              <a:t>⁽¹⁾</a:t>
            </a:r>
            <a:r>
              <a:rPr lang="fr-FR" sz="65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a:solidFill>
                  <a:schemeClr val="tx2"/>
                </a:solidFill>
              </a:rPr>
              <a:t>À chaque date de constatation trimestrielle</a:t>
            </a:r>
            <a:r>
              <a:rPr lang="fr-FR" sz="800" baseline="30000">
                <a:solidFill>
                  <a:schemeClr val="tx2"/>
                </a:solidFill>
              </a:rPr>
              <a:t>⁽¹⁾</a:t>
            </a:r>
            <a:r>
              <a:rPr lang="fr-FR" sz="800">
                <a:solidFill>
                  <a:schemeClr val="tx2"/>
                </a:solidFill>
              </a:rPr>
              <a:t>, on compare le cours de l’action la moins performante à son Niveau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a:solidFill>
                  <a:schemeClr val="tx2"/>
                </a:solidFill>
                <a:latin typeface="+mn-lt"/>
                <a:ea typeface="+mn-ea"/>
                <a:cs typeface="+mn-cs"/>
              </a:rPr>
              <a:t>Le Niveau Initial correspond au cours de clôture de l’action la moins performante le 29/07/2022</a:t>
            </a:r>
            <a:endParaRPr lang="fr-FR" sz="800" i="0" kern="120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a:solidFill>
                  <a:srgbClr val="B9A049"/>
                </a:solidFill>
                <a:latin typeface="+mn-lt"/>
              </a:rPr>
              <a:t>Détermination du Niveau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a:solidFill>
                  <a:schemeClr val="tx2"/>
                </a:solidFill>
                <a:latin typeface="Proxima Nova Rg" panose="02000506030000020004" pitchFamily="2" charset="0"/>
              </a:rPr>
              <a:t>Cas favorable</a:t>
            </a:r>
            <a:r>
              <a:rPr lang="fr-FR" sz="800" b="1">
                <a:solidFill>
                  <a:schemeClr val="tx2"/>
                </a:solidFill>
                <a:latin typeface="Proxima Nova Rg" panose="02000506030000020004" pitchFamily="2" charset="0"/>
              </a:rPr>
              <a:t> : </a:t>
            </a:r>
            <a:r>
              <a:rPr lang="fr-FR" sz="800" b="1">
                <a:solidFill>
                  <a:schemeClr val="tx2"/>
                </a:solidFill>
              </a:rPr>
              <a:t>Si </a:t>
            </a:r>
            <a:r>
              <a:rPr lang="it-IT" sz="800" b="1">
                <a:solidFill>
                  <a:schemeClr val="tx2"/>
                </a:solidFill>
              </a:rPr>
              <a:t>l’action la moins performante </a:t>
            </a:r>
            <a:r>
              <a:rPr lang="fr-FR" sz="800" b="1">
                <a:solidFill>
                  <a:schemeClr val="tx2"/>
                </a:solidFill>
              </a:rPr>
              <a:t>clôture à un cours supérieur ou égal à 100% de son Niveau Initial</a:t>
            </a:r>
            <a:r>
              <a:rPr lang="fr-FR" sz="800" b="1">
                <a:solidFill>
                  <a:schemeClr val="tx2"/>
                </a:solidFill>
                <a:latin typeface="Proxima Nova Rg" panose="02000506030000020004" pitchFamily="2" charset="0"/>
              </a:rPr>
              <a:t>, l’investisseur reçoit, à la date de paiement de coupon correspondante</a:t>
            </a:r>
            <a:r>
              <a:rPr lang="fr-FR" sz="800" b="1" baseline="30000">
                <a:solidFill>
                  <a:schemeClr val="tx2"/>
                </a:solidFill>
                <a:latin typeface="Proxima Nova Rg" panose="02000506030000020004" pitchFamily="2" charset="0"/>
              </a:rPr>
              <a:t>⁽¹⁾ </a:t>
            </a:r>
            <a:r>
              <a:rPr lang="fr-FR" sz="800" b="1">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a:latin typeface="Proxima Nova Rg" panose="02000506030000020004" pitchFamily="2" charset="0"/>
              </a:rPr>
              <a:t>Un coupon de 14,00%</a:t>
            </a:r>
          </a:p>
          <a:p>
            <a:pPr defTabSz="1042988" fontAlgn="base">
              <a:spcBef>
                <a:spcPct val="0"/>
              </a:spcBef>
              <a:spcAft>
                <a:spcPct val="0"/>
              </a:spcAft>
            </a:pPr>
            <a:r>
              <a:rPr lang="fr-FR">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a:solidFill>
                  <a:schemeClr val="tx2"/>
                </a:solidFill>
                <a:latin typeface="Proxima Nova Rg" panose="02000506030000020004" pitchFamily="2" charset="0"/>
              </a:rPr>
              <a:t>Cas défavorable</a:t>
            </a:r>
            <a:r>
              <a:rPr lang="fr-FR" sz="800" b="1">
                <a:solidFill>
                  <a:schemeClr val="tx2"/>
                </a:solidFill>
                <a:latin typeface="Proxima Nova Rg" panose="02000506030000020004" pitchFamily="2" charset="0"/>
              </a:rPr>
              <a:t> : S</a:t>
            </a:r>
            <a:r>
              <a:rPr lang="fr-FR" sz="800" b="1">
                <a:solidFill>
                  <a:schemeClr val="tx2"/>
                </a:solidFill>
              </a:rPr>
              <a:t>i </a:t>
            </a:r>
            <a:r>
              <a:rPr lang="it-IT" sz="800" b="1">
                <a:solidFill>
                  <a:schemeClr val="tx2"/>
                </a:solidFill>
              </a:rPr>
              <a:t>l’action la moins performante</a:t>
            </a:r>
            <a:r>
              <a:rPr lang="fr-FR" sz="800" b="1">
                <a:solidFill>
                  <a:schemeClr val="tx2"/>
                </a:solidFill>
              </a:rPr>
              <a:t> clôture à un cours </a:t>
            </a:r>
            <a:r>
              <a:rPr lang="fr-FR" sz="800" b="1">
                <a:solidFill>
                  <a:schemeClr val="tx2"/>
                </a:solidFill>
                <a:latin typeface="Proxima Nova Rg" panose="02000506030000020004" pitchFamily="2" charset="0"/>
              </a:rPr>
              <a:t>strictement inférieur à 100% de son Niveau Initial, l’investisseur reçoit, à la date de paiement de coupon correspondante</a:t>
            </a:r>
            <a:r>
              <a:rPr lang="fr-FR" sz="800" b="1" baseline="30000">
                <a:solidFill>
                  <a:schemeClr val="tx2"/>
                </a:solidFill>
                <a:latin typeface="Proxima Nova Rg" panose="02000506030000020004" pitchFamily="2" charset="0"/>
              </a:rPr>
              <a:t>⁽¹⁾ </a:t>
            </a:r>
            <a:r>
              <a:rPr lang="fr-FR" sz="800" b="1">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a:latin typeface="Proxima Nova Rg" panose="02000506030000020004" pitchFamily="2" charset="0"/>
              </a:rPr>
              <a:t>Aucun coupon </a:t>
            </a:r>
            <a:endParaRPr lang="fr-FR">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a:solidFill>
                  <a:schemeClr val="tx2"/>
                </a:solidFill>
                <a:latin typeface="Proxima Nova Rg" panose="02000506030000020004" pitchFamily="2" charset="0"/>
              </a:rPr>
              <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133350" y="9765983"/>
            <a:ext cx="6483350" cy="630942"/>
          </a:xfrm>
          <a:prstGeom prst="rect">
            <a:avLst/>
          </a:prstGeom>
          <a:noFill/>
          <a:ln w="9525">
            <a:noFill/>
            <a:miter lim="800000"/>
            <a:headEnd/>
            <a:tailEnd/>
          </a:ln>
        </p:spPr>
        <p:txBody>
          <a:bodyPr wrap="square" lIns="0" tIns="0" rIns="0" bIns="0">
            <a:spAutoFit/>
          </a:bodyPr>
          <a:lstStyle/>
          <a:p>
            <a:pPr lvl="1" algn="just"/>
            <a:r>
              <a:rPr lang="fr-FR" sz="700" baseline="30000">
                <a:solidFill>
                  <a:srgbClr val="000000"/>
                </a:solidFill>
                <a:latin typeface="Proxima Nova Rg" panose="02000506030000020004" pitchFamily="2" charset="0"/>
              </a:rPr>
              <a:t>⁽¹⁾</a:t>
            </a:r>
            <a:r>
              <a:rPr lang="fr-FR" sz="700">
                <a:solidFill>
                  <a:srgbClr val="000000"/>
                </a:solidFill>
                <a:latin typeface="Proxima Nova Rg" panose="02000506030000020004" pitchFamily="2" charset="0"/>
              </a:rPr>
              <a:t> Veuillez vous référer au tableau récapitulant les principales caractéristiques financières en page 7 pour le détail des dates. </a:t>
            </a:r>
          </a:p>
          <a:p>
            <a:pPr lvl="1" algn="just"/>
            <a:r>
              <a:rPr lang="fr-FR" sz="700" baseline="30000">
                <a:solidFill>
                  <a:srgbClr val="000000"/>
                </a:solidFill>
                <a:latin typeface="Proxima Nova Rg" panose="02000506030000020004" pitchFamily="2" charset="0"/>
              </a:rPr>
              <a:t>⁽²⁾</a:t>
            </a:r>
            <a:r>
              <a:rPr lang="fr-FR" sz="70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a:solidFill>
                  <a:srgbClr val="000000"/>
                </a:solidFill>
                <a:latin typeface="Proxima Nova Rg" panose="02000506030000020004" pitchFamily="2" charset="0"/>
              </a:rPr>
              <a:t>du 29/07/2022 jusqu’à la date de remboursement anticipé automatique éventuel</a:t>
            </a:r>
            <a:r>
              <a:rPr lang="fr-FR" sz="650" baseline="30000">
                <a:solidFill>
                  <a:srgbClr val="000000"/>
                </a:solidFill>
                <a:latin typeface="Proxima Nova Rg" panose="02000506030000020004" pitchFamily="2" charset="0"/>
              </a:rPr>
              <a:t>⁽¹⁾</a:t>
            </a:r>
            <a:r>
              <a:rPr lang="fr-FR" sz="650">
                <a:solidFill>
                  <a:srgbClr val="000000"/>
                </a:solidFill>
                <a:latin typeface="Proxima Nova Rg" panose="02000506030000020004" pitchFamily="2" charset="0"/>
              </a:rPr>
              <a:t> ou d’échéance</a:t>
            </a:r>
            <a:r>
              <a:rPr lang="fr-FR" sz="650" baseline="30000">
                <a:solidFill>
                  <a:srgbClr val="000000"/>
                </a:solidFill>
                <a:latin typeface="Proxima Nova Rg" panose="02000506030000020004" pitchFamily="2" charset="0"/>
              </a:rPr>
              <a:t>⁽¹⁾</a:t>
            </a:r>
            <a:r>
              <a:rPr lang="fr-FR" sz="65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a:t>L’intégralité du capital initial</a:t>
            </a:r>
          </a:p>
          <a:p>
            <a:pPr marL="0" indent="0" algn="ctr">
              <a:lnSpc>
                <a:spcPct val="100000"/>
              </a:lnSpc>
              <a:spcBef>
                <a:spcPts val="0"/>
              </a:spcBef>
              <a:buNone/>
            </a:pPr>
            <a:r>
              <a:rPr lang="fr-FR" sz="800"/>
              <a:t>+</a:t>
            </a:r>
          </a:p>
          <a:p>
            <a:pPr marL="0" indent="0" algn="ctr">
              <a:lnSpc>
                <a:spcPct val="100000"/>
              </a:lnSpc>
              <a:spcBef>
                <a:spcPts val="0"/>
              </a:spcBef>
              <a:buNone/>
            </a:pPr>
            <a:r>
              <a:rPr lang="fr-FR" sz="800"/>
              <a:t>Le coupon défini ci-dessus</a:t>
            </a:r>
          </a:p>
          <a:p>
            <a:pPr marL="0" indent="0" algn="ctr">
              <a:lnSpc>
                <a:spcPct val="100000"/>
              </a:lnSpc>
              <a:spcBef>
                <a:spcPts val="0"/>
              </a:spcBef>
              <a:buNone/>
            </a:pPr>
            <a:r>
              <a:rPr lang="fr-FR" sz="800"/>
              <a:t>(soit un Taux de Rendement Annuel net entre </a:t>
            </a:r>
            <a:r>
              <a:rPr lang="fr-FR" sz="800">
                <a:highlight>
                  <a:srgbClr val="00FFFF"/>
                </a:highlight>
              </a:rPr>
              <a:t>19,52%</a:t>
            </a:r>
            <a:r>
              <a:rPr lang="fr-FR" sz="800" baseline="30000"/>
              <a:t>⁽²⁾</a:t>
            </a:r>
            <a:r>
              <a:rPr lang="fr-FR" sz="800"/>
              <a:t> et </a:t>
            </a:r>
            <a:r>
              <a:rPr lang="fr-FR" sz="800">
                <a:highlight>
                  <a:srgbClr val="00FFFF"/>
                </a:highlight>
              </a:rPr>
              <a:t>66,13%</a:t>
            </a:r>
            <a:r>
              <a:rPr lang="fr-FR" sz="800" baseline="30000"/>
              <a:t>⁽²⁾</a:t>
            </a:r>
            <a:r>
              <a:rPr lang="fr-FR" sz="80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a:solidFill>
                  <a:schemeClr val="tx2"/>
                </a:solidFill>
              </a:rPr>
              <a:t>À la date de constatation finale, le 29/07/2032, en l’absence de remboursement anticipé automatique préalable, on compare le cours de clôture de l'action la moins performante</a:t>
            </a:r>
            <a:r>
              <a:rPr lang="en-US" sz="800">
                <a:solidFill>
                  <a:schemeClr val="tx2"/>
                </a:solidFill>
              </a:rPr>
              <a:t> </a:t>
            </a:r>
            <a:r>
              <a:rPr lang="fr-FR" sz="800">
                <a:solidFill>
                  <a:schemeClr val="tx2"/>
                </a:solidFill>
              </a:rPr>
              <a:t>à son Niveau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a:solidFill>
                  <a:schemeClr val="tx2"/>
                </a:solidFill>
              </a:rPr>
              <a:t>Cas favorable</a:t>
            </a:r>
            <a:r>
              <a:rPr lang="fr-FR" sz="800" b="1">
                <a:solidFill>
                  <a:schemeClr val="tx2"/>
                </a:solidFill>
              </a:rPr>
              <a:t> : Si </a:t>
            </a:r>
            <a:r>
              <a:rPr lang="it-IT" sz="800" b="1">
                <a:solidFill>
                  <a:schemeClr val="tx2"/>
                </a:solidFill>
              </a:rPr>
              <a:t>l’action la moins performante </a:t>
            </a:r>
            <a:r>
              <a:rPr lang="fr-FR" sz="800" b="1">
                <a:solidFill>
                  <a:schemeClr val="tx2"/>
                </a:solidFill>
              </a:rPr>
              <a:t>clôture à un cours supérieur ou égal à 100% de son Niveau Initial, l’investisseur reçoit, le 02/08/2032</a:t>
            </a:r>
            <a:r>
              <a:rPr lang="fr-FR" sz="800" b="1" baseline="30000">
                <a:solidFill>
                  <a:schemeClr val="tx2"/>
                </a:solidFill>
              </a:rPr>
              <a:t> </a:t>
            </a:r>
            <a:r>
              <a:rPr lang="fr-FR" sz="800" b="1">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a:solidFill>
                  <a:schemeClr val="tx2"/>
                </a:solidFill>
              </a:rPr>
              <a:t>Cas défavorable</a:t>
            </a:r>
            <a:r>
              <a:rPr lang="fr-FR" sz="800" b="1">
                <a:solidFill>
                  <a:schemeClr val="tx2"/>
                </a:solidFill>
              </a:rPr>
              <a:t> : Si </a:t>
            </a:r>
            <a:r>
              <a:rPr lang="it-IT" sz="800" b="1">
                <a:solidFill>
                  <a:schemeClr val="tx2"/>
                </a:solidFill>
              </a:rPr>
              <a:t>l’action la moins performante </a:t>
            </a:r>
            <a:r>
              <a:rPr lang="fr-FR" sz="800" b="1">
                <a:solidFill>
                  <a:schemeClr val="tx2"/>
                </a:solidFill>
              </a:rPr>
              <a:t>clôture à un cours strictement inférieur à 70% de son cours de Référence, l’investisseur reçoit, le 02/08/2032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a:t>Le capital initial diminué de l’intégralité de la baisse enregistrée </a:t>
            </a:r>
          </a:p>
          <a:p>
            <a:pPr marL="0" indent="0" algn="ctr">
              <a:lnSpc>
                <a:spcPct val="100000"/>
              </a:lnSpc>
              <a:spcBef>
                <a:spcPts val="0"/>
              </a:spcBef>
              <a:buNone/>
            </a:pPr>
            <a:r>
              <a:rPr lang="fr-FR" sz="800"/>
              <a:t>par l’action la moins performante entre le &lt;</a:t>
            </a:r>
            <a:r>
              <a:rPr lang="fr-FR" sz="800">
                <a:highlight>
                  <a:srgbClr val="FF00FF"/>
                </a:highlight>
              </a:rPr>
              <a:t>NDR&gt; </a:t>
            </a:r>
            <a:r>
              <a:rPr lang="fr-FR" sz="800"/>
              <a:t>et son niveau de clôture le 29/07/2032</a:t>
            </a:r>
          </a:p>
          <a:p>
            <a:pPr marL="0" indent="0" algn="ctr">
              <a:lnSpc>
                <a:spcPct val="100000"/>
              </a:lnSpc>
              <a:spcBef>
                <a:spcPts val="0"/>
              </a:spcBef>
              <a:buNone/>
            </a:pPr>
            <a:r>
              <a:rPr lang="fr-FR" sz="800"/>
              <a:t>(Soit un Taux de Rendement Annuel net inférieur ou égal à 65,91%</a:t>
            </a:r>
          </a:p>
          <a:p>
            <a:pPr marL="0" indent="0" algn="ctr">
              <a:lnSpc>
                <a:spcPct val="100000"/>
              </a:lnSpc>
              <a:spcBef>
                <a:spcPts val="0"/>
              </a:spcBef>
              <a:buNone/>
            </a:pPr>
            <a:r>
              <a:rPr lang="fr-FR" sz="800" b="1" i="1"/>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a:latin typeface="+mn-lt"/>
              </a:rPr>
              <a:t>L’intégralité du capital initial</a:t>
            </a:r>
          </a:p>
          <a:p>
            <a:r>
              <a:rPr lang="fr-FR" sz="800">
                <a:latin typeface="+mn-lt"/>
              </a:rPr>
              <a:t>(soit un Taux de Rendement Annuel net compris entre -1,00% et </a:t>
            </a:r>
            <a:r>
              <a:rPr lang="fr-FR" sz="800">
                <a:highlight>
                  <a:srgbClr val="00FFFF"/>
                </a:highlight>
              </a:rPr>
              <a:t>66,06%</a:t>
            </a:r>
            <a:r>
              <a:rPr lang="fr-FR" sz="800" baseline="30000">
                <a:latin typeface="+mn-lt"/>
              </a:rPr>
              <a:t>⁽²⁾</a:t>
            </a:r>
            <a:r>
              <a:rPr lang="fr-FR" sz="80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a:solidFill>
                  <a:srgbClr val="000000"/>
                </a:solidFill>
              </a:rPr>
              <a:t>Cas médian</a:t>
            </a:r>
            <a:r>
              <a:rPr lang="fr-FR" sz="800" b="1">
                <a:solidFill>
                  <a:srgbClr val="000000"/>
                </a:solidFill>
              </a:rPr>
              <a:t> : Si </a:t>
            </a:r>
            <a:r>
              <a:rPr lang="it-IT" sz="800" b="1">
                <a:solidFill>
                  <a:schemeClr val="tx2"/>
                </a:solidFill>
              </a:rPr>
              <a:t>l’action la moins performante </a:t>
            </a:r>
            <a:r>
              <a:rPr lang="fr-FR" sz="800" b="1">
                <a:solidFill>
                  <a:srgbClr val="000000"/>
                </a:solidFill>
              </a:rPr>
              <a:t>clôture à un cours strictement inférieur à 100% mais supérieur ou égal à 70% de son Niveau Initial, l’investisseur reçoit, le 02/08/2032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a:t>L’intégralité du capital initial</a:t>
            </a:r>
          </a:p>
          <a:p>
            <a:pPr marL="0" indent="0" algn="ctr">
              <a:lnSpc>
                <a:spcPct val="100000"/>
              </a:lnSpc>
              <a:spcBef>
                <a:spcPts val="0"/>
              </a:spcBef>
              <a:buNone/>
            </a:pPr>
            <a:r>
              <a:rPr lang="fr-FR" sz="800"/>
              <a:t>+</a:t>
            </a:r>
          </a:p>
          <a:p>
            <a:pPr marL="0" indent="0" algn="ctr">
              <a:lnSpc>
                <a:spcPct val="100000"/>
              </a:lnSpc>
              <a:spcBef>
                <a:spcPts val="0"/>
              </a:spcBef>
              <a:buNone/>
            </a:pPr>
            <a:r>
              <a:rPr lang="fr-FR" sz="800"/>
              <a:t>Le coupon défini ci-dessus</a:t>
            </a:r>
          </a:p>
          <a:p>
            <a:pPr marL="0" indent="0" algn="ctr">
              <a:lnSpc>
                <a:spcPct val="100000"/>
              </a:lnSpc>
              <a:spcBef>
                <a:spcPts val="0"/>
              </a:spcBef>
              <a:buNone/>
            </a:pPr>
            <a:r>
              <a:rPr lang="fr-FR" sz="800"/>
              <a:t>(Soit un Taux de Rendement Annuel net compris entre </a:t>
            </a:r>
            <a:r>
              <a:rPr lang="fr-FR" sz="800">
                <a:highlight>
                  <a:srgbClr val="00FFFF"/>
                </a:highlight>
              </a:rPr>
              <a:t>24,94%</a:t>
            </a:r>
            <a:r>
              <a:rPr lang="fr-FR" sz="800" baseline="30000"/>
              <a:t>2) </a:t>
            </a:r>
            <a:r>
              <a:rPr lang="fr-FR" sz="800"/>
              <a:t>et 66,12%</a:t>
            </a:r>
            <a:r>
              <a:rPr lang="fr-FR" sz="800" baseline="30000">
                <a:highlight>
                  <a:srgbClr val="00FFFF"/>
                </a:highlight>
              </a:rPr>
              <a:t>(</a:t>
            </a:r>
            <a:r>
              <a:rPr lang="fr-FR" sz="800" baseline="30000"/>
              <a:t>2)</a:t>
            </a:r>
            <a:r>
              <a:rPr lang="fr-FR" sz="80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a:solidFill>
                  <a:schemeClr val="tx2"/>
                </a:solidFill>
              </a:rPr>
              <a:t>À chaque date de constatation trimestrielle</a:t>
            </a:r>
            <a:r>
              <a:rPr lang="fr-FR" sz="800" baseline="30000">
                <a:solidFill>
                  <a:schemeClr val="tx2"/>
                </a:solidFill>
              </a:rPr>
              <a:t>⁽¹⁾ </a:t>
            </a:r>
            <a:r>
              <a:rPr lang="fr-FR" sz="800">
                <a:solidFill>
                  <a:srgbClr val="000000"/>
                </a:solidFill>
                <a:latin typeface="Proxima Nova Rg" panose="02000506030000020004" pitchFamily="2" charset="0"/>
              </a:rPr>
              <a:t>(</a:t>
            </a:r>
            <a:r>
              <a:rPr lang="fr-FR" sz="800">
                <a:solidFill>
                  <a:schemeClr val="tx2"/>
                </a:solidFill>
              </a:rPr>
              <a:t>à partir de la fin du trimestre 4 et jusqu’à la fin du trimestre 39), on compare le cours de clôture de l'action la moins performante à son Niveau Initial</a:t>
            </a:r>
            <a:r>
              <a:rPr lang="en-US" sz="800">
                <a:solidFill>
                  <a:schemeClr val="tx2"/>
                </a:solidFill>
              </a:rPr>
              <a:t> </a:t>
            </a:r>
            <a:r>
              <a:rPr lang="fr-FR" sz="800">
                <a:solidFill>
                  <a:schemeClr val="tx2"/>
                </a:solidFill>
              </a:rPr>
              <a:t>:</a:t>
            </a:r>
          </a:p>
          <a:p>
            <a:pPr algn="just"/>
            <a:endParaRPr lang="fr-FR" sz="800">
              <a:solidFill>
                <a:schemeClr val="tx2"/>
              </a:solidFill>
            </a:endParaRPr>
          </a:p>
          <a:p>
            <a:pPr algn="just"/>
            <a:endParaRPr lang="fr-FR" sz="800">
              <a:solidFill>
                <a:schemeClr val="tx2"/>
              </a:solidFill>
            </a:endParaRPr>
          </a:p>
          <a:p>
            <a:pPr algn="just"/>
            <a:r>
              <a:rPr lang="fr-FR" sz="800" b="1">
                <a:solidFill>
                  <a:schemeClr val="tx2"/>
                </a:solidFill>
              </a:rPr>
              <a:t>Si </a:t>
            </a:r>
            <a:r>
              <a:rPr lang="it-IT" sz="800" b="1">
                <a:solidFill>
                  <a:schemeClr val="tx2"/>
                </a:solidFill>
              </a:rPr>
              <a:t>l’action la moins performante </a:t>
            </a:r>
            <a:r>
              <a:rPr lang="fr-FR" sz="800" b="1">
                <a:solidFill>
                  <a:schemeClr val="tx2"/>
                </a:solidFill>
              </a:rPr>
              <a:t>clôture à un cours supérieur ou égal à 100% de son Niveau Initial, le produit est automatiquement remboursé par anticipation et l’investisseur reçoit, à la date de remboursement anticipé automatique correspondante</a:t>
            </a:r>
            <a:r>
              <a:rPr lang="fr-FR" sz="800" b="1" baseline="30000">
                <a:solidFill>
                  <a:schemeClr val="tx2"/>
                </a:solidFill>
              </a:rPr>
              <a:t>⁽¹⁾</a:t>
            </a:r>
            <a:r>
              <a:rPr lang="fr-FR" sz="800" b="1">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a:t/>
            </a:r>
            <a:endParaRPr lang="en-US" sz="80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a:solidFill>
                  <a:schemeClr val="tx2"/>
                </a:solidFill>
                <a:latin typeface="+mn-lt"/>
              </a:rPr>
              <a:t>⁽¹⁾</a:t>
            </a:r>
            <a:r>
              <a:rPr lang="fr-FR" sz="650">
                <a:solidFill>
                  <a:schemeClr val="tx2"/>
                </a:solidFill>
                <a:latin typeface="+mn-lt"/>
              </a:rPr>
              <a:t> Veuillez vous référer au tableau récapitulant les principales caractéristiques financières en page 8 pour le détail des dates. </a:t>
            </a:r>
          </a:p>
          <a:p>
            <a:pPr marL="0" lvl="1" algn="just"/>
            <a:r>
              <a:rPr lang="fr-FR" sz="650" baseline="30000">
                <a:solidFill>
                  <a:schemeClr val="tx2"/>
                </a:solidFill>
                <a:latin typeface="+mn-lt"/>
              </a:rPr>
              <a:t>⁽²⁾</a:t>
            </a:r>
            <a:r>
              <a:rPr lang="fr-FR" sz="65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a:solidFill>
                  <a:schemeClr val="tx2"/>
                </a:solidFill>
                <a:latin typeface="+mn-lt"/>
              </a:rPr>
              <a:t>⁽¹⁾</a:t>
            </a:r>
            <a:r>
              <a:rPr lang="fr-FR" sz="650">
                <a:solidFill>
                  <a:schemeClr val="tx2"/>
                </a:solidFill>
                <a:latin typeface="+mn-lt"/>
              </a:rPr>
              <a:t> ou d’échéance</a:t>
            </a:r>
            <a:r>
              <a:rPr lang="fr-FR" sz="650" baseline="30000">
                <a:solidFill>
                  <a:schemeClr val="tx2"/>
                </a:solidFill>
                <a:latin typeface="+mn-lt"/>
              </a:rPr>
              <a:t>⁽¹⁾</a:t>
            </a:r>
            <a:r>
              <a:rPr lang="fr-FR" sz="65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a:solidFill>
                  <a:srgbClr val="000000"/>
                </a:solidFill>
              </a:rPr>
              <a:t>De la fin du trimestre 4 jusqu'à la fin du trimestre 39, si à l’une des dates de constatation trimestrielle correspondantes</a:t>
            </a:r>
            <a:r>
              <a:rPr lang="fr-FR" sz="800" baseline="30000">
                <a:solidFill>
                  <a:srgbClr val="000000"/>
                </a:solidFill>
              </a:rPr>
              <a:t>⁽¹⁾</a:t>
            </a:r>
            <a:r>
              <a:rPr lang="fr-FR" sz="800">
                <a:solidFill>
                  <a:srgbClr val="000000"/>
                </a:solidFill>
              </a:rPr>
              <a:t> l’action la moins performante clôture à un cours supérieur ou égal à 100% de son Niveau Initial, </a:t>
            </a:r>
            <a:r>
              <a:rPr lang="fr-FR" sz="800" b="1">
                <a:solidFill>
                  <a:srgbClr val="000000"/>
                </a:solidFill>
              </a:rPr>
              <a:t>un mécanisme de remboursement anticipé est automatiquement activé </a:t>
            </a:r>
            <a:r>
              <a:rPr lang="fr-FR" sz="800">
                <a:solidFill>
                  <a:srgbClr val="000000"/>
                </a:solidFill>
              </a:rPr>
              <a:t>et l’investisseur récupère alors l’intégralité de son capital initial, majorée d’un gain de 14,00% par trimestre écoulé depuis le 29/07/2022 (soit 56,00%</a:t>
            </a:r>
            <a:r>
              <a:rPr lang="fr-FR" sz="800" i="1">
                <a:solidFill>
                  <a:srgbClr val="000000"/>
                </a:solidFill>
              </a:rPr>
              <a:t> </a:t>
            </a:r>
            <a:r>
              <a:rPr lang="fr-FR" sz="800">
                <a:solidFill>
                  <a:srgbClr val="000000"/>
                </a:solidFill>
              </a:rPr>
              <a:t>par année écoulée et un Taux de Rendement Annuel net maximum de 53,70%</a:t>
            </a:r>
            <a:r>
              <a:rPr lang="fr-FR" sz="800" baseline="30000">
                <a:solidFill>
                  <a:srgbClr val="000000"/>
                </a:solidFill>
                <a:ea typeface="SimSun" pitchFamily="2" charset="-122"/>
                <a:cs typeface="Times New Roman" pitchFamily="18" charset="0"/>
              </a:rPr>
              <a:t>⁽²⁾</a:t>
            </a:r>
            <a:r>
              <a:rPr lang="fr-FR" sz="800">
                <a:solidFill>
                  <a:srgbClr val="000000"/>
                </a:solidFill>
                <a:ea typeface="SimSun" pitchFamily="2" charset="-122"/>
                <a:cs typeface="Times New Roman" pitchFamily="18" charset="0"/>
              </a:rPr>
              <a:t>).</a:t>
            </a:r>
            <a:endParaRPr lang="fr-FR" sz="800">
              <a:solidFill>
                <a:srgbClr val="000000"/>
              </a:solidFill>
            </a:endParaRPr>
          </a:p>
          <a:p>
            <a:pPr marL="171450" indent="-171450" algn="just">
              <a:lnSpc>
                <a:spcPct val="95000"/>
              </a:lnSpc>
              <a:spcAft>
                <a:spcPts val="200"/>
              </a:spcAft>
              <a:buFont typeface="Arial" panose="020B0604020202020204" pitchFamily="34" charset="0"/>
              <a:buChar char="•"/>
            </a:pPr>
            <a:r>
              <a:rPr lang="fr-FR" sz="800">
                <a:solidFill>
                  <a:srgbClr val="000000"/>
                </a:solidFill>
              </a:rPr>
              <a:t>À la date de constatation finale</a:t>
            </a:r>
            <a:r>
              <a:rPr lang="fr-FR" sz="800" baseline="30000">
                <a:solidFill>
                  <a:srgbClr val="000000"/>
                </a:solidFill>
              </a:rPr>
              <a:t>⁽¹⁾</a:t>
            </a:r>
            <a:r>
              <a:rPr lang="fr-FR" sz="800">
                <a:solidFill>
                  <a:srgbClr val="000000"/>
                </a:solidFill>
              </a:rPr>
              <a:t>, si le mécanisme de remboursement anticipé n’a pas été activé au préalable, et si l’action la moins performante clôture à un cours supérieur ou égal à 100% de son Niveau Initial, l’investisseur récupère alors l’intégralité de son capital initial, majorée d’un gain de 14,00% par trimestre écoulé depuis le 29/07/2022  (soit un gain de 560,00% et un Taux de Rendement Annuel net de 19,52%</a:t>
            </a:r>
            <a:r>
              <a:rPr lang="fr-FR" sz="800" baseline="30000">
                <a:solidFill>
                  <a:srgbClr val="000000"/>
                </a:solidFill>
              </a:rPr>
              <a:t>⁽²⁾</a:t>
            </a:r>
            <a:r>
              <a:rPr lang="fr-FR" sz="800">
                <a:solidFill>
                  <a:srgbClr val="000000"/>
                </a:solidFill>
              </a:rPr>
              <a:t>). </a:t>
            </a:r>
          </a:p>
          <a:p>
            <a:pPr marL="171450" indent="-171450" algn="just">
              <a:lnSpc>
                <a:spcPct val="95000"/>
              </a:lnSpc>
              <a:spcAft>
                <a:spcPts val="200"/>
              </a:spcAft>
              <a:buFont typeface="Arial" panose="020B0604020202020204" pitchFamily="34" charset="0"/>
              <a:buChar char="•"/>
            </a:pPr>
            <a:r>
              <a:rPr lang="fr-FR" sz="800">
                <a:solidFill>
                  <a:srgbClr val="000000"/>
                </a:solidFill>
              </a:rPr>
              <a:t>Sinon, si le mécanisme automatique de remboursement anticipé n’a pas été activé au préalable et si, à la date de constatation finale⁽¹⁾, l’action la moins performante clôture à un cours strictement inférieur à 100% de son Niveau Initial mais supérieur ou égal à 70% de ce dernier, l’investisseur récupère l’intégralité de son capital initialement investi. Le capital n’est donc exposé à un risque de perte à l’échéance⁽¹⁾ que si l’action la moins performante clôture à un cours strictement inférieur à 70% de son Niveau Initial à la date de constatation finale⁽¹⁾.</a:t>
            </a:r>
          </a:p>
          <a:p>
            <a:pPr marL="0" lvl="1" algn="just">
              <a:lnSpc>
                <a:spcPct val="95000"/>
              </a:lnSpc>
              <a:spcBef>
                <a:spcPts val="600"/>
              </a:spcBef>
            </a:pPr>
            <a:r>
              <a:rPr lang="fr-FR" sz="1000" b="1">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a:solidFill>
                  <a:srgbClr val="000000"/>
                </a:solidFill>
              </a:rPr>
              <a:t>« kopkpopok » </a:t>
            </a:r>
            <a:r>
              <a:rPr lang="fr-FR" sz="800" b="1">
                <a:solidFill>
                  <a:srgbClr val="000000"/>
                </a:solidFill>
              </a:rPr>
              <a:t>présente</a:t>
            </a:r>
            <a:r>
              <a:rPr lang="fr-FR" sz="800">
                <a:solidFill>
                  <a:srgbClr val="000000"/>
                </a:solidFill>
              </a:rPr>
              <a:t> </a:t>
            </a:r>
            <a:r>
              <a:rPr lang="fr-FR" sz="800" b="1">
                <a:solidFill>
                  <a:srgbClr val="000000"/>
                </a:solidFill>
              </a:rPr>
              <a:t>un risque de perte partielle ou totale du capital en cours de vie </a:t>
            </a:r>
            <a:r>
              <a:rPr lang="fr-FR" sz="80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a:solidFill>
                  <a:srgbClr val="000000"/>
                </a:solidFill>
              </a:rPr>
              <a:t> et à l’échéance</a:t>
            </a:r>
            <a:r>
              <a:rPr lang="fr-FR" sz="800" b="1" baseline="30000">
                <a:solidFill>
                  <a:srgbClr val="000000"/>
                </a:solidFill>
              </a:rPr>
              <a:t>⁽¹⁾</a:t>
            </a:r>
            <a:r>
              <a:rPr lang="fr-FR" sz="800" b="1">
                <a:solidFill>
                  <a:srgbClr val="000000"/>
                </a:solidFill>
              </a:rPr>
              <a:t> </a:t>
            </a:r>
            <a:r>
              <a:rPr lang="fr-FR" sz="800">
                <a:solidFill>
                  <a:srgbClr val="000000"/>
                </a:solidFill>
              </a:rPr>
              <a:t>(si, à la date de constatation finale</a:t>
            </a:r>
            <a:r>
              <a:rPr lang="fr-FR" sz="800" baseline="30000">
                <a:solidFill>
                  <a:srgbClr val="000000"/>
                </a:solidFill>
              </a:rPr>
              <a:t>⁽¹⁾</a:t>
            </a:r>
            <a:r>
              <a:rPr lang="fr-FR" sz="800">
                <a:solidFill>
                  <a:srgbClr val="000000"/>
                </a:solidFill>
              </a:rPr>
              <a:t>, l’action la moins performante enregistre une baisse supérieure à 30% de son Niveau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a:solidFill>
                  <a:srgbClr val="000000"/>
                </a:solidFill>
              </a:rPr>
              <a:t>⁽¹⁾</a:t>
            </a:r>
            <a:r>
              <a:rPr lang="fr-FR" sz="80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a:solidFill>
                  <a:srgbClr val="000000"/>
                </a:solidFill>
              </a:rPr>
              <a:t>⁽¹⁾</a:t>
            </a:r>
            <a:r>
              <a:rPr lang="fr-FR" sz="80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a:solidFill>
                  <a:srgbClr val="000000"/>
                </a:solidFill>
              </a:rPr>
              <a:t>L’investisseur est exposé à un éventuel défaut de paiement et de faillite </a:t>
            </a:r>
            <a:r>
              <a:rPr lang="fr-FR" sz="800">
                <a:solidFill>
                  <a:srgbClr val="000000"/>
                </a:solidFill>
              </a:rPr>
              <a:t>(qui induit un risque de non remboursement) ou à une </a:t>
            </a:r>
            <a:r>
              <a:rPr lang="fr-FR" sz="800" b="1">
                <a:solidFill>
                  <a:srgbClr val="000000"/>
                </a:solidFill>
              </a:rPr>
              <a:t>dégradation de la qualité de crédit</a:t>
            </a:r>
            <a:r>
              <a:rPr lang="fr-FR" sz="800">
                <a:solidFill>
                  <a:srgbClr val="000000"/>
                </a:solidFill>
              </a:rPr>
              <a:t> (qui induit un risque sur la valeur de marché du produit) de l’Émetteur ainsi qu’au </a:t>
            </a:r>
            <a:r>
              <a:rPr lang="fr-FR" sz="800" b="1">
                <a:solidFill>
                  <a:srgbClr val="000000"/>
                </a:solidFill>
              </a:rPr>
              <a:t>risque de défaut de paiement, de faillite et de mise en résolution </a:t>
            </a:r>
            <a:r>
              <a:rPr lang="fr-FR" sz="80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a:solidFill>
                  <a:srgbClr val="000000"/>
                </a:solidFill>
              </a:rPr>
              <a:t>L’investisseur ne connaît pas à l’avance la durée exacte de son investissement qui peut varier de </a:t>
            </a:r>
            <a:r>
              <a:rPr lang="fr-FR" sz="800" b="1">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a:solidFill>
                  <a:srgbClr val="000000"/>
                </a:solidFill>
              </a:rPr>
              <a:t>L’investisseur peut ne bénéficier que d’une hausse partielle de l'action la moins performante, du fait du </a:t>
            </a:r>
            <a:r>
              <a:rPr lang="fr-FR" sz="800" b="1">
                <a:solidFill>
                  <a:srgbClr val="000000"/>
                </a:solidFill>
              </a:rPr>
              <a:t>mécanisme de plafonnement des gains à 14,00% par trimestre écoulé depuis le 29/07/2022 </a:t>
            </a:r>
            <a:r>
              <a:rPr lang="fr-FR" sz="800">
                <a:solidFill>
                  <a:srgbClr val="000000"/>
                </a:solidFill>
              </a:rPr>
              <a:t>(soit un Taux de Rendement Annuel net maximum de 53,70%</a:t>
            </a:r>
            <a:r>
              <a:rPr lang="fr-FR" sz="800" baseline="30000">
                <a:solidFill>
                  <a:srgbClr val="000000"/>
                </a:solidFill>
                <a:ea typeface="SimSun" pitchFamily="2" charset="-122"/>
                <a:cs typeface="Times New Roman" pitchFamily="18" charset="0"/>
              </a:rPr>
              <a:t>⁽²⁾</a:t>
            </a:r>
            <a:r>
              <a:rPr lang="fr-FR" sz="800">
                <a:solidFill>
                  <a:srgbClr val="000000"/>
                </a:solidFill>
                <a:ea typeface="SimSun" pitchFamily="2" charset="-122"/>
                <a:cs typeface="Times New Roman" pitchFamily="18" charset="0"/>
              </a:rPr>
              <a:t>)</a:t>
            </a:r>
            <a:r>
              <a:rPr lang="fr-FR" sz="80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a:solidFill>
                  <a:srgbClr val="000000"/>
                </a:solidFill>
              </a:rPr>
              <a:t>Le rendement de « kopkpopok » est très sensible à une faible variation du cours de clôture de l'action la moins performante autour du seuil de </a:t>
            </a:r>
            <a:r>
              <a:rPr lang="fr-FR" sz="800" b="1">
                <a:solidFill>
                  <a:srgbClr val="000000"/>
                </a:solidFill>
                <a:effectLst/>
                <a:ea typeface="Calibri" panose="020F0502020204030204" pitchFamily="34" charset="0"/>
              </a:rPr>
              <a:t>100% de son Niveau Initial  de son Niveau Initial </a:t>
            </a:r>
            <a:r>
              <a:rPr lang="fr-FR" sz="800" b="1">
                <a:effectLst/>
                <a:ea typeface="Calibri" panose="020F0502020204030204" pitchFamily="34" charset="0"/>
              </a:rPr>
              <a:t>en cours de vie, et des seuils de 100% et 70% de son Niveau Initial à la date de constatation finale</a:t>
            </a:r>
            <a:r>
              <a:rPr lang="fr-FR" sz="800" b="1" baseline="30000">
                <a:effectLst/>
                <a:ea typeface="Calibri" panose="020F0502020204030204" pitchFamily="34" charset="0"/>
              </a:rPr>
              <a:t>⁽¹⁾</a:t>
            </a:r>
            <a:r>
              <a:rPr lang="fr-FR" sz="800" b="1">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a:solidFill>
                  <a:srgbClr val="000000"/>
                </a:solidFill>
              </a:rPr>
              <a:t>&lt;</a:t>
            </a:r>
            <a:r>
              <a:rPr lang="fr-FR" sz="800" err="1">
                <a:solidFill>
                  <a:srgbClr val="000000"/>
                </a:solidFill>
              </a:rPr>
              <a:t>inconv</a:t>
            </a:r>
            <a:r>
              <a:rPr lang="fr-FR" sz="800">
                <a:solidFill>
                  <a:srgbClr val="000000"/>
                </a:solidFill>
              </a:rPr>
              <a:t>&gt;.</a:t>
            </a:r>
            <a:endParaRPr lang="fr-FR" sz="800">
              <a:solidFill>
                <a:srgbClr val="000000"/>
              </a:solidFill>
              <a:highlight>
                <a:srgbClr val="FFFF00"/>
              </a:highlight>
            </a:endParaRPr>
          </a:p>
          <a:p>
            <a:pPr marL="0" lvl="1" indent="0" algn="just">
              <a:lnSpc>
                <a:spcPct val="95000"/>
              </a:lnSpc>
              <a:spcBef>
                <a:spcPts val="600"/>
              </a:spcBef>
              <a:spcAft>
                <a:spcPts val="200"/>
              </a:spcAft>
              <a:buNone/>
            </a:pPr>
            <a:r>
              <a:rPr lang="fr-FR" sz="1000" b="1">
                <a:solidFill>
                  <a:srgbClr val="B9A049"/>
                </a:solidFill>
              </a:rPr>
              <a:t>PRINCIPAUX FACTEURS DE RISQUES</a:t>
            </a:r>
          </a:p>
          <a:p>
            <a:pPr algn="just">
              <a:lnSpc>
                <a:spcPct val="95000"/>
              </a:lnSpc>
            </a:pPr>
            <a:r>
              <a:rPr lang="fr-FR" sz="800" i="1">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a:solidFill>
                  <a:srgbClr val="000000"/>
                </a:solidFill>
              </a:rPr>
              <a:t>Ces risques sont notamment :</a:t>
            </a:r>
            <a:endParaRPr lang="fr-FR" sz="800" i="1" u="sng">
              <a:solidFill>
                <a:srgbClr val="000000"/>
              </a:solidFill>
            </a:endParaRP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crédit : </a:t>
            </a:r>
            <a:r>
              <a:rPr lang="fr-FR" sz="80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a:solidFill>
                <a:srgbClr val="000000"/>
              </a:solidFill>
            </a:endParaRP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marché : </a:t>
            </a:r>
            <a:r>
              <a:rPr lang="fr-FR" sz="80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liquidité : </a:t>
            </a:r>
            <a:r>
              <a:rPr lang="fr-FR" sz="80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perte en capital : </a:t>
            </a:r>
            <a:r>
              <a:rPr lang="fr-FR" sz="80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lié au sous-jacent : </a:t>
            </a:r>
            <a:r>
              <a:rPr lang="fr-FR" sz="800">
                <a:solidFill>
                  <a:srgbClr val="000000"/>
                </a:solidFill>
              </a:rPr>
              <a:t>Le mécanisme de remboursement est lié à l’évolution du cours de l'action la moins performante et donc à l’évolution des marchés actions.</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découlant de la nature du support : </a:t>
            </a:r>
            <a:r>
              <a:rPr lang="fr-FR" sz="800">
                <a:solidFill>
                  <a:srgbClr val="000000"/>
                </a:solidFill>
              </a:rPr>
              <a:t>En cas de revente du produit avant l’échéance ou, selon le cas, à la date de remboursement anticipé automatique</a:t>
            </a:r>
            <a:r>
              <a:rPr lang="fr-FR" sz="800" baseline="30000">
                <a:solidFill>
                  <a:srgbClr val="000000"/>
                </a:solidFill>
              </a:rPr>
              <a:t>⁽¹⁾</a:t>
            </a:r>
            <a:r>
              <a:rPr lang="fr-FR" sz="80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a:solidFill>
                  <a:srgbClr val="000000"/>
                </a:solidFill>
              </a:rPr>
              <a:t>⁽¹⁾</a:t>
            </a:r>
            <a:r>
              <a:rPr lang="fr-FR" sz="800">
                <a:solidFill>
                  <a:srgbClr val="000000"/>
                </a:solidFill>
              </a:rPr>
              <a:t>. Ainsi, le montant remboursé pourra être très différent (inférieur ou supérieur) du montant résultant de l’application de la formule annoncée. </a:t>
            </a:r>
            <a:r>
              <a:rPr lang="fr-FR" sz="800" b="1">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a:solidFill>
                  <a:schemeClr val="tx2"/>
                </a:solidFill>
                <a:latin typeface="+mn-lt"/>
              </a:rPr>
              <a:t>⁽¹⁾</a:t>
            </a:r>
            <a:r>
              <a:rPr lang="fr-FR" sz="650">
                <a:solidFill>
                  <a:schemeClr val="tx2"/>
                </a:solidFill>
                <a:latin typeface="+mn-lt"/>
              </a:rPr>
              <a:t> Veuillez vous référer au tableau récapitulant les principales caractéristiques financières en page 8 pour le détail des dates. </a:t>
            </a:r>
          </a:p>
          <a:p>
            <a:pPr marL="0" lvl="1" algn="just"/>
            <a:r>
              <a:rPr lang="fr-FR" sz="650" baseline="30000">
                <a:solidFill>
                  <a:schemeClr val="tx2"/>
                </a:solidFill>
                <a:latin typeface="+mn-lt"/>
              </a:rPr>
              <a:t>⁽²⁾</a:t>
            </a:r>
            <a:r>
              <a:rPr lang="fr-FR" sz="65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a:solidFill>
                  <a:schemeClr val="tx2"/>
                </a:solidFill>
                <a:latin typeface="+mn-lt"/>
              </a:rPr>
              <a:t>⁽¹⁾</a:t>
            </a:r>
            <a:r>
              <a:rPr lang="fr-FR" sz="650">
                <a:solidFill>
                  <a:schemeClr val="tx2"/>
                </a:solidFill>
                <a:latin typeface="+mn-lt"/>
              </a:rPr>
              <a:t> ou d’échéance</a:t>
            </a:r>
            <a:r>
              <a:rPr lang="fr-FR" sz="650" baseline="30000">
                <a:solidFill>
                  <a:schemeClr val="tx2"/>
                </a:solidFill>
                <a:latin typeface="+mn-lt"/>
              </a:rPr>
              <a:t>⁽¹⁾</a:t>
            </a:r>
            <a:r>
              <a:rPr lang="fr-FR" sz="65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076681"/>
          </a:xfrm>
          <a:prstGeom prst="rect">
            <a:avLst/>
          </a:prstGeom>
          <a:noFill/>
        </p:spPr>
        <p:txBody>
          <a:bodyPr wrap="square">
            <a:spAutoFit/>
          </a:bodyPr>
          <a:lstStyle/>
          <a:p>
            <a:pPr algn="just">
              <a:lnSpc>
                <a:spcPct val="95000"/>
              </a:lnSpc>
              <a:spcBef>
                <a:spcPts val="600"/>
              </a:spcBef>
            </a:pPr>
            <a:r>
              <a:rPr lang="fr-FR" sz="1000" b="1">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a:solidFill>
                  <a:srgbClr val="000000"/>
                </a:solidFill>
              </a:rPr>
              <a:t>A chaque date de constatation trimestrielle</a:t>
            </a:r>
            <a:r>
              <a:rPr lang="fr-FR" sz="800" baseline="30000">
                <a:solidFill>
                  <a:srgbClr val="000000"/>
                </a:solidFill>
              </a:rPr>
              <a:t>⁽¹⁾</a:t>
            </a:r>
            <a:r>
              <a:rPr lang="fr-FR" sz="800">
                <a:solidFill>
                  <a:srgbClr val="000000"/>
                </a:solidFill>
              </a:rPr>
              <a:t>, </a:t>
            </a:r>
            <a:r>
              <a:rPr lang="fr-FR" sz="800">
                <a:latin typeface="Proxima Nova Rg" panose="02000506030000020004" pitchFamily="2" charset="0"/>
              </a:rPr>
              <a:t>l’investisseur peut recevoir un coupon de 14,00% dès lors que l’action la moins performante clôture à un cours supérieur ou égal à 100% de son Niveau Initial</a:t>
            </a:r>
            <a:r>
              <a:rPr lang="fr-FR" sz="800">
                <a:solidFill>
                  <a:srgbClr val="000000"/>
                </a:solidFill>
                <a:ea typeface="SimSun" pitchFamily="2" charset="-122"/>
                <a:cs typeface="Times New Roman" pitchFamily="18" charset="0"/>
              </a:rPr>
              <a:t>. </a:t>
            </a:r>
          </a:p>
          <a:p>
            <a:pPr marL="171450" indent="-171450" algn="just">
              <a:lnSpc>
                <a:spcPct val="95000"/>
              </a:lnSpc>
              <a:spcAft>
                <a:spcPts val="200"/>
              </a:spcAft>
              <a:buFont typeface="Arial" panose="020B0604020202020204" pitchFamily="34" charset="0"/>
              <a:buChar char="•"/>
            </a:pPr>
            <a:r>
              <a:rPr lang="fr-FR" sz="800">
                <a:solidFill>
                  <a:srgbClr val="000000"/>
                </a:solidFill>
              </a:rPr>
              <a:t>A l’issue du trimestre 4 à 39, si à l’une des dates de constatation trimestrielle correspondantes</a:t>
            </a:r>
            <a:r>
              <a:rPr lang="fr-FR" sz="800" baseline="30000">
                <a:solidFill>
                  <a:srgbClr val="000000"/>
                </a:solidFill>
              </a:rPr>
              <a:t>⁽¹⁾</a:t>
            </a:r>
            <a:r>
              <a:rPr lang="fr-FR" sz="800">
                <a:solidFill>
                  <a:srgbClr val="000000"/>
                </a:solidFill>
              </a:rPr>
              <a:t> ,l’action la moins performante clôture à un cours supérieur ou égal à 100% de son Niveau Initial, </a:t>
            </a:r>
            <a:r>
              <a:rPr lang="fr-FR" sz="800" b="1">
                <a:solidFill>
                  <a:srgbClr val="000000"/>
                </a:solidFill>
              </a:rPr>
              <a:t>un mécanisme de remboursement anticipé est automatiquement activé </a:t>
            </a:r>
            <a:r>
              <a:rPr lang="fr-FR" sz="800">
                <a:solidFill>
                  <a:srgbClr val="000000"/>
                </a:solidFill>
              </a:rPr>
              <a:t>et l’investisseur récupère alors l’intégralité de son capital initial majorée du coupon de 14,00%  (soit un Taux de Rendement Annuel net maximum de</a:t>
            </a:r>
            <a:r>
              <a:rPr lang="fr-FR" sz="800">
                <a:solidFill>
                  <a:srgbClr val="000000"/>
                </a:solidFill>
                <a:highlight>
                  <a:srgbClr val="00FFFF"/>
                </a:highlight>
              </a:rPr>
              <a:t>%</a:t>
            </a:r>
            <a:r>
              <a:rPr lang="fr-FR" sz="800" baseline="30000">
                <a:solidFill>
                  <a:srgbClr val="000000"/>
                </a:solidFill>
                <a:highlight>
                  <a:srgbClr val="00FFFF"/>
                </a:highlight>
                <a:ea typeface="SimSun" pitchFamily="2" charset="-122"/>
                <a:cs typeface="Times New Roman" pitchFamily="18" charset="0"/>
              </a:rPr>
              <a:t>(</a:t>
            </a:r>
            <a:r>
              <a:rPr lang="fr-FR" sz="800" baseline="30000">
                <a:solidFill>
                  <a:srgbClr val="000000"/>
                </a:solidFill>
                <a:ea typeface="SimSun" pitchFamily="2" charset="-122"/>
                <a:cs typeface="Times New Roman" pitchFamily="18" charset="0"/>
              </a:rPr>
              <a:t>2)</a:t>
            </a:r>
            <a:r>
              <a:rPr lang="fr-FR" sz="80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a:solidFill>
                  <a:srgbClr val="000000"/>
                </a:solidFill>
              </a:rPr>
              <a:t>Sinon, si le mécanisme de remboursement anticipé n’a pas été activé au préalable, et si à la date de constatation finale l’action la moins performante clôture à un cours supérieur ou égal à 70% de son Niveau Initial, l’investisseur récupère alors l’intégralité de son capital initialement investi (soit un Taux de Rendement Annuel net maximum de </a:t>
            </a:r>
            <a:r>
              <a:rPr lang="fr-FR" sz="800">
                <a:solidFill>
                  <a:srgbClr val="000000"/>
                </a:solidFill>
                <a:highlight>
                  <a:srgbClr val="00FFFF"/>
                </a:highlight>
              </a:rPr>
              <a:t>66,13%</a:t>
            </a:r>
            <a:r>
              <a:rPr lang="fr-FR" sz="800" baseline="30000">
                <a:solidFill>
                  <a:srgbClr val="000000"/>
                </a:solidFill>
              </a:rPr>
              <a:t>⁽²⁾</a:t>
            </a:r>
            <a:r>
              <a:rPr lang="fr-FR" sz="800">
                <a:solidFill>
                  <a:srgbClr val="000000"/>
                </a:solidFill>
              </a:rPr>
              <a:t>). </a:t>
            </a:r>
          </a:p>
          <a:p>
            <a:pPr marL="0" lvl="1" algn="just">
              <a:lnSpc>
                <a:spcPct val="95000"/>
              </a:lnSpc>
              <a:spcBef>
                <a:spcPts val="600"/>
              </a:spcBef>
            </a:pPr>
            <a:r>
              <a:rPr lang="fr-FR" sz="1000" b="1">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a:solidFill>
                  <a:srgbClr val="000000"/>
                </a:solidFill>
              </a:rPr>
              <a:t>« kopkpopok » </a:t>
            </a:r>
            <a:r>
              <a:rPr lang="fr-FR" sz="800" b="1">
                <a:solidFill>
                  <a:srgbClr val="000000"/>
                </a:solidFill>
              </a:rPr>
              <a:t>présente</a:t>
            </a:r>
            <a:r>
              <a:rPr lang="fr-FR" sz="800">
                <a:solidFill>
                  <a:srgbClr val="000000"/>
                </a:solidFill>
              </a:rPr>
              <a:t> </a:t>
            </a:r>
            <a:r>
              <a:rPr lang="fr-FR" sz="800" b="1">
                <a:solidFill>
                  <a:srgbClr val="000000"/>
                </a:solidFill>
              </a:rPr>
              <a:t>un risque de perte partielle ou totale du capital en cours de vie </a:t>
            </a:r>
            <a:r>
              <a:rPr lang="fr-FR" sz="80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a:solidFill>
                  <a:srgbClr val="000000"/>
                </a:solidFill>
              </a:rPr>
              <a:t> et à l’échéance</a:t>
            </a:r>
            <a:r>
              <a:rPr lang="fr-FR" sz="800" b="1" baseline="30000">
                <a:solidFill>
                  <a:srgbClr val="000000"/>
                </a:solidFill>
              </a:rPr>
              <a:t>⁽¹⁾</a:t>
            </a:r>
            <a:r>
              <a:rPr lang="fr-FR" sz="800" b="1">
                <a:solidFill>
                  <a:srgbClr val="000000"/>
                </a:solidFill>
              </a:rPr>
              <a:t> </a:t>
            </a:r>
            <a:r>
              <a:rPr lang="fr-FR" sz="800">
                <a:solidFill>
                  <a:srgbClr val="000000"/>
                </a:solidFill>
              </a:rPr>
              <a:t>(si, à la date de constatation finale</a:t>
            </a:r>
            <a:r>
              <a:rPr lang="fr-FR" sz="800" baseline="30000">
                <a:solidFill>
                  <a:srgbClr val="000000"/>
                </a:solidFill>
              </a:rPr>
              <a:t>⁽¹⁾</a:t>
            </a:r>
            <a:r>
              <a:rPr lang="fr-FR" sz="800">
                <a:solidFill>
                  <a:srgbClr val="000000"/>
                </a:solidFill>
              </a:rPr>
              <a:t>, l’action la moins performante enregistre une baisse supérieure à 30% de son Niveau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a:solidFill>
                  <a:srgbClr val="000000"/>
                </a:solidFill>
              </a:rPr>
              <a:t>⁽¹⁾</a:t>
            </a:r>
            <a:r>
              <a:rPr lang="fr-FR" sz="80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a:solidFill>
                  <a:srgbClr val="000000"/>
                </a:solidFill>
              </a:rPr>
              <a:t>⁽¹⁾</a:t>
            </a:r>
            <a:r>
              <a:rPr lang="fr-FR" sz="80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a:solidFill>
                  <a:srgbClr val="000000"/>
                </a:solidFill>
              </a:rPr>
              <a:t>L’investisseur est exposé à un éventuel défaut de paiement et de faillite </a:t>
            </a:r>
            <a:r>
              <a:rPr lang="fr-FR" sz="800">
                <a:solidFill>
                  <a:srgbClr val="000000"/>
                </a:solidFill>
              </a:rPr>
              <a:t>(qui induit un risque de non remboursement) ou à une </a:t>
            </a:r>
            <a:r>
              <a:rPr lang="fr-FR" sz="800" b="1">
                <a:solidFill>
                  <a:srgbClr val="000000"/>
                </a:solidFill>
              </a:rPr>
              <a:t>dégradation de la qualité de crédit</a:t>
            </a:r>
            <a:r>
              <a:rPr lang="fr-FR" sz="800">
                <a:solidFill>
                  <a:srgbClr val="000000"/>
                </a:solidFill>
              </a:rPr>
              <a:t> (qui induit un risque sur la valeur de marché du produit) de l’Émetteur ainsi qu’au </a:t>
            </a:r>
            <a:r>
              <a:rPr lang="fr-FR" sz="800" b="1">
                <a:solidFill>
                  <a:srgbClr val="000000"/>
                </a:solidFill>
              </a:rPr>
              <a:t>risque de défaut de paiement, de faillite et de mise en résolution </a:t>
            </a:r>
            <a:r>
              <a:rPr lang="fr-FR" sz="80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a:solidFill>
                  <a:srgbClr val="000000"/>
                </a:solidFill>
              </a:rPr>
              <a:t>L’investisseur ne connaît pas à l’avance la durée exacte de son investissement qui peut varier de </a:t>
            </a:r>
            <a:r>
              <a:rPr lang="fr-FR" sz="800" b="1">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a:solidFill>
                  <a:srgbClr val="000000"/>
                </a:solidFill>
              </a:rPr>
              <a:t>L’investisseur peut ne bénéficier que d’une hausse partielle de l'action la moins performante, du fait du </a:t>
            </a:r>
            <a:r>
              <a:rPr lang="fr-FR" sz="800" b="1">
                <a:solidFill>
                  <a:srgbClr val="000000"/>
                </a:solidFill>
              </a:rPr>
              <a:t>mécanisme de plafonnement des gains à 14,00% par trimestre </a:t>
            </a:r>
            <a:r>
              <a:rPr lang="fr-FR" sz="800">
                <a:solidFill>
                  <a:srgbClr val="000000"/>
                </a:solidFill>
              </a:rPr>
              <a:t>(soit un Taux de Rendement Annuel net maximum de de de </a:t>
            </a:r>
            <a:r>
              <a:rPr lang="fr-FR" sz="800">
                <a:solidFill>
                  <a:srgbClr val="000000"/>
                </a:solidFill>
                <a:highlight>
                  <a:srgbClr val="00FFFF"/>
                </a:highlight>
              </a:rPr>
              <a:t>66,13%</a:t>
            </a:r>
            <a:r>
              <a:rPr lang="fr-FR" sz="800" baseline="30000">
                <a:solidFill>
                  <a:srgbClr val="000000"/>
                </a:solidFill>
              </a:rPr>
              <a:t>( </a:t>
            </a:r>
            <a:r>
              <a:rPr lang="fr-FR" sz="800" baseline="30000">
                <a:solidFill>
                  <a:srgbClr val="000000"/>
                </a:solidFill>
                <a:ea typeface="SimSun" pitchFamily="2" charset="-122"/>
                <a:cs typeface="Times New Roman" pitchFamily="18" charset="0"/>
              </a:rPr>
              <a:t>2)</a:t>
            </a:r>
            <a:r>
              <a:rPr lang="fr-FR" sz="800">
                <a:solidFill>
                  <a:srgbClr val="000000"/>
                </a:solidFill>
                <a:ea typeface="SimSun" pitchFamily="2" charset="-122"/>
                <a:cs typeface="Times New Roman" pitchFamily="18" charset="0"/>
              </a:rPr>
              <a:t>)</a:t>
            </a:r>
            <a:r>
              <a:rPr lang="fr-FR" sz="80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a:solidFill>
                  <a:srgbClr val="000000"/>
                </a:solidFill>
              </a:rPr>
              <a:t>Le rendement de « kopkpopok » est très sensible à une faible variation du cours de clôture de l'action la moins performante autour du seuil de </a:t>
            </a:r>
            <a:r>
              <a:rPr lang="fr-FR" sz="800">
                <a:solidFill>
                  <a:srgbClr val="000000"/>
                </a:solidFill>
                <a:effectLst/>
                <a:ea typeface="Calibri" panose="020F0502020204030204" pitchFamily="34" charset="0"/>
              </a:rPr>
              <a:t>100% de son Niveau Initial  de son Niveau Initial </a:t>
            </a:r>
            <a:r>
              <a:rPr lang="fr-FR" sz="800">
                <a:effectLst/>
                <a:ea typeface="Calibri" panose="020F0502020204030204" pitchFamily="34" charset="0"/>
              </a:rPr>
              <a:t>en cours de vie, et des seuils de 100% et 70% de son Niveau Initial à la date de constatation finale</a:t>
            </a:r>
            <a:r>
              <a:rPr lang="fr-FR" sz="800" baseline="30000">
                <a:effectLst/>
                <a:ea typeface="Calibri" panose="020F0502020204030204" pitchFamily="34" charset="0"/>
              </a:rPr>
              <a:t>(1</a:t>
            </a:r>
            <a:r>
              <a:rPr lang="fr-FR" sz="800" b="1" baseline="30000">
                <a:effectLst/>
                <a:ea typeface="Calibri" panose="020F0502020204030204" pitchFamily="34" charset="0"/>
              </a:rPr>
              <a:t>)</a:t>
            </a:r>
            <a:r>
              <a:rPr lang="fr-FR" sz="800" b="1">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a:solidFill>
                  <a:srgbClr val="000000"/>
                </a:solidFill>
              </a:rPr>
              <a:t>&lt;</a:t>
            </a:r>
            <a:r>
              <a:rPr lang="fr-FR" sz="800" err="1">
                <a:solidFill>
                  <a:srgbClr val="000000"/>
                </a:solidFill>
              </a:rPr>
              <a:t>inconv</a:t>
            </a:r>
            <a:r>
              <a:rPr lang="fr-FR" sz="800">
                <a:solidFill>
                  <a:srgbClr val="000000"/>
                </a:solidFill>
              </a:rPr>
              <a:t>&gt;.</a:t>
            </a:r>
            <a:endParaRPr lang="fr-FR" sz="800">
              <a:solidFill>
                <a:srgbClr val="000000"/>
              </a:solidFill>
              <a:highlight>
                <a:srgbClr val="FFFF00"/>
              </a:highlight>
            </a:endParaRPr>
          </a:p>
          <a:p>
            <a:pPr marL="0" lvl="1" indent="0" algn="just">
              <a:lnSpc>
                <a:spcPct val="95000"/>
              </a:lnSpc>
              <a:spcBef>
                <a:spcPts val="600"/>
              </a:spcBef>
              <a:spcAft>
                <a:spcPts val="200"/>
              </a:spcAft>
              <a:buNone/>
            </a:pPr>
            <a:r>
              <a:rPr lang="fr-FR" sz="1000" b="1">
                <a:solidFill>
                  <a:srgbClr val="B9A049"/>
                </a:solidFill>
              </a:rPr>
              <a:t>PRINCIPAUX FACTEURS DE RISQUES</a:t>
            </a:r>
          </a:p>
          <a:p>
            <a:pPr algn="just">
              <a:lnSpc>
                <a:spcPct val="95000"/>
              </a:lnSpc>
            </a:pPr>
            <a:r>
              <a:rPr lang="fr-FR" sz="800" i="1">
                <a:solidFill>
                  <a:srgbClr val="000000"/>
                </a:solidFill>
              </a:rPr>
              <a:t>Conformément à l’articule 14 du Règlement délégué n°2019/979, les investisseurs sont invités à lire attentivement la section « Facteurs de Risques » du Prospectus de Base et des Conditions définitives, disponible sur le site </a:t>
            </a:r>
            <a:r>
              <a:rPr lang="fr-FR" sz="800" i="1">
                <a:solidFill>
                  <a:srgbClr val="000000"/>
                </a:solidFill>
                <a:hlinkClick r:id="rId2"/>
              </a:rPr>
              <a:t>https://derivative.credit-suisse.com/countryselect/fr</a:t>
            </a:r>
            <a:endParaRPr lang="fr-FR" sz="800" i="1">
              <a:solidFill>
                <a:srgbClr val="000000"/>
              </a:solidFill>
            </a:endParaRPr>
          </a:p>
          <a:p>
            <a:pPr algn="just">
              <a:lnSpc>
                <a:spcPct val="95000"/>
              </a:lnSpc>
            </a:pPr>
            <a:endParaRPr lang="fr-FR" sz="800" i="1">
              <a:solidFill>
                <a:srgbClr val="000000"/>
              </a:solidFill>
            </a:endParaRPr>
          </a:p>
          <a:p>
            <a:pPr algn="just">
              <a:lnSpc>
                <a:spcPct val="95000"/>
              </a:lnSpc>
              <a:spcAft>
                <a:spcPts val="600"/>
              </a:spcAft>
            </a:pPr>
            <a:r>
              <a:rPr lang="fr-FR" sz="800" b="1" u="sng">
                <a:solidFill>
                  <a:srgbClr val="000000"/>
                </a:solidFill>
              </a:rPr>
              <a:t>Ces risques sont notamment :</a:t>
            </a:r>
            <a:endParaRPr lang="fr-FR" sz="800" i="1" u="sng">
              <a:solidFill>
                <a:srgbClr val="000000"/>
              </a:solidFill>
            </a:endParaRP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crédit : </a:t>
            </a:r>
            <a:r>
              <a:rPr lang="fr-FR" sz="800">
                <a:solidFill>
                  <a:srgbClr val="000000"/>
                </a:solidFill>
              </a:rPr>
              <a:t>en cas d’insolvabilité de l’Emetteur, les investisseurs pourraient perdre l’ensemble ou une partie du capital investi indépendamment de tout autre facteur favorable pouvant impacter la valeur du produit, tel que la performance des actifs sous-jacents.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taux </a:t>
            </a:r>
            <a:r>
              <a:rPr lang="fr-FR" sz="800">
                <a:solidFill>
                  <a:srgbClr val="000000"/>
                </a:solidFill>
              </a:rPr>
              <a:t>: toute modification des taux d’intérêt peut affecter négativement la valeur du produit.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liquidité </a:t>
            </a:r>
            <a:r>
              <a:rPr lang="fr-FR" sz="800">
                <a:solidFill>
                  <a:srgbClr val="000000"/>
                </a:solidFill>
              </a:rPr>
              <a:t>: 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conflits d’intérêts potentiels </a:t>
            </a:r>
            <a:r>
              <a:rPr lang="fr-FR" sz="800">
                <a:solidFill>
                  <a:srgbClr val="000000"/>
                </a:solidFill>
              </a:rPr>
              <a:t>: L’émetteur et l’agent de calcul de ce produit appartiennent au Groupe </a:t>
            </a:r>
            <a:r>
              <a:rPr lang="fr-FR" sz="800" err="1">
                <a:solidFill>
                  <a:srgbClr val="000000"/>
                </a:solidFill>
              </a:rPr>
              <a:t>Credit</a:t>
            </a:r>
            <a:r>
              <a:rPr lang="fr-FR" sz="800">
                <a:solidFill>
                  <a:srgbClr val="000000"/>
                </a:solidFill>
              </a:rPr>
              <a:t> Suisse. Les conflits d’intérêts qui peuvent être engendrés seront gérés conformément à la réglementation applicable. </a:t>
            </a:r>
            <a:endParaRPr lang="fr-FR" sz="800" b="1">
              <a:solidFill>
                <a:srgbClr val="000000"/>
              </a:solidFill>
            </a:endParaRPr>
          </a:p>
          <a:p>
            <a:pPr marL="171450" indent="-171450" algn="just">
              <a:lnSpc>
                <a:spcPct val="90000"/>
              </a:lnSpc>
              <a:spcAft>
                <a:spcPts val="200"/>
              </a:spcAft>
              <a:buFont typeface="Arial" panose="020B0604020202020204" pitchFamily="34" charset="0"/>
              <a:buChar char="•"/>
            </a:pPr>
            <a:r>
              <a:rPr lang="fr-FR" sz="800" b="1">
                <a:solidFill>
                  <a:srgbClr val="000000"/>
                </a:solidFill>
                <a:highlight>
                  <a:srgbClr val="FF00FF"/>
                </a:highlight>
              </a:rPr>
              <a:t>Exposition à la performance de l’indice sous-jacent. </a:t>
            </a:r>
            <a:r>
              <a:rPr lang="fr-FR" sz="800">
                <a:solidFill>
                  <a:srgbClr val="000000"/>
                </a:solidFill>
                <a:highlight>
                  <a:srgbClr val="FF00FF"/>
                </a:highlight>
              </a:rPr>
              <a:t>La performance des actions composants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&lt;SI INDICE&gt;</a:t>
            </a:r>
            <a:endParaRPr lang="fr-FR" sz="800" b="1">
              <a:solidFill>
                <a:srgbClr val="000000"/>
              </a:solidFill>
              <a:highlight>
                <a:srgbClr val="FF00FF"/>
              </a:highlight>
            </a:endParaRPr>
          </a:p>
          <a:p>
            <a:pPr marL="171450" indent="-171450" algn="just">
              <a:lnSpc>
                <a:spcPct val="90000"/>
              </a:lnSpc>
              <a:spcAft>
                <a:spcPts val="200"/>
              </a:spcAft>
              <a:buFont typeface="Arial" panose="020B0604020202020204" pitchFamily="34" charset="0"/>
              <a:buChar char="•"/>
            </a:pPr>
            <a:r>
              <a:rPr lang="fr-FR" sz="800" b="1">
                <a:solidFill>
                  <a:srgbClr val="000000"/>
                </a:solidFill>
                <a:highlight>
                  <a:srgbClr val="FF00FF"/>
                </a:highlight>
              </a:rPr>
              <a:t>Risques liés aux indices « </a:t>
            </a:r>
            <a:r>
              <a:rPr lang="fr-FR" sz="800" b="1" err="1">
                <a:solidFill>
                  <a:srgbClr val="000000"/>
                </a:solidFill>
                <a:highlight>
                  <a:srgbClr val="FF00FF"/>
                </a:highlight>
              </a:rPr>
              <a:t>Decrement</a:t>
            </a:r>
            <a:r>
              <a:rPr lang="fr-FR" sz="800" b="1">
                <a:solidFill>
                  <a:srgbClr val="000000"/>
                </a:solidFill>
                <a:highlight>
                  <a:srgbClr val="FF00FF"/>
                </a:highlight>
              </a:rPr>
              <a:t> » en points d’indice : </a:t>
            </a:r>
            <a:r>
              <a:rPr lang="fr-FR" sz="800">
                <a:solidFill>
                  <a:srgbClr val="000000"/>
                </a:solidFill>
                <a:highlight>
                  <a:srgbClr val="FF00FF"/>
                </a:highlight>
              </a:rPr>
              <a:t>Un montant prédéterminé (dividende synthétique) étant périodiquement déduit du niveau de l’indice sous-jacent, celui-ci sous-performa l’indice correspondant dividendes réinvestis sans retranchement. En outre, l’indice sous-jacent aura une performance différente de celle de l’indice correspondant dividendes non-réinvestis, de sorte que si le niveau de dividende synthétique est supérieur au niveau de dividende réalisé, l’indice sous-jacent sous performera l’indice correspondant dividendes non réinvestis. Enfin, le dividende synthétique prélevé étant exprimé en points d'indice, le rendement du dividende synthétique augmentera dans uns scénario de marché négatif. Ainsi, la sous-performance de l’indice sera accélérée en cas de baisse du niveau de l’indice. SI INDICE DECREMENT</a:t>
            </a:r>
            <a:endParaRPr lang="fr-FR" sz="800" b="1">
              <a:solidFill>
                <a:srgbClr val="000000"/>
              </a:solidFill>
              <a:highlight>
                <a:srgbClr val="FF00FF"/>
              </a:highlight>
            </a:endParaRP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a:solidFill>
                  <a:schemeClr val="tx2"/>
                </a:solidFill>
                <a:latin typeface="+mn-lt"/>
              </a:rPr>
              <a:t>⁽¹⁾</a:t>
            </a:r>
            <a:r>
              <a:rPr lang="fr-FR" sz="650">
                <a:solidFill>
                  <a:schemeClr val="tx2"/>
                </a:solidFill>
                <a:latin typeface="+mn-lt"/>
              </a:rPr>
              <a:t> Veuillez vous référer au tableau récapitulant les principales caractéristiques financières en page 8 pour le détail des dates. </a:t>
            </a:r>
          </a:p>
          <a:p>
            <a:pPr marL="0" lvl="1" algn="just"/>
            <a:r>
              <a:rPr lang="fr-FR" sz="650" baseline="30000">
                <a:solidFill>
                  <a:schemeClr val="tx2"/>
                </a:solidFill>
                <a:latin typeface="+mn-lt"/>
              </a:rPr>
              <a:t>⁽²⁾</a:t>
            </a:r>
            <a:r>
              <a:rPr lang="fr-FR" sz="65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a:solidFill>
                  <a:schemeClr val="tx2"/>
                </a:solidFill>
                <a:latin typeface="+mn-lt"/>
              </a:rPr>
              <a:t>⁽¹⁾</a:t>
            </a:r>
            <a:r>
              <a:rPr lang="fr-FR" sz="650">
                <a:solidFill>
                  <a:schemeClr val="tx2"/>
                </a:solidFill>
                <a:latin typeface="+mn-lt"/>
              </a:rPr>
              <a:t> ou d’échéance</a:t>
            </a:r>
            <a:r>
              <a:rPr lang="fr-FR" sz="650" baseline="30000">
                <a:solidFill>
                  <a:schemeClr val="tx2"/>
                </a:solidFill>
                <a:latin typeface="+mn-lt"/>
              </a:rPr>
              <a:t>⁽¹⁾</a:t>
            </a:r>
            <a:r>
              <a:rPr lang="fr-FR" sz="65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baseline="30000">
                <a:solidFill>
                  <a:schemeClr val="tx2"/>
                </a:solidFill>
                <a:latin typeface="+mn-lt"/>
              </a:rPr>
              <a:t>(3</a:t>
            </a:r>
            <a:r>
              <a:rPr lang="fr-FR" sz="650" baseline="30000">
                <a:solidFill>
                  <a:schemeClr val="tx2"/>
                </a:solidFill>
                <a:highlight>
                  <a:srgbClr val="FFFF00"/>
                </a:highlight>
                <a:latin typeface="+mn-lt"/>
              </a:rPr>
              <a:t>) </a:t>
            </a:r>
            <a:r>
              <a:rPr lang="fr-FR" sz="650">
                <a:solidFill>
                  <a:schemeClr val="tx2"/>
                </a:solidFill>
                <a:highlight>
                  <a:srgbClr val="FFFF00"/>
                </a:highlight>
                <a:latin typeface="+mn-lt"/>
              </a:rPr>
              <a:t>Hors prise en compte des dividendes éventuels détachés par </a:t>
            </a:r>
            <a:r>
              <a:rPr lang="it-IT" sz="650">
                <a:solidFill>
                  <a:schemeClr val="tx2"/>
                </a:solidFill>
                <a:highlight>
                  <a:srgbClr val="FFFF00"/>
                </a:highlight>
                <a:latin typeface="+mn-lt"/>
              </a:rPr>
              <a:t>l’action la moins performante</a:t>
            </a:r>
            <a:endParaRPr lang="fr-FR" sz="65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la moins performante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a:solidFill>
                  <a:srgbClr val="B9A049"/>
                </a:solidFill>
              </a:rPr>
              <a:t>SCÉNARIO DÉFAVORABLE </a:t>
            </a:r>
            <a:r>
              <a:rPr lang="fr-FR" sz="800">
                <a:solidFill>
                  <a:srgbClr val="B9A049"/>
                </a:solidFill>
              </a:rPr>
              <a:t>: À la date de constatation finale</a:t>
            </a:r>
            <a:r>
              <a:rPr lang="fr-FR" sz="800" baseline="30000">
                <a:solidFill>
                  <a:srgbClr val="B9A049"/>
                </a:solidFill>
              </a:rPr>
              <a:t>⁽¹⁾</a:t>
            </a:r>
            <a:r>
              <a:rPr lang="fr-FR" sz="800">
                <a:solidFill>
                  <a:srgbClr val="B9A049"/>
                </a:solidFill>
              </a:rPr>
              <a:t>, l’action la moins performante clôture à un cours strictement inférieur à 70% de son Niveau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a:latin typeface="+mn-lt"/>
              </a:rPr>
              <a:t>SCÉNARIO MÉDIAN : </a:t>
            </a:r>
            <a:r>
              <a:rPr lang="fr-FR" sz="800" b="0">
                <a:latin typeface="+mn-lt"/>
              </a:rPr>
              <a:t>À la date de constatation finale(¹), l’action la moins performante clôture à un cours strictement inférieur à 100% mais supérieur ou égal à 70% de son Niveau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a:latin typeface="+mn-lt"/>
              </a:rPr>
              <a:t>SCÉNARIO FAVORABLE AVEC MISE EN ÉVIDENCE DU PLAFONNEMENT DES GAINS : </a:t>
            </a:r>
            <a:r>
              <a:rPr lang="fr-FR" sz="800" b="0">
                <a:latin typeface="+mn-lt"/>
              </a:rPr>
              <a:t>Dès la première date de constatation du mécanisme de remboursement anticipé automatique, l’action la moins performante clôture à un cours supérieur ou égal à 100% de son Niveau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a:solidFill>
                  <a:srgbClr val="B9A049"/>
                </a:solidFill>
                <a:latin typeface="+mn-lt"/>
              </a:rPr>
              <a:t>LE RENDEMENT DU PRODUIT « kopkpopok » EST TRÈS SENSIBLE À UNE FAIBLE VARIATION DU cours DE CLÔTURE de l'action la moins performante AUTOUR DES SEUILS DE 100% ET DE 70% </a:t>
            </a:r>
            <a:r>
              <a:rPr lang="fr-FR" sz="800" cap="all">
                <a:solidFill>
                  <a:srgbClr val="B9A049"/>
                </a:solidFill>
                <a:latin typeface="+mn-lt"/>
              </a:rPr>
              <a:t>DE SON Niveau Initial</a:t>
            </a:r>
            <a:r>
              <a:rPr lang="fr-FR" sz="800">
                <a:solidFill>
                  <a:srgbClr val="B9A049"/>
                </a:solidFill>
                <a:latin typeface="+mn-lt"/>
              </a:rPr>
              <a:t> à la date de constatation finale</a:t>
            </a:r>
            <a:r>
              <a:rPr lang="fr-FR" sz="800" baseline="30000">
                <a:solidFill>
                  <a:srgbClr val="B9A049"/>
                </a:solidFill>
                <a:latin typeface="+mn-lt"/>
              </a:rPr>
              <a:t>⁽¹⁾</a:t>
            </a:r>
            <a:r>
              <a:rPr lang="fr-FR" sz="80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a:t>À chaque date de constatation trimestrielle</a:t>
            </a:r>
            <a:r>
              <a:rPr lang="fr-FR" sz="800" baseline="30000"/>
              <a:t>⁽¹⁾ </a:t>
            </a:r>
            <a:r>
              <a:rPr lang="fr-FR" sz="800">
                <a:latin typeface="+mn-lt"/>
              </a:rPr>
              <a:t>des trimestres 4 à 39</a:t>
            </a:r>
            <a:r>
              <a:rPr lang="fr-FR" sz="800"/>
              <a:t>, l’action la moins performante clôture à un cours strictement inférieur à 100% de son Niveau Initial. Le mécanisme de remboursement anticipé automatique n’est donc pas activé et le produit continue.</a:t>
            </a:r>
          </a:p>
          <a:p>
            <a:pPr lvl="0" algn="just" defTabSz="1042988" fontAlgn="base">
              <a:spcBef>
                <a:spcPct val="0"/>
              </a:spcBef>
              <a:spcAft>
                <a:spcPct val="0"/>
              </a:spcAft>
            </a:pPr>
            <a:endParaRPr lang="fr-FR" sz="800">
              <a:highlight>
                <a:srgbClr val="FFFF00"/>
              </a:highlight>
            </a:endParaRPr>
          </a:p>
          <a:p>
            <a:pPr lvl="0" algn="just" defTabSz="1042988" fontAlgn="base">
              <a:spcBef>
                <a:spcPct val="0"/>
              </a:spcBef>
              <a:spcAft>
                <a:spcPts val="600"/>
              </a:spcAft>
            </a:pPr>
            <a:r>
              <a:rPr lang="fr-FR" sz="800"/>
              <a:t>À la date de constatation finale</a:t>
            </a:r>
            <a:r>
              <a:rPr lang="fr-FR" sz="800" baseline="30000"/>
              <a:t>⁽¹⁾</a:t>
            </a:r>
            <a:r>
              <a:rPr lang="fr-FR" sz="800"/>
              <a:t>, l’action la moins performante clôture à un cours strictement inférieur à 70% de son Niveau Initial (20% dans cet exemple). L’investisseur récupère alors le capital initialement investi diminué de l’intégralité de la baisse enregistrée par l’action la moins performante, soit 20% de son capital initial dans cet exemple.</a:t>
            </a:r>
          </a:p>
          <a:p>
            <a:pPr lvl="0" algn="just" defTabSz="1042988" fontAlgn="base">
              <a:spcBef>
                <a:spcPct val="0"/>
              </a:spcBef>
              <a:spcAft>
                <a:spcPts val="600"/>
              </a:spcAft>
            </a:pPr>
            <a:r>
              <a:rPr lang="fr-FR" sz="800"/>
              <a:t>Le Taux de Rendement Annuel net est alors similaire à celui d’un investissement direct dans l’action la moins performante</a:t>
            </a:r>
            <a:r>
              <a:rPr lang="fr-FR" sz="800" baseline="30000"/>
              <a:t>(3)</a:t>
            </a:r>
            <a:r>
              <a:rPr lang="fr-FR" sz="800"/>
              <a:t>, soit -15,69%</a:t>
            </a:r>
            <a:r>
              <a:rPr lang="fr-FR" sz="800" baseline="30000"/>
              <a:t>⁽²⁾</a:t>
            </a:r>
            <a:r>
              <a:rPr lang="fr-FR" sz="800"/>
              <a:t>. </a:t>
            </a:r>
          </a:p>
          <a:p>
            <a:pPr lvl="0" algn="just" defTabSz="1042988" fontAlgn="base">
              <a:spcBef>
                <a:spcPct val="0"/>
              </a:spcBef>
              <a:spcAft>
                <a:spcPts val="600"/>
              </a:spcAft>
            </a:pPr>
            <a:r>
              <a:rPr lang="fr-FR" sz="800" b="1"/>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a:latin typeface="+mn-lt"/>
              </a:rPr>
              <a:t>À chaque date de constatation trimestrielle</a:t>
            </a:r>
            <a:r>
              <a:rPr lang="fr-FR" sz="800" baseline="30000">
                <a:solidFill>
                  <a:srgbClr val="04202E"/>
                </a:solidFill>
                <a:latin typeface="+mn-lt"/>
              </a:rPr>
              <a:t>⁽¹⁾</a:t>
            </a:r>
            <a:r>
              <a:rPr lang="fr-FR" sz="800">
                <a:latin typeface="+mn-lt"/>
              </a:rPr>
              <a:t> des trimestres 4 à 39, l’action la moins performante clôture à </a:t>
            </a:r>
            <a:r>
              <a:rPr lang="fr-FR" sz="800">
                <a:solidFill>
                  <a:schemeClr val="tx2"/>
                </a:solidFill>
                <a:latin typeface="+mn-lt"/>
              </a:rPr>
              <a:t>un cours strictement inférieur à 100% de son Niveau Initial</a:t>
            </a:r>
            <a:r>
              <a:rPr lang="fr-FR" sz="800">
                <a:latin typeface="+mn-lt"/>
              </a:rPr>
              <a:t>. Le mécanisme de remboursement anticipé automatique n’est donc pas activé et le produit continue.</a:t>
            </a:r>
          </a:p>
          <a:p>
            <a:pPr lvl="0" defTabSz="1042988" fontAlgn="base">
              <a:spcBef>
                <a:spcPct val="0"/>
              </a:spcBef>
              <a:spcAft>
                <a:spcPct val="0"/>
              </a:spcAft>
            </a:pPr>
            <a:endParaRPr lang="fr-FR" sz="800">
              <a:latin typeface="+mn-lt"/>
            </a:endParaRPr>
          </a:p>
          <a:p>
            <a:pPr lvl="0" defTabSz="1042988" fontAlgn="base">
              <a:spcBef>
                <a:spcPct val="0"/>
              </a:spcBef>
              <a:spcAft>
                <a:spcPts val="600"/>
              </a:spcAft>
            </a:pPr>
            <a:r>
              <a:rPr lang="fr-FR" sz="800">
                <a:latin typeface="+mn-lt"/>
              </a:rPr>
              <a:t>À la date de constatation finale(¹), l’action la moins performante clôture à un cours strictement inférieur à 100% de son Niveau Initial (60% dans cet exemple). L’investisseur récupère alors l’intégralité de son capital initialement investi.
        </a:t>
            </a:r>
          </a:p>
          <a:p>
            <a:pPr lvl="0" defTabSz="1042988" fontAlgn="base">
              <a:spcBef>
                <a:spcPct val="0"/>
              </a:spcBef>
              <a:spcAft>
                <a:spcPts val="600"/>
              </a:spcAft>
            </a:pPr>
            <a:r>
              <a:rPr lang="fr-FR" sz="800">
                <a:solidFill>
                  <a:schemeClr val="tx1"/>
                </a:solidFill>
                <a:latin typeface="+mn-lt"/>
              </a:rPr>
              <a:t>Ce qui correspond à un Taux de Rendement Annuel net de                    -1.00</a:t>
            </a:r>
            <a:r>
              <a:rPr lang="fr-FR" sz="800" baseline="30000">
                <a:solidFill>
                  <a:schemeClr val="tx1"/>
                </a:solidFill>
                <a:latin typeface="+mn-lt"/>
              </a:rPr>
              <a:t>⁽²⁾</a:t>
            </a:r>
            <a:r>
              <a:rPr lang="fr-FR" sz="800">
                <a:solidFill>
                  <a:schemeClr val="tx1"/>
                </a:solidFill>
                <a:latin typeface="+mn-lt"/>
              </a:rPr>
              <a:t>, contre un Taux de Rendement Annuel net de -5,92%</a:t>
            </a:r>
            <a:r>
              <a:rPr lang="fr-FR" sz="800" baseline="30000">
                <a:solidFill>
                  <a:schemeClr val="tx1"/>
                </a:solidFill>
                <a:latin typeface="+mn-lt"/>
              </a:rPr>
              <a:t>⁽²⁾</a:t>
            </a:r>
            <a:r>
              <a:rPr lang="fr-FR" sz="800">
                <a:solidFill>
                  <a:schemeClr val="tx1"/>
                </a:solidFill>
                <a:latin typeface="+mn-lt"/>
              </a:rPr>
              <a:t>, pour un investissement direct dans l’action la moins performante</a:t>
            </a:r>
            <a:r>
              <a:rPr lang="fr-FR" sz="800" baseline="30000">
                <a:solidFill>
                  <a:schemeClr val="tx1"/>
                </a:solidFill>
                <a:latin typeface="+mn-lt"/>
              </a:rPr>
              <a:t>(3)</a:t>
            </a:r>
            <a:r>
              <a:rPr lang="fr-FR" sz="800">
                <a:solidFill>
                  <a:schemeClr val="tx1"/>
                </a:solidFill>
                <a:latin typeface="+mn-lt"/>
              </a:rPr>
              <a:t>,</a:t>
            </a:r>
            <a:r>
              <a:rPr lang="fr-FR" sz="800" baseline="30000">
                <a:solidFill>
                  <a:schemeClr val="tx1"/>
                </a:solidFill>
                <a:latin typeface="+mn-lt"/>
              </a:rPr>
              <a:t> </a:t>
            </a:r>
            <a:r>
              <a:rPr lang="fr-FR" sz="800">
                <a:solidFill>
                  <a:schemeClr val="tx1"/>
                </a:solidFill>
                <a:latin typeface="+mn-lt"/>
              </a:rPr>
              <a:t>du fait du </a:t>
            </a:r>
            <a:r>
              <a:rPr lang="fr-FR" sz="800" b="1">
                <a:solidFill>
                  <a:schemeClr val="tx1"/>
                </a:solidFill>
                <a:latin typeface="+mn-lt"/>
              </a:rPr>
              <a:t>mécanisme de remboursement à l’échéance</a:t>
            </a:r>
            <a:r>
              <a:rPr lang="fr-FR" sz="800" b="1" baseline="30000">
                <a:solidFill>
                  <a:schemeClr val="tx1"/>
                </a:solidFill>
                <a:latin typeface="+mn-lt"/>
              </a:rPr>
              <a:t>⁽¹⁾</a:t>
            </a:r>
            <a:r>
              <a:rPr lang="fr-FR" sz="800" b="1">
                <a:solidFill>
                  <a:schemeClr val="tx1"/>
                </a:solidFill>
                <a:latin typeface="+mn-lt"/>
              </a:rPr>
              <a:t> de « kopkpopok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a:solidFill>
                  <a:schemeClr val="tx2"/>
                </a:solidFill>
              </a:rPr>
              <a:t>Dès la première date de constatation trimestrielle</a:t>
            </a:r>
            <a:r>
              <a:rPr lang="fr-FR" sz="800" baseline="30000">
                <a:solidFill>
                  <a:srgbClr val="04202E"/>
                </a:solidFill>
              </a:rPr>
              <a:t>⁽¹⁾</a:t>
            </a:r>
            <a:r>
              <a:rPr lang="fr-FR" sz="800">
                <a:solidFill>
                  <a:schemeClr val="tx2"/>
                </a:solidFill>
              </a:rPr>
              <a:t> du mécanisme de remboursement anticipé automatique, </a:t>
            </a:r>
            <a:r>
              <a:rPr lang="it-IT" sz="800">
                <a:solidFill>
                  <a:schemeClr val="tx2"/>
                </a:solidFill>
              </a:rPr>
              <a:t>l’action la moins performante </a:t>
            </a:r>
            <a:r>
              <a:rPr lang="fr-FR" sz="800">
                <a:solidFill>
                  <a:schemeClr val="tx2"/>
                </a:solidFill>
              </a:rPr>
              <a:t>clôture à </a:t>
            </a:r>
            <a:r>
              <a:rPr lang="fr-FR" sz="800">
                <a:solidFill>
                  <a:schemeClr val="tx2"/>
                </a:solidFill>
                <a:latin typeface="Proxima Nova Rg" panose="02000506030000020004" pitchFamily="2" charset="0"/>
              </a:rPr>
              <a:t>un cours supérieur à 100% de son Niveau Initial 100% de son Niveau Initial </a:t>
            </a:r>
            <a:r>
              <a:rPr lang="fr-FR" sz="800">
                <a:solidFill>
                  <a:schemeClr val="tx2"/>
                </a:solidFill>
              </a:rPr>
              <a:t>(120% dans cet exemple). Le produit est automatiquement remboursé par anticipation. Il verse alors l’intégralité du capital initial majorée d’un gain de 14,00% par trimestre écoulé depuis le 29/07/2022, soit un gain de 56,00% dans notre exemple.</a:t>
            </a:r>
          </a:p>
          <a:p>
            <a:pPr algn="just">
              <a:spcAft>
                <a:spcPts val="600"/>
              </a:spcAft>
            </a:pPr>
            <a:r>
              <a:rPr lang="fr-FR" sz="800"/>
              <a:t>Ce qui correspond à un Taux de Rendement Annuel net de 53,70%</a:t>
            </a:r>
            <a:r>
              <a:rPr lang="fr-FR" sz="800" baseline="30000"/>
              <a:t>⁽²⁾</a:t>
            </a:r>
            <a:r>
              <a:rPr lang="fr-FR" sz="800"/>
              <a:t>, contre un Taux de Rendement Annuel net de 18,57%</a:t>
            </a:r>
            <a:r>
              <a:rPr lang="fr-FR" sz="800" baseline="30000"/>
              <a:t>⁽²⁾</a:t>
            </a:r>
            <a:r>
              <a:rPr lang="fr-FR" sz="800"/>
              <a:t> pour un investissement direct dans </a:t>
            </a:r>
            <a:r>
              <a:rPr lang="it-IT" sz="800"/>
              <a:t>l’action la moins performante</a:t>
            </a:r>
            <a:r>
              <a:rPr lang="fr-FR" sz="800" baseline="30000"/>
              <a:t>(3)</a:t>
            </a:r>
            <a:r>
              <a:rPr lang="fr-FR" sz="800"/>
              <a:t>, du fait du </a:t>
            </a:r>
            <a:r>
              <a:rPr lang="fr-FR" sz="800" b="1">
                <a:solidFill>
                  <a:schemeClr val="tx2"/>
                </a:solidFill>
              </a:rPr>
              <a:t>mécanisme de plafonnement des gains à 14,00% par trimestre écoulé depuis le 29/07/2022.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1EF0323-6FE8-41A6-BEA1-CC5178579BBD}">
  <ds:schemaRefs>
    <ds:schemaRef ds:uri="514a554b-82b0-4359-b247-fc84018a95f0"/>
    <ds:schemaRef ds:uri="ef624bc2-1644-4d69-8362-5c28ca49637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19</TotalTime>
  <Words>10232</Words>
  <Application>Microsoft Office PowerPoint</Application>
  <PresentationFormat>Personnalisé</PresentationFormat>
  <Paragraphs>382</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5</cp:revision>
  <cp:lastPrinted>2022-05-04T09:56:42Z</cp:lastPrinted>
  <dcterms:created xsi:type="dcterms:W3CDTF">2017-02-21T09:03:05Z</dcterms:created>
  <dcterms:modified xsi:type="dcterms:W3CDTF">2022-05-25T08:34:02Z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