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1128" y="-423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07/06/2022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07/06/2022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⁽¹⁾</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indice.</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avril 2022 au 29 juillet 2022 (inclus). </a:t>
            </a:r>
            <a:r>
              <a:rPr lang="fr-FR" sz="800" cap="none" dirty="0"/>
              <a:t>Une fois le montant de l’enveloppe initiale atteint (30 000 000 EUR), la commercialisation de « kopkpopok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solidFill>
                  <a:srgbClr val="000000"/>
                </a:solidFill>
              </a:rPr>
              <a:t>9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3016210"/>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FR001400B4A4</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⁽²⁾</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⁽²⁾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&lt;</a:t>
            </a:r>
            <a:r>
              <a:rPr lang="fr-FR" sz="800" dirty="0" err="1">
                <a:solidFill>
                  <a:srgbClr val="000000"/>
                </a:solidFill>
              </a:rPr>
              <a:t>legendetickers</a:t>
            </a:r>
            <a:r>
              <a:rPr lang="fr-FR" sz="800" dirty="0">
                <a:solidFill>
                  <a:srgbClr val="000000"/>
                </a:solidFill>
              </a:rPr>
              <a:t>&gt;  9 ans</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&lt;</a:t>
            </a:r>
            <a:r>
              <a:rPr lang="fr-FR" sz="800" dirty="0" err="1">
                <a:solidFill>
                  <a:srgbClr val="000000"/>
                </a:solidFill>
              </a:rPr>
              <a:t>legendetickers</a:t>
            </a:r>
            <a:r>
              <a:rPr lang="fr-FR" sz="800" dirty="0">
                <a:solidFill>
                  <a:srgbClr val="000000"/>
                </a:solidFill>
              </a:rPr>
              <a:t>&gt;</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&lt;</a:t>
            </a:r>
            <a:r>
              <a:rPr lang="fr-FR" sz="800" dirty="0" err="1">
                <a:solidFill>
                  <a:srgbClr val="000000"/>
                </a:solidFill>
              </a:rPr>
              <a:t>legendetickers</a:t>
            </a:r>
            <a:r>
              <a:rPr lang="fr-FR" sz="800" dirty="0">
                <a:solidFill>
                  <a:srgbClr val="000000"/>
                </a:solidFill>
              </a:rPr>
              <a:t>&gt;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KOPKPOPOK</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⁽¹⁾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⁽²⁾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16 juin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dividendes non réinvestis dans l'indice</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70%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100% mais supérieur ou égal à 70%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100% de son Niveau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kopkpopok » EST TRÈS SENSIBLE À UNE FAIBLE </a:t>
            </a:r>
            <a:r>
              <a:rPr lang="fr-FR" sz="800">
                <a:solidFill>
                  <a:srgbClr val="B9A049"/>
                </a:solidFill>
                <a:latin typeface="+mn-lt"/>
              </a:rPr>
              <a:t>VARIATION DU niveau </a:t>
            </a:r>
            <a:r>
              <a:rPr lang="fr-FR" sz="800" dirty="0">
                <a:solidFill>
                  <a:srgbClr val="B9A049"/>
                </a:solidFill>
                <a:latin typeface="+mn-lt"/>
              </a:rPr>
              <a:t>DE l'indice AUTOUR DES SEUILS DE 70% ET DE 100% DE SON Niveau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 l'indice clôture à un niveau strictement supérieur à 100% de son Niveau Initial. Le produit verse donc un coupon de 2,10%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35, aux dates de constatation correspondantes</a:t>
            </a:r>
            <a:r>
              <a:rPr lang="fr-FR" sz="800" baseline="30000" dirty="0"/>
              <a:t>⁽¹⁾</a:t>
            </a:r>
            <a:r>
              <a:rPr lang="fr-FR" sz="800" dirty="0"/>
              <a:t>, l'indice clôture à un niveau strictement inférieur au seuil de versement du coupon.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70% de son Niveau Initial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-13,16%</a:t>
            </a:r>
            <a:r>
              <a:rPr lang="fr-FR" sz="800" baseline="30000" dirty="0"/>
              <a:t>⁽²⁾</a:t>
            </a:r>
            <a:r>
              <a:rPr lang="fr-FR" sz="800" dirty="0"/>
              <a:t>, contre un Taux de Rendement Annuel net négatif de </a:t>
            </a:r>
            <a:r>
              <a:rPr lang="fr-FR" sz="800" dirty="0">
                <a:solidFill>
                  <a:srgbClr val="000000"/>
                </a:solidFill>
                <a:highlight>
                  <a:srgbClr val="00FFFF"/>
                </a:highlight>
              </a:rPr>
              <a:t>-13,37%</a:t>
            </a:r>
            <a:r>
              <a:rPr lang="fr-FR" sz="800" baseline="30000" dirty="0"/>
              <a:t>⁽²⁾</a:t>
            </a:r>
            <a:r>
              <a:rPr lang="fr-FR" sz="800" dirty="0"/>
              <a:t>, pour un investissement direct dans l'indice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l'indice clôture à un niveau strictement inférieur à 100% de son Niveau Initial mais supérieur au seuil de versement du coupon. Le mécanisme de remboursement anticipé automatique n’est donc pas activé mais le produit verse un coupon de 2,10% au titre du trimestre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100% de son Niveau Initial (70% dans cet exemple) mais strictement supérieur à 70% de son Niveau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-0,74%</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-4,84%</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kopkpopok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l'indice clôture à un niveau supérieur au seuil de versement du coupon. Le produit verse alors un coupon de 2,10%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l'indice clôture à un niveau supérieur à 100% de son Niveau Initial (115% dans cet exemple). Le produit est alors automatiquement remboursé par anticipation. L’investisseur récupère l’intégralité du capital initial majoré du coupon de 2,10%.</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7,25%</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13,68%</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l'indice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2,10%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EURO STOXX 50 PRICE EUR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65964296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15/06/2022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EURO STOXX 50 PRICE EUR ENTRE LE </a:t>
            </a:r>
            <a:r>
              <a:rPr lang="en-US" sz="1200" b="0" dirty="0">
                <a:effectLst/>
                <a:latin typeface="+mj-lt"/>
              </a:rPr>
              <a:t>15 JUIN 2010</a:t>
            </a:r>
            <a:r>
              <a:rPr lang="en-US" sz="1200" dirty="0">
                <a:latin typeface="+mj-lt"/>
              </a:rPr>
              <a:t> </a:t>
            </a:r>
            <a:r>
              <a:rPr lang="fr-FR" sz="1200" cap="none" dirty="0">
                <a:latin typeface="Futura PT" panose="020B0902020204020203" pitchFamily="34" charset="0"/>
              </a:rPr>
              <a:t>ET LE 15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16 juin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800238041"/>
              </p:ext>
            </p:extLst>
          </p:nvPr>
        </p:nvGraphicFramePr>
        <p:xfrm>
          <a:off x="361950" y="979297"/>
          <a:ext cx="6837886" cy="768632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l'indice.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13/04/2022 au 29/07/2022 (inclus). Une fois le montant de l’enveloppe initiale atteint (30 000 000 EUR), la commercialisation de « kopkpopok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niveaux de clôture de l'indice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02/08/2031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16 juin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720198660"/>
              </p:ext>
            </p:extLst>
          </p:nvPr>
        </p:nvGraphicFramePr>
        <p:xfrm>
          <a:off x="360894" y="977900"/>
          <a:ext cx="6837886" cy="788660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l'indice.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13/04/2022 au 29/07/2022 (inclus). Une fois le montant de l’enveloppe initiale atteint (30 000 000 EUR), la commercialisation de « kopkpopok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niveaux de clôture de l'indice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02/08/2031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31/10/2022, 30/01/2023, 02/05/2023, 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07/11/2022, 06/02/2023, 09/05/2023, 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29/07/2023, 06/11/2023, 05/02/2024, 07/05/2024, 05/08/2024, 05/11/2024, 05/02/2025, 07/05/2025, 05/08/2025, 05/11/2025, 05/02/2026, 07/05/2026, 05/08/2026, 05/11/2026, 05/02/2027, 06/05/2027, 05/08/2027, 05/11/2027, 07/02/2028, 09/05/2028, 07/08/2028, 06/11/2028, 05/02/2029, 08/05/2029, 06/08/2029, 05/11/2029, 05/02/2030, 07/05/2030, 05/08/2030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de son Niveau Initial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10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kopkpopok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kopkpopok », vous êtes exposés pour une durée de 4 à 36 trimestres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70%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35</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2,10% par trimestre écoulé depuis le 29/07/2022 (soit 8,40%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30% par rapport à son Niveau Initial, l’investisseur accepte de limiter ses gains en cas de forte hausse de l'indice (Taux de Rendement Annuel net maximum de </a:t>
            </a:r>
            <a:r>
              <a:rPr lang="fr-FR" sz="800" dirty="0">
                <a:solidFill>
                  <a:schemeClr val="tx1"/>
                </a:solidFill>
                <a:latin typeface="Proxima Nova Rg"/>
              </a:rPr>
              <a:t>7,22%(</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kopkpopok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kopkpopok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kopkpopok » ne peut constituer l’intégralité d’un portefeuille d’investissement. L’investisseur est exposé pour une durée de 4 à 36 trimestres à l'indice</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kopkpopok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kopkpopok », vous êtes exposé pour une durée de 4 à 36 trimestres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70%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35</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2,10% par trimestre (soit 8,40%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100% de son Niveau Initial.</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30% par rapport à son Niveau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7,54%</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kopkpopok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kopkpopok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kopkpopok » ne peut constituer l’intégralité d’un portefeuille d’investissement. L’investisseur est exposé pour une durée de 4 à 36 trimestres à l'indice</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2,10% par trimestre écoulé depuis le 29/07/2022</a:t>
            </a:r>
          </a:p>
          <a:p>
            <a:pPr marL="0" indent="0" algn="ctr">
              <a:lnSpc>
                <a:spcPct val="100000"/>
              </a:lnSpc>
              <a:spcBef>
                <a:spcPts val="0"/>
              </a:spcBef>
              <a:buNone/>
            </a:pPr>
            <a:r>
              <a:rPr lang="fr-FR" sz="800" dirty="0"/>
              <a:t>(soit un gain de 75,60% et un Taux de Rendement Annuel net de </a:t>
            </a:r>
            <a:r>
              <a:rPr lang="fr-FR" sz="800" dirty="0">
                <a:highlight>
                  <a:srgbClr val="FFFF00"/>
                </a:highlight>
              </a:rPr>
              <a:t>5,38%</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2,10% par trimestre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6,04%</a:t>
            </a:r>
            <a:r>
              <a:rPr lang="fr-FR" sz="800" baseline="30000" dirty="0"/>
              <a:t>⁽²⁾ </a:t>
            </a:r>
            <a:r>
              <a:rPr lang="fr-FR" sz="800" dirty="0"/>
              <a:t>et </a:t>
            </a:r>
            <a:r>
              <a:rPr lang="fr-FR" sz="800" dirty="0">
                <a:highlight>
                  <a:srgbClr val="FFFF00"/>
                </a:highlight>
              </a:rPr>
              <a:t>7,22%</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35,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100% de son Niveau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29/07/2031,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100% de son Niveau Initial, l’investisseur reçoit, le 02 août 2031</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70% de son niveau de Référence, l’investisseur reçoit, le 02 août 2031</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29/07/2022 et le 29/07/2031</a:t>
            </a:r>
          </a:p>
          <a:p>
            <a:pPr marL="0" indent="0" algn="ctr">
              <a:lnSpc>
                <a:spcPct val="100000"/>
              </a:lnSpc>
              <a:spcBef>
                <a:spcPts val="0"/>
              </a:spcBef>
              <a:buNone/>
            </a:pPr>
            <a:r>
              <a:rPr lang="fr-FR" sz="800" dirty="0"/>
              <a:t>(Soit un Taux de Rendement Annuel net inférieur ou égal </a:t>
            </a:r>
            <a:r>
              <a:rPr lang="fr-FR" sz="800"/>
              <a:t>à -5,31%</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niveaux de clôture de l'indice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100% mais supérieur ou égal à 70% de son Niveau Initial, l’investisseur reçoit, le 02 août 2031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et à la date de constatation finale, on compare le niveau de l'indice à son Niveau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niveaux de clôture de l'indice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100% de son Niveau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2,10%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a:t>
            </a:r>
            <a:r>
              <a:rPr lang="fr-FR" sz="800" b="1" dirty="0">
                <a:solidFill>
                  <a:schemeClr val="tx2"/>
                </a:solidFill>
                <a:latin typeface="Proxima Nova Rg" panose="02000506030000020004" pitchFamily="2" charset="0"/>
              </a:rPr>
              <a:t>strictement inférieur à 100% de son Niveau Initial,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5,38%</a:t>
            </a:r>
            <a:r>
              <a:rPr lang="fr-FR" sz="800" baseline="30000" dirty="0"/>
              <a:t>⁽²⁾</a:t>
            </a:r>
            <a:r>
              <a:rPr lang="fr-FR" sz="800" dirty="0"/>
              <a:t> et </a:t>
            </a:r>
            <a:r>
              <a:rPr lang="fr-FR" sz="800" dirty="0">
                <a:highlight>
                  <a:srgbClr val="00FFFF"/>
                </a:highlight>
              </a:rPr>
              <a:t>7,54%</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29/07/2031,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100% de son Niveau Initial, l’investisseur reçoit, le 02/08/2031</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70% de son niveau de Référence, l’investisseur reçoit, le 02/08/2031</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29/07/2022 et le 29/07/2031</a:t>
            </a:r>
          </a:p>
          <a:p>
            <a:pPr marL="0" indent="0" algn="ctr">
              <a:lnSpc>
                <a:spcPct val="100000"/>
              </a:lnSpc>
              <a:spcBef>
                <a:spcPts val="0"/>
              </a:spcBef>
              <a:buNone/>
            </a:pPr>
            <a:r>
              <a:rPr lang="fr-FR" sz="800" dirty="0"/>
              <a:t>(Soit un Taux de Rendement Annuel net inférieur ou égal à 4,56%</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7,37%</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100% mais supérieur ou égal à 70% de son Niveau Initial, l’investisseur reçoit, le 02/08/2031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6,04%</a:t>
            </a:r>
            <a:r>
              <a:rPr lang="fr-FR" sz="800" baseline="30000" dirty="0"/>
              <a:t>2) </a:t>
            </a:r>
            <a:r>
              <a:rPr lang="fr-FR" sz="800" dirty="0"/>
              <a:t>et 7,54%</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35, on compare le niveau de clôture de l'indice à son Niveau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100% de son Niveau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35, si à l’une des dates de constatation trimestrielle correspondantes</a:t>
            </a:r>
            <a:r>
              <a:rPr lang="fr-FR" sz="800" baseline="30000" dirty="0">
                <a:solidFill>
                  <a:srgbClr val="000000"/>
                </a:solidFill>
              </a:rPr>
              <a:t>⁽¹⁾</a:t>
            </a:r>
            <a:r>
              <a:rPr lang="fr-FR" sz="800" dirty="0">
                <a:solidFill>
                  <a:srgbClr val="000000"/>
                </a:solidFill>
              </a:rPr>
              <a:t> l'indice clôture à un niveau supérieur ou égal à 100% de son Niveau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2,10% par trimestre écoulé depuis le 29/07/2022 (soit 8,40%</a:t>
            </a:r>
            <a:r>
              <a:rPr lang="fr-FR" sz="800" i="1" dirty="0">
                <a:solidFill>
                  <a:srgbClr val="000000"/>
                </a:solidFill>
              </a:rPr>
              <a:t> </a:t>
            </a:r>
            <a:r>
              <a:rPr lang="fr-FR" sz="800" dirty="0">
                <a:solidFill>
                  <a:srgbClr val="000000"/>
                </a:solidFill>
              </a:rPr>
              <a:t>par année écoulée et un Taux de Rendement Annuel net maximum de 7,22%</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100% de son Niveau Initial, l’investisseur récupère alors l’intégralité de son capital initial, majorée d’un gain de 2,10% par trimestre écoulé depuis le 29/07/2022  (soit un gain de 75,60% et un Taux de Rendement Annuel net de 5,38%</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l'indice clôture à un niveau strictement inférieur à 100% de son Niveau Initial mais supérieur ou égal à 70% de ce dernier, l’investisseur récupère l’intégralité de son capital initialement investi. Le capital n’est donc exposé à un risque de perte à l’échéance⁽¹⁾ que si l'indice clôture à un niveau strictement inférieur à 70% de son Niveau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kopkpopok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30%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36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2,10% par trimestre écoulé depuis le 29/07/2022 </a:t>
            </a:r>
            <a:r>
              <a:rPr lang="fr-FR" sz="800" dirty="0">
                <a:solidFill>
                  <a:srgbClr val="000000"/>
                </a:solidFill>
              </a:rPr>
              <a:t>(soit un Taux de Rendement Annuel net maximum de 7,22%</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kopkpopok » est très sensible à une faible variation du niveau de clôture de l'indice autour du seuil de </a:t>
            </a:r>
            <a:r>
              <a:rPr lang="fr-FR" sz="800" b="1" dirty="0">
                <a:solidFill>
                  <a:srgbClr val="000000"/>
                </a:solidFill>
                <a:effectLst/>
                <a:ea typeface="Calibri" panose="020F0502020204030204" pitchFamily="34" charset="0"/>
              </a:rPr>
              <a:t>100% de son Niveau Initial  de son Niveau Initial </a:t>
            </a:r>
            <a:r>
              <a:rPr lang="fr-FR" sz="800" b="1" dirty="0">
                <a:effectLst/>
                <a:ea typeface="Calibri" panose="020F0502020204030204" pitchFamily="34" charset="0"/>
              </a:rPr>
              <a:t>en cours de vie, et des seuils de 100% et 70% de son Niveau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2,10% dès lors que l'indice clôture à un niveau supérieur ou égal à 100% de son Niveau Initial</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35, si à l’une des dates de constatation trimestrielle correspondantes</a:t>
            </a:r>
            <a:r>
              <a:rPr lang="fr-FR" sz="800" baseline="30000" dirty="0">
                <a:solidFill>
                  <a:srgbClr val="000000"/>
                </a:solidFill>
              </a:rPr>
              <a:t>⁽¹⁾</a:t>
            </a:r>
            <a:r>
              <a:rPr lang="fr-FR" sz="800" dirty="0">
                <a:solidFill>
                  <a:srgbClr val="000000"/>
                </a:solidFill>
              </a:rPr>
              <a:t> l'indice clôture à un niveau supérieur ou égal à 100% de son Niveau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2,10%  (soit un Taux de Rendement Annuel net maximum de</a:t>
            </a:r>
            <a:r>
              <a:rPr lang="fr-FR" sz="800" dirty="0">
                <a:solidFill>
                  <a:srgbClr val="000000"/>
                </a:solidFill>
                <a:highlight>
                  <a:srgbClr val="00FFFF"/>
                </a:highlight>
              </a:rPr>
              <a: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70% de son Niveau Initial, l’investisseur récupère alors l’intégralité de son capital initial (soit un Taux de Rendement Annuel net maximum de </a:t>
            </a:r>
            <a:r>
              <a:rPr lang="fr-FR" sz="800" dirty="0">
                <a:solidFill>
                  <a:srgbClr val="000000"/>
                </a:solidFill>
                <a:highlight>
                  <a:srgbClr val="00FFFF"/>
                </a:highlight>
              </a:rPr>
              <a:t>7,54%</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kopkpopok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30%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36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2,10% par trimestre </a:t>
            </a:r>
            <a:r>
              <a:rPr lang="fr-FR" sz="800" dirty="0">
                <a:solidFill>
                  <a:srgbClr val="000000"/>
                </a:solidFill>
              </a:rPr>
              <a:t>(soit un Taux de Rendement Annuel net maximum de de de </a:t>
            </a:r>
            <a:r>
              <a:rPr lang="fr-FR" sz="800" dirty="0">
                <a:solidFill>
                  <a:srgbClr val="000000"/>
                </a:solidFill>
                <a:highlight>
                  <a:srgbClr val="00FFFF"/>
                </a:highlight>
              </a:rPr>
              <a:t>7,54%</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kopkpopok » est très sensible à une faible variation du niveau de clôture de l'indice autour des seuils de </a:t>
            </a:r>
            <a:r>
              <a:rPr lang="fr-FR" sz="800" dirty="0">
                <a:solidFill>
                  <a:srgbClr val="000000"/>
                </a:solidFill>
                <a:effectLst/>
                <a:ea typeface="Calibri" panose="020F0502020204030204" pitchFamily="34" charset="0"/>
              </a:rPr>
              <a:t>100% de son Niveau Initial et 100% de son Niveau Initial  de son Niveau Initial </a:t>
            </a:r>
            <a:r>
              <a:rPr lang="fr-FR" sz="800" dirty="0">
                <a:effectLst/>
                <a:ea typeface="Calibri" panose="020F0502020204030204" pitchFamily="34" charset="0"/>
              </a:rPr>
              <a:t>en cours de vie, et des seuils de 100% et 70% de son Niveau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l'indice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70%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100% mais supérieur ou égal à 70%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100% de son Niveau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kopkpopok » EST TRÈS SENSIBLE À UNE FAIBLE VARIATION DU niveau DE CLÔTURE de l'indice AUTOUR DES SEUILS DE 100% ET DE 70% </a:t>
            </a:r>
            <a:r>
              <a:rPr lang="fr-FR" sz="800" cap="all" dirty="0">
                <a:solidFill>
                  <a:srgbClr val="B9A049"/>
                </a:solidFill>
                <a:latin typeface="+mn-lt"/>
              </a:rPr>
              <a:t>DE SON Niveau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des trimestres 4 à 35</a:t>
            </a:r>
            <a:r>
              <a:rPr lang="fr-FR" sz="800" dirty="0"/>
              <a:t>, l'indice clôture à un niveau strictement inférieur à 100% de son Niveau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70% de son Niveau Initial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-13,37%</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35, l'indice clôture à </a:t>
            </a:r>
            <a:r>
              <a:rPr lang="fr-FR" sz="800" dirty="0">
                <a:solidFill>
                  <a:schemeClr val="tx2"/>
                </a:solidFill>
                <a:latin typeface="+mn-lt"/>
              </a:rPr>
              <a:t>un niveau strictement inférieur à 100% de son Niveau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100% de son Niveau Initial (70%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-4,84%</a:t>
            </a:r>
            <a:r>
              <a:rPr lang="fr-FR" sz="800" baseline="30000" dirty="0">
                <a:solidFill>
                  <a:schemeClr val="tx1"/>
                </a:solidFill>
                <a:latin typeface="+mn-lt"/>
              </a:rPr>
              <a:t>⁽²⁾</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kopkpopok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100% de son Niveau Initial 100% de son Niveau Initial </a:t>
            </a:r>
            <a:r>
              <a:rPr lang="fr-FR" sz="800" dirty="0">
                <a:solidFill>
                  <a:schemeClr val="tx2"/>
                </a:solidFill>
              </a:rPr>
              <a:t>(115% dans cet exemple). Le produit est automatiquement remboursé par anticipation. Il verse alors l’intégralité du capital initial majorée d’un gain de 2,10% par trimestre écoulé depuis le 29/07/2022, soit un gain de 8,40% dans notre exemple.</a:t>
            </a:r>
          </a:p>
          <a:p>
            <a:pPr algn="just">
              <a:spcAft>
                <a:spcPts val="600"/>
              </a:spcAft>
            </a:pPr>
            <a:r>
              <a:rPr lang="fr-FR" sz="800" dirty="0"/>
              <a:t>Ce qui correspond à un Taux de Rendement Annuel net de 7,22%</a:t>
            </a:r>
            <a:r>
              <a:rPr lang="fr-FR" sz="800" baseline="30000" dirty="0"/>
              <a:t>⁽²⁾</a:t>
            </a:r>
            <a:r>
              <a:rPr lang="fr-FR" sz="800" dirty="0"/>
              <a:t>, contre un Taux de Rendement Annuel net de 13,68%</a:t>
            </a:r>
            <a:r>
              <a:rPr lang="fr-FR" sz="800" baseline="30000" dirty="0"/>
              <a:t>⁽²⁾</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2,10%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19918</TotalTime>
  <Words>10305</Words>
  <Application>Microsoft Office PowerPoint</Application>
  <PresentationFormat>Personnalisé</PresentationFormat>
  <Paragraphs>378</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900</cp:revision>
  <cp:lastPrinted>2022-05-04T09:56:42Z</cp:lastPrinted>
  <dcterms:created xsi:type="dcterms:W3CDTF">2017-02-21T09:03:05Z</dcterms:created>
  <dcterms:modified xsi:type="dcterms:W3CDTF">2022-06-07T15:50:52Z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