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25" d="100"/>
          <a:sy n="125" d="100"/>
        </p:scale>
        <p:origin x="1080" y="8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8E93966F-DA81-4B6F-B9C1-83B629F268DE}"/>
    <pc:docChg chg="undo redo custSel modSld">
      <pc:chgData name="Wally PILLER" userId="e1c1cba4-6299-482b-91e7-ffd34a654594" providerId="ADAL" clId="{8E93966F-DA81-4B6F-B9C1-83B629F268DE}" dt="2022-05-30T13:23:58.018" v="44" actId="20577"/>
      <pc:docMkLst>
        <pc:docMk/>
      </pc:docMkLst>
      <pc:sldChg chg="modSp mod">
        <pc:chgData name="Wally PILLER" userId="e1c1cba4-6299-482b-91e7-ffd34a654594" providerId="ADAL" clId="{8E93966F-DA81-4B6F-B9C1-83B629F268DE}" dt="2022-05-30T13:18:15.551" v="2" actId="20577"/>
        <pc:sldMkLst>
          <pc:docMk/>
          <pc:sldMk cId="279835308" sldId="283"/>
        </pc:sldMkLst>
        <pc:spChg chg="mod">
          <ac:chgData name="Wally PILLER" userId="e1c1cba4-6299-482b-91e7-ffd34a654594" providerId="ADAL" clId="{8E93966F-DA81-4B6F-B9C1-83B629F268DE}" dt="2022-05-30T13:18:15.551" v="2" actId="20577"/>
          <ac:spMkLst>
            <pc:docMk/>
            <pc:sldMk cId="279835308" sldId="283"/>
            <ac:spMk id="12" creationId="{6D78390A-2262-4712-95F9-8DE5399A1291}"/>
          </ac:spMkLst>
        </pc:spChg>
      </pc:sldChg>
      <pc:sldChg chg="modSp mod">
        <pc:chgData name="Wally PILLER" userId="e1c1cba4-6299-482b-91e7-ffd34a654594" providerId="ADAL" clId="{8E93966F-DA81-4B6F-B9C1-83B629F268DE}" dt="2022-05-30T13:23:16.581" v="40"/>
        <pc:sldMkLst>
          <pc:docMk/>
          <pc:sldMk cId="4283008219" sldId="284"/>
        </pc:sldMkLst>
        <pc:spChg chg="mod">
          <ac:chgData name="Wally PILLER" userId="e1c1cba4-6299-482b-91e7-ffd34a654594" providerId="ADAL" clId="{8E93966F-DA81-4B6F-B9C1-83B629F268DE}" dt="2022-05-30T13:23:16.581" v="40"/>
          <ac:spMkLst>
            <pc:docMk/>
            <pc:sldMk cId="4283008219" sldId="284"/>
            <ac:spMk id="8" creationId="{38611E08-F7D1-4B39-8F74-B0ABAC8875AC}"/>
          </ac:spMkLst>
        </pc:spChg>
        <pc:spChg chg="mod">
          <ac:chgData name="Wally PILLER" userId="e1c1cba4-6299-482b-91e7-ffd34a654594" providerId="ADAL" clId="{8E93966F-DA81-4B6F-B9C1-83B629F268DE}" dt="2022-05-30T13:21:04.315" v="34" actId="20577"/>
          <ac:spMkLst>
            <pc:docMk/>
            <pc:sldMk cId="4283008219" sldId="284"/>
            <ac:spMk id="16" creationId="{E676ECD3-0DEA-491E-887F-9613472B311F}"/>
          </ac:spMkLst>
        </pc:spChg>
      </pc:sldChg>
      <pc:sldChg chg="modSp mod">
        <pc:chgData name="Wally PILLER" userId="e1c1cba4-6299-482b-91e7-ffd34a654594" providerId="ADAL" clId="{8E93966F-DA81-4B6F-B9C1-83B629F268DE}" dt="2022-05-30T13:23:58.018" v="44" actId="20577"/>
        <pc:sldMkLst>
          <pc:docMk/>
          <pc:sldMk cId="1251430996" sldId="285"/>
        </pc:sldMkLst>
        <pc:spChg chg="mod">
          <ac:chgData name="Wally PILLER" userId="e1c1cba4-6299-482b-91e7-ffd34a654594" providerId="ADAL" clId="{8E93966F-DA81-4B6F-B9C1-83B629F268DE}" dt="2022-05-30T13:23:58.018" v="44" actId="20577"/>
          <ac:spMkLst>
            <pc:docMk/>
            <pc:sldMk cId="1251430996" sldId="285"/>
            <ac:spMk id="3" creationId="{CA03B948-52BE-4099-9E3E-FCC2F2CB0E31}"/>
          </ac:spMkLst>
        </pc:spChg>
      </pc:sldChg>
      <pc:sldChg chg="modSp mod">
        <pc:chgData name="Wally PILLER" userId="e1c1cba4-6299-482b-91e7-ffd34a654594" providerId="ADAL" clId="{8E93966F-DA81-4B6F-B9C1-83B629F268DE}" dt="2022-05-30T13:23:05.058" v="39" actId="108"/>
        <pc:sldMkLst>
          <pc:docMk/>
          <pc:sldMk cId="1502825947" sldId="291"/>
        </pc:sldMkLst>
        <pc:spChg chg="mod">
          <ac:chgData name="Wally PILLER" userId="e1c1cba4-6299-482b-91e7-ffd34a654594" providerId="ADAL" clId="{8E93966F-DA81-4B6F-B9C1-83B629F268DE}" dt="2022-05-30T13:23:05.058" v="39" actId="108"/>
          <ac:spMkLst>
            <pc:docMk/>
            <pc:sldMk cId="1502825947" sldId="291"/>
            <ac:spMk id="8" creationId="{38611E08-F7D1-4B39-8F74-B0ABAC8875AC}"/>
          </ac:spMkLst>
        </pc:spChg>
        <pc:spChg chg="mod">
          <ac:chgData name="Wally PILLER" userId="e1c1cba4-6299-482b-91e7-ffd34a654594" providerId="ADAL" clId="{8E93966F-DA81-4B6F-B9C1-83B629F268DE}" dt="2022-05-30T13:21:24.957" v="37" actId="20577"/>
          <ac:spMkLst>
            <pc:docMk/>
            <pc:sldMk cId="1502825947" sldId="291"/>
            <ac:spMk id="16" creationId="{E676ECD3-0DEA-491E-887F-9613472B311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31/05/2022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31/05/2022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5774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53496"/>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rivative.credit-suisse.com/countryselect/f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⁽¹⁾</a:t>
            </a:r>
            <a:r>
              <a:rPr lang="fr-FR" sz="800" b="1" cap="none" dirty="0"/>
              <a:t> et à l’échéance</a:t>
            </a:r>
            <a:r>
              <a:rPr lang="fr-FR" sz="800" baseline="30000" dirty="0">
                <a:solidFill>
                  <a:schemeClr val="tx2"/>
                </a:solidFill>
              </a:rPr>
              <a:t> </a:t>
            </a:r>
            <a:r>
              <a:rPr lang="fr-FR" sz="800" b="1" baseline="30000" dirty="0">
                <a:solidFill>
                  <a:schemeClr val="tx2"/>
                </a:solidFill>
              </a:rPr>
              <a:t>⁽¹⁾</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22 avril 2022 au 10 mai 2022 (inclus). </a:t>
            </a:r>
            <a:r>
              <a:rPr lang="fr-FR" sz="800" cap="none" dirty="0">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dirty="0"/>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b="1" cap="none" dirty="0">
                <a:solidFill>
                  <a:schemeClr val="tx2"/>
                </a:solidFill>
                <a:latin typeface="Proxima Nova Rg" panose="02000506030000020004" pitchFamily="2" charset="0"/>
              </a:rPr>
              <a:t> </a:t>
            </a:r>
            <a:r>
              <a:rPr lang="fr-FR" sz="800" cap="none" dirty="0">
                <a:solidFill>
                  <a:schemeClr val="tx2"/>
                </a:solidFill>
                <a:latin typeface="Proxima Nova Rg" panose="02000506030000020004" pitchFamily="2" charset="0"/>
              </a:rPr>
              <a:t>8 ans</a:t>
            </a:r>
            <a:r>
              <a:rPr lang="fr-FR" sz="800" b="1" dirty="0">
                <a:solidFill>
                  <a:srgbClr val="B9A049"/>
                </a:solidFill>
                <a:latin typeface="Futura PT" panose="020B0902020204020203" pitchFamily="34" charset="0"/>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cap="all" dirty="0">
                <a:solidFill>
                  <a:srgbClr val="B9A049"/>
                </a:solidFill>
                <a:latin typeface="Futura PT" panose="020B0902020204020203" pitchFamily="34" charset="0"/>
              </a:rPr>
              <a:t>credit Suisse ag</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agissant par l’intermédiaire de sa succursale de Londres. </a:t>
            </a:r>
            <a:r>
              <a:rPr lang="fr-FR" sz="800" cap="none" dirty="0">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KOPKPOPOKA</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marL="228600" indent="-228600" algn="just" defTabSz="914400">
              <a:buAutoNum type="arabicParenBoth"/>
            </a:pPr>
            <a:r>
              <a:rPr lang="fr-FR" sz="650"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marL="228600" indent="-228600" algn="just" defTabSz="914400">
              <a:buAutoNum type="arabicParenBoth"/>
            </a:pPr>
            <a:r>
              <a:rPr lang="fr-FR" sz="650" dirty="0">
                <a:solidFill>
                  <a:srgbClr val="04202E"/>
                </a:solidFill>
                <a:latin typeface="Proxima Nova Rg" panose="02000506030000020004" pitchFamily="2" charset="0"/>
              </a:rPr>
              <a:t>Crédit Suisse AG : </a:t>
            </a:r>
            <a:r>
              <a:rPr lang="en-US" sz="650" dirty="0">
                <a:solidFill>
                  <a:srgbClr val="04202E"/>
                </a:solidFill>
                <a:latin typeface="Proxima Nova Rg" panose="02000506030000020004" pitchFamily="2" charset="0"/>
              </a:rPr>
              <a:t>Moody’s A1 / Standard &amp; Poor’s A+ / Fitch A-</a:t>
            </a:r>
            <a:r>
              <a:rPr lang="fr-FR" sz="650" dirty="0">
                <a:solidFill>
                  <a:srgbClr val="04202E"/>
                </a:solidFill>
                <a:latin typeface="Proxima Nova Rg" panose="02000506030000020004" pitchFamily="2" charset="0"/>
              </a:rPr>
              <a:t>. Notations en vigueur au moment de la rédaction de la présente brochure le </a:t>
            </a:r>
            <a:r>
              <a:rPr lang="fr-FR" sz="650" dirty="0">
                <a:solidFill>
                  <a:schemeClr val="tx2"/>
                </a:solidFill>
                <a:latin typeface="Proxima Nova Rg" panose="02000506030000020004" pitchFamily="2" charset="0"/>
              </a:rPr>
              <a:t>31 mai 2022.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10/05/2022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50%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80% mais supérieur ou égal à 50%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100% de son Cours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kopkpopoka » EST TRÈS SENSIBLE À UNE FAIBLE </a:t>
            </a:r>
            <a:r>
              <a:rPr lang="fr-FR" sz="800">
                <a:solidFill>
                  <a:srgbClr val="B9A049"/>
                </a:solidFill>
                <a:latin typeface="+mn-lt"/>
              </a:rPr>
              <a:t>VARIATION DU niveau </a:t>
            </a:r>
            <a:r>
              <a:rPr lang="fr-FR" sz="800" dirty="0">
                <a:solidFill>
                  <a:srgbClr val="B9A049"/>
                </a:solidFill>
                <a:latin typeface="+mn-lt"/>
              </a:rPr>
              <a:t>DE l'indice AUTOUR DES SEUILS DE 50% ET DE 80% DE SON Cours de Référence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a:t>
            </a:r>
            <a:r>
              <a:rPr lang="fr-FR" sz="800" baseline="30000" dirty="0">
                <a:solidFill>
                  <a:schemeClr val="tx2"/>
                </a:solidFill>
                <a:latin typeface="Proxima Nova Rg" panose="02000506030000020004" pitchFamily="2" charset="0"/>
              </a:rPr>
              <a:t>⁽¹⁾</a:t>
            </a:r>
            <a:r>
              <a:rPr lang="fr-FR" sz="800" dirty="0"/>
              <a:t>, l'indice clôture à un niveau strictement supérieur à 80% de son Cours de Référence. Le produit verse donc un coupon de 1,00%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31, aux dates de constatation correspondantes</a:t>
            </a:r>
            <a:r>
              <a:rPr lang="fr-FR" sz="800" baseline="30000" dirty="0"/>
              <a:t>⁽¹⁾</a:t>
            </a:r>
            <a:r>
              <a:rPr lang="fr-FR" sz="800" dirty="0"/>
              <a:t>, l'indice clôture à un niveau strictement inférieur à </a:t>
            </a:r>
            <a:r>
              <a:rPr lang="fr-FR" sz="800" dirty="0">
                <a:highlight>
                  <a:srgbClr val="FF00FF"/>
                </a:highlight>
              </a:rPr>
              <a:t>80% de son Cours de Référence. </a:t>
            </a:r>
            <a:r>
              <a:rPr lang="fr-FR" sz="800" dirty="0"/>
              <a:t>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50% de son Cours de Référence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-14,66%</a:t>
            </a:r>
            <a:r>
              <a:rPr lang="fr-FR" sz="800" baseline="30000" dirty="0"/>
              <a:t>⁽²⁾</a:t>
            </a:r>
            <a:r>
              <a:rPr lang="fr-FR" sz="800" dirty="0"/>
              <a:t>, contre un Taux de Rendement Annuel net négatif de </a:t>
            </a:r>
            <a:r>
              <a:rPr lang="fr-FR" sz="800" dirty="0">
                <a:solidFill>
                  <a:srgbClr val="000000"/>
                </a:solidFill>
                <a:highlight>
                  <a:srgbClr val="00FFFF"/>
                </a:highlight>
              </a:rPr>
              <a:t>-14,78%</a:t>
            </a:r>
            <a:r>
              <a:rPr lang="fr-FR" sz="800" baseline="30000" dirty="0"/>
              <a:t>⁽²⁾</a:t>
            </a:r>
            <a:r>
              <a:rPr lang="fr-FR" sz="800" dirty="0"/>
              <a:t>, pour un investissement direct dans l'indice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l'indice clôture à un niveau strictement inférieur à 100% de son Cours de Référence mais supérieur au seuil de versement du coupon. Le mécanisme de remboursement anticipé automatique n’est donc pas activé mais le produit verse un coupon de 1,00% au titre du trimestre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80% de son Cours de Référence (70% dans cet exemple) mais strictement supérieur à 50% de son Cours de Référence.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-0,88%</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-5,30%</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kopkpopoka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l'indice clôture à un niveau supérieur à </a:t>
            </a:r>
            <a:r>
              <a:rPr lang="fr-FR" sz="800" dirty="0">
                <a:solidFill>
                  <a:schemeClr val="tx2"/>
                </a:solidFill>
                <a:highlight>
                  <a:srgbClr val="FF00FF"/>
                </a:highlight>
              </a:rPr>
              <a:t>&lt;ABAC2</a:t>
            </a:r>
            <a:r>
              <a:rPr lang="fr-FR" sz="800" dirty="0">
                <a:solidFill>
                  <a:schemeClr val="tx2"/>
                </a:solidFill>
              </a:rPr>
              <a:t>&gt;. Le produit verse alors un coupon de 1,00%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l'indice clôture à un niveau supérieur à 100% de son Cours de Référence (115% dans cet exemple). Le produit est alors automatiquement remboursé par anticipation. L’investisseur récupère l’intégralité du capital initial majoré d’un coupon de 1,00%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2,06%</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13,85%</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l'indice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1,00%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31 mai 2022</a:t>
            </a:r>
            <a:endParaRPr lang="fr-FR" sz="80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0056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BOUYGUES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2620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30/05/2022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Bouygues SA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-2,24%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12,43%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12,70%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179,67%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57,27%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BOUYGUES SA ENTRE LE </a:t>
            </a:r>
            <a:r>
              <a:rPr lang="en-US" sz="1200" b="0" dirty="0">
                <a:effectLst/>
                <a:latin typeface="+mj-lt"/>
              </a:rPr>
              <a:t>30 MAI 2010</a:t>
            </a:r>
            <a:r>
              <a:rPr lang="en-US" sz="1200" dirty="0">
                <a:latin typeface="+mj-lt"/>
              </a:rPr>
              <a:t> </a:t>
            </a:r>
            <a:r>
              <a:rPr lang="fr-FR" sz="1200" cap="none" dirty="0">
                <a:latin typeface="Futura PT" panose="020B0902020204020203" pitchFamily="34" charset="0"/>
              </a:rPr>
              <a:t>ET LE 30 MAI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607068" y="1166682"/>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31 mai 2022</a:t>
            </a:r>
            <a:endParaRPr lang="fr-FR" sz="800" dirty="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30 MAI 2022</a:t>
            </a:r>
            <a:endParaRPr lang="fr-FR" sz="800" dirty="0">
              <a:highlight>
                <a:srgbClr val="FF00FF"/>
              </a:highlight>
            </a:endParaRPr>
          </a:p>
        </p:txBody>
      </p:sp>
      <p:sp>
        <p:nvSpPr>
          <p:cNvPr id="20" name="ZoneTexte 19">
            <a:extLst>
              <a:ext uri="{FF2B5EF4-FFF2-40B4-BE49-F238E27FC236}">
                <a16:creationId xmlns:a16="http://schemas.microsoft.com/office/drawing/2014/main" id="{208BAFDF-051E-AF48-64F2-14ED670D7057}"/>
              </a:ext>
            </a:extLst>
          </p:cNvPr>
          <p:cNvSpPr txBox="1"/>
          <p:nvPr/>
        </p:nvSpPr>
        <p:spPr>
          <a:xfrm>
            <a:off x="741044" y="391313"/>
            <a:ext cx="5842636" cy="292388"/>
          </a:xfrm>
          <a:prstGeom prst="rect">
            <a:avLst/>
          </a:prstGeom>
          <a:noFill/>
        </p:spPr>
        <p:txBody>
          <a:bodyPr wrap="square">
            <a:spAutoFit/>
          </a:body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pic>
        <p:nvPicPr>
          <p:cNvPr id="21" name="Picture 20"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107910246"/>
              </p:ext>
            </p:extLst>
          </p:nvPr>
        </p:nvGraphicFramePr>
        <p:xfrm>
          <a:off x="361950" y="644017"/>
          <a:ext cx="6837886" cy="759301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2826319"/>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Crédit Suisse AG ⁽¹⁾,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22/04/2022 au 10/05/2022 (inclus). Une fois le montant de l’enveloppe initiale atteint (30 000 000 EUR), la commercialisation de « kopkpopoka » peut cesser à tout moment sans préavis avant le 10/05/2022,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à la moyenne arithmétique des niveau de clôture de l'indice  du 22/04/2022 au 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17/05/2030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21/05/2030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23/10/2023, 22/01/2024, 22/04/2024, 22/07/2024, 22/10/2024, 22/01/2025, 22/04/2025, 22/07/2025, 22/10/2025, 22/01/2026, 22/04/2026, 22/07/2026, 22/10/2026, 22/01/2027, 22/04/2027, 22/07/2027, 22/10/2027, 24/01/2028, 24/04/2028, 24/07/2028, 23/10/2028, 22/01/2029, 23/04/2029, 23/07/2029, 22/10/2029, 22/01/2030, 17/05/2030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80% du Cours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Seuil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kumimoji="0" lang="fr-FR" sz="700" b="0" i="0" u="none" strike="noStrike" kern="1200" cap="none" spc="0" normalizeH="0" baseline="0" noProof="0" dirty="0" err="1">
                          <a:ln>
                            <a:noFill/>
                          </a:ln>
                          <a:solidFill>
                            <a:srgbClr val="000000"/>
                          </a:solidFill>
                          <a:effectLst/>
                          <a:uLnTx/>
                          <a:uFillTx/>
                          <a:latin typeface="Proxima Nova Rg" panose="02000506030000020004" pitchFamily="2" charset="0"/>
                          <a:ea typeface="+mn-ea"/>
                          <a:cs typeface="+mn-cs"/>
                        </a:rPr>
                        <a:t>Credit</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Suisse Bank (Europe) SA paiera au distributeur une rémunération annuelle maximum équivalente à 1,00%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15498"/>
          </a:xfrm>
          <a:prstGeom prst="rect">
            <a:avLst/>
          </a:prstGeom>
          <a:noFill/>
          <a:ln w="9525">
            <a:noFill/>
            <a:miter lim="800000"/>
            <a:headEnd/>
            <a:tailEnd/>
          </a:ln>
        </p:spPr>
        <p:txBody>
          <a:bodyPr wrap="square" lIns="0" tIns="0" rIns="0" bIns="0">
            <a:spAutoFit/>
          </a:bodyPr>
          <a:lstStyle/>
          <a:p>
            <a:pPr marL="228600" lvl="0" indent="-228600" algn="just" defTabSz="914400">
              <a:buAutoNum type="arabicParenBoth"/>
            </a:pPr>
            <a:r>
              <a:rPr lang="fr-FR" sz="700" dirty="0">
                <a:solidFill>
                  <a:srgbClr val="000000"/>
                </a:solidFill>
                <a:latin typeface="Proxima Nova Rg" panose="02000506030000020004" pitchFamily="2" charset="0"/>
              </a:rPr>
              <a:t>Crédit Suisse AG : Moody’s A1 / Standard &amp; </a:t>
            </a:r>
            <a:r>
              <a:rPr lang="fr-FR" sz="700" dirty="0" err="1">
                <a:solidFill>
                  <a:srgbClr val="000000"/>
                </a:solidFill>
                <a:latin typeface="Proxima Nova Rg" panose="02000506030000020004" pitchFamily="2" charset="0"/>
              </a:rPr>
              <a:t>Poor’s</a:t>
            </a:r>
            <a:r>
              <a:rPr lang="fr-FR" sz="700" dirty="0">
                <a:solidFill>
                  <a:srgbClr val="000000"/>
                </a:solidFill>
                <a:latin typeface="Proxima Nova Rg" panose="02000506030000020004" pitchFamily="2" charset="0"/>
              </a:rPr>
              <a:t> A / Fitch A. Notations en vigueur au moment de la rédaction de la présente brochure le</a:t>
            </a:r>
            <a:r>
              <a:rPr lang="fr-FR" sz="650" dirty="0"/>
              <a:t> 31 mai 2022, qui ne sauraient ni être une garantie de solvabilité de l’Émetteur et du Garant de la formule, ni constituer un argument de souscription au produit. Les agences de notation peuvent les modifier à tout moment. </a:t>
            </a:r>
          </a:p>
          <a:p>
            <a:pPr marL="228600" lvl="0" indent="-228600" algn="just" defTabSz="914400">
              <a:buAutoNum type="arabicParenBoth"/>
            </a:pP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22129528"/>
              </p:ext>
            </p:extLst>
          </p:nvPr>
        </p:nvGraphicFramePr>
        <p:xfrm>
          <a:off x="372617" y="694464"/>
          <a:ext cx="6837886" cy="8310826"/>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322932">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Crédit Suisse AG ⁽¹⁾,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français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22/04/2022 au 10/05/2022 (inclus). Une fois le montant de l’enveloppe initiale atteint (30 000 000 EUR), la commercialisation de « kopkpopoka » peut cesser à tout moment sans préavis avant le 10/05/2022,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Cours de Référence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à la moyenne arithmétique des niveau de clôture de l'indice  du 22/04/2022 au 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17/05/2030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21/05/2030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22/07/2022, 24/10/2022, 23/01/2023, 24/04/2023, 24/07/2023, 23/10/2023, 22/01/2024, 22/04/2024, 22/07/2024, 22/10/2024, 22/01/2025, 22/04/2025, 22/07/2025, 22/10/2025, 22/01/2026, 22/04/2026, 22/07/2026, 22/10/2026, 22/01/2027, 22/04/2027, 22/07/2027, 22/10/2027, 24/01/2028, 24/04/2028, 24/07/2028, 23/10/2028, 22/01/2029, 23/04/2029, 23/07/2029, 22/10/2029, 22/01/2030, 17/05/2030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29/07/2022, 31/10/2022, 30/01/2023, 02/05/2023, 31/07/2023, 30/10/2023, 29/01/2024, 29/04/2024, 29/07/2024, 29/10/2024, 29/01/2025, 29/04/2025, 29/07/2025, 29/10/2025, 29/01/2026, 29/04/2026, 29/07/2026, 29/10/2026, 29/01/2027, 29/04/2027, 29/07/2027, 29/10/2027, 31/01/2028, 02/05/2028, 31/07/2028, 30/10/2028, 29/01/2029, 30/04/2029, 30/07/2029, 29/10/2029, 29/01/2030, 17/05/2030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80% du Cours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SEUIL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Bank (Europe) SA paiera au distributeur une rémunération annuelle maximum équivalente à 1,0%%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⁽¹⁾</a:t>
            </a:r>
            <a:r>
              <a:rPr lang="fr-FR" sz="650" dirty="0"/>
              <a:t> </a:t>
            </a:r>
            <a:r>
              <a:rPr lang="fr-FR" sz="650"/>
              <a:t>Crédit Suisse AG </a:t>
            </a:r>
            <a:r>
              <a:rPr lang="fr-FR" sz="650" dirty="0"/>
              <a:t>: </a:t>
            </a:r>
            <a:r>
              <a:rPr lang="fr-FR" sz="650"/>
              <a:t>Moody’s A1 / </a:t>
            </a:r>
            <a:r>
              <a:rPr lang="fr-FR" sz="650" dirty="0"/>
              <a:t>Standard &amp; </a:t>
            </a:r>
            <a:r>
              <a:rPr lang="fr-FR" sz="650" err="1"/>
              <a:t>Poor’s</a:t>
            </a:r>
            <a:r>
              <a:rPr lang="fr-FR" sz="650" dirty="0"/>
              <a:t> A+ / Fitch </a:t>
            </a:r>
            <a:r>
              <a:rPr lang="fr-FR" sz="650"/>
              <a:t>A</a:t>
            </a:r>
            <a:r>
              <a:rPr lang="fr-FR" sz="650" dirty="0"/>
              <a:t>. Notations en vigueur au moment de la rédaction de la présente brochure le </a:t>
            </a:r>
            <a:r>
              <a:rPr lang="fr-FR" sz="650"/>
              <a:t>29/04/2022. Ces notations peuvent être révisées à tout moment et </a:t>
            </a:r>
            <a:r>
              <a:rPr lang="fr-FR" sz="650" dirty="0"/>
              <a:t>ne </a:t>
            </a:r>
            <a:r>
              <a:rPr lang="fr-FR" sz="650"/>
              <a:t>sont pas </a:t>
            </a:r>
            <a:r>
              <a:rPr lang="fr-FR" sz="650" dirty="0"/>
              <a:t>une garantie de solvabilité de l’Émetteur de la formule</a:t>
            </a:r>
            <a:r>
              <a:rPr lang="fr-FR" sz="650"/>
              <a:t>. Elles ne sauraient </a:t>
            </a:r>
            <a:r>
              <a:rPr lang="fr-FR" sz="650" dirty="0"/>
              <a:t>constituer un argument de souscription au produit.</a:t>
            </a:r>
            <a:endParaRPr lang="fr-FR" sz="650"/>
          </a:p>
          <a:p>
            <a:pPr lvl="0" algn="just" defTabSz="914400"/>
            <a:r>
              <a:rPr lang="fr-FR" sz="800" baseline="30000"/>
              <a:t>⁽²⁾</a:t>
            </a:r>
            <a:r>
              <a:rPr lang="fr-FR" sz="65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10 mai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à un niveau dépendant de l’évolution des paramètres de marché au moment de la sortie (niveau de l'indice, des taux d’intérêt, de la volatilité et des primes de risque de crédit l’investisseur se fera notamment) et pourra donc entraîner un risque de perte en capital.</a:t>
            </a:r>
          </a:p>
          <a:p>
            <a:pPr algn="just"/>
            <a:r>
              <a:rPr lang="fr-FR" sz="650" baseline="30000" dirty="0">
                <a:solidFill>
                  <a:srgbClr val="000000"/>
                </a:solidFill>
                <a:highlight>
                  <a:srgbClr val="FF00FF"/>
                </a:highlight>
                <a:latin typeface="Proxima Nova Rg" panose="02000506030000020004" pitchFamily="2" charset="0"/>
              </a:rPr>
              <a:t>(</a:t>
            </a:r>
            <a:r>
              <a:rPr lang="fr-FR" sz="650" baseline="30000" dirty="0">
                <a:solidFill>
                  <a:srgbClr val="000000"/>
                </a:solidFill>
                <a:latin typeface="Proxima Nova Rg" panose="02000506030000020004" pitchFamily="2" charset="0"/>
              </a:rPr>
              <a:t>3) </a:t>
            </a:r>
            <a:r>
              <a:rPr lang="fr-FR" sz="650" dirty="0">
                <a:solidFill>
                  <a:srgbClr val="000000"/>
                </a:solidFill>
                <a:latin typeface="Proxima Nova Rg" panose="02000506030000020004" pitchFamily="2" charset="0"/>
              </a:rPr>
              <a:t>Veuillez vous référer à la présentation de la barrière dégressive de remboursement anticipé et de détermination du Cours de Référence</a:t>
            </a:r>
          </a:p>
          <a:p>
            <a:pPr algn="just"/>
            <a:endParaRPr lang="fr-FR" sz="650"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kopkpopoka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10/05/2022)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kopkpopoka », vous êtes exposé pour une durée de 4 à 32 trimestres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niveau strictement inférieur à 50%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activable automatiquement à toutes les dates de constatations trimestrielle dès la fin du trimestre 4 jusqu'à la fin du trimestre 31</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 (3)</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22/04/2022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80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1,00% par trimestre écoulé (soit un Taux de Rendement Annuel net maximum de 2,96%%), les investisseurs recevront en contrepartie l’intégralité du capital initial si l'indice ne baisse pas de plus de 50% par rapport à son Cours de Référence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kopkpopoka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kopkpopoka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10/05/2022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r>
              <a:rPr lang="fr-FR" sz="650" baseline="30000" dirty="0">
                <a:solidFill>
                  <a:srgbClr val="000000"/>
                </a:solidFill>
                <a:latin typeface="Proxima Nova Rg" panose="02000506030000020004" pitchFamily="2" charset="0"/>
              </a:rPr>
              <a:t>(3) </a:t>
            </a:r>
            <a:r>
              <a:rPr lang="fr-FR" sz="650" dirty="0">
                <a:solidFill>
                  <a:srgbClr val="000000"/>
                </a:solidFill>
                <a:latin typeface="Proxima Nova Rg" panose="02000506030000020004" pitchFamily="2" charset="0"/>
              </a:rPr>
              <a:t> Veuillez vous référer à la présentation de la barrière dégressive de remboursement anticipé et de détermination du Cours de Référence</a:t>
            </a:r>
          </a:p>
          <a:p>
            <a:pPr algn="just"/>
            <a:endParaRPr lang="fr-FR" sz="650"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6584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kopkpopoka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a:t>
            </a:r>
            <a:r>
              <a:rPr lang="fr-FR" sz="800" dirty="0">
                <a:solidFill>
                  <a:schemeClr val="tx1"/>
                </a:solidFill>
                <a:latin typeface="Proxima Nova Rg"/>
              </a:rPr>
              <a:t>entre la 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(soit le 10/05/2022)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kopkpopoka », vous êtes exposé pour une durée de 4 à 32 trimestres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50%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31</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 (3)</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1,00% par trimestre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80% de son Cours de Référence.</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de Référence,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2,87%</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kopkpopoka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kopkpopoka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10/05/2022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1,00% par trimestre écoulé depuis le 22/04/2022</a:t>
            </a:r>
          </a:p>
          <a:p>
            <a:pPr marL="0" indent="0" algn="ctr">
              <a:lnSpc>
                <a:spcPct val="100000"/>
              </a:lnSpc>
              <a:spcBef>
                <a:spcPts val="0"/>
              </a:spcBef>
              <a:buNone/>
            </a:pPr>
            <a:r>
              <a:rPr lang="fr-FR" sz="800" dirty="0"/>
              <a:t>(soit un coupon de 32,00% et un Taux de Rendement Annuel net de </a:t>
            </a:r>
            <a:r>
              <a:rPr lang="fr-FR" sz="800" dirty="0">
                <a:highlight>
                  <a:srgbClr val="FFFF00"/>
                </a:highlight>
              </a:rPr>
              <a:t>2,48%</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1,00% par trimestre écoulé depuis le 22/04/2022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2,89%</a:t>
            </a:r>
            <a:r>
              <a:rPr lang="fr-FR" sz="800" baseline="30000" dirty="0"/>
              <a:t>⁽²⁾ </a:t>
            </a:r>
            <a:r>
              <a:rPr lang="fr-FR" sz="800" dirty="0"/>
              <a:t>et </a:t>
            </a:r>
            <a:r>
              <a:rPr lang="fr-FR" sz="800" dirty="0">
                <a:highlight>
                  <a:srgbClr val="FFFF00"/>
                </a:highlight>
              </a:rPr>
              <a:t>2,96%</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31,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100% de son Cours de Référence,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502453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17 mai 2030,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80% de son Cours de Référence, l’investisseur reçoit, le 21 mai 2030</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21 mai 2030</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22/04/2022 et le 17/05/2030</a:t>
            </a:r>
          </a:p>
          <a:p>
            <a:pPr marL="0" indent="0" algn="ctr">
              <a:lnSpc>
                <a:spcPct val="100000"/>
              </a:lnSpc>
              <a:spcBef>
                <a:spcPts val="0"/>
              </a:spcBef>
              <a:buNone/>
            </a:pPr>
            <a:r>
              <a:rPr lang="fr-FR" sz="800" dirty="0"/>
              <a:t>(Soit un Taux de Rendement Annuel net inférieur ou égal </a:t>
            </a:r>
            <a:r>
              <a:rPr lang="fr-FR" sz="800"/>
              <a:t>à -9,18%</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des niveau de clôture de l'indice  du 22/04/2022 au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80% mais supérieur ou égal à 50% de son Cours de Référence, l’investisseur reçoit, le 21 mai 2030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461665"/>
          </a:xfrm>
          <a:prstGeom prst="rect">
            <a:avLst/>
          </a:prstGeom>
          <a:noFill/>
        </p:spPr>
        <p:txBody>
          <a:bodyPr wrap="square" rtlCol="0">
            <a:spAutoFit/>
          </a:bodyPr>
          <a:lstStyle/>
          <a:p>
            <a:r>
              <a:rPr lang="fr-FR" sz="800" b="1" dirty="0">
                <a:latin typeface="Proxima Nova Rg" panose="02000506030000020004" pitchFamily="2" charset="0"/>
              </a:rPr>
              <a:t>Sinon, le mécanisme de remboursement automatique anticipé n'est pas activé et le produit continue.</a:t>
            </a:r>
          </a:p>
          <a:p>
            <a:endParaRPr lang="fr-FR" sz="800" dirty="0"/>
          </a:p>
          <a:p>
            <a:r>
              <a:rPr lang="fr-FR" sz="800" dirty="0"/>
              <a:t> 100% DU Cours de Référence de l'indice</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10/05/2022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a:t>
            </a:r>
            <a:r>
              <a:rPr lang="fr-FR" sz="800" dirty="0">
                <a:solidFill>
                  <a:schemeClr val="tx2"/>
                </a:solidFill>
              </a:rPr>
              <a:t>, on compare le niveau de l'indice à son Cours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des niveau de clôture de l'indice  du 22/04/2022 au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80% de son Cours de Référence</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82296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1,00%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l'indice</a:t>
            </a:r>
            <a:r>
              <a:rPr lang="fr-FR" sz="800" b="1" dirty="0">
                <a:solidFill>
                  <a:schemeClr val="tx2"/>
                </a:solidFill>
              </a:rPr>
              <a:t> clôture à un niveau </a:t>
            </a:r>
            <a:r>
              <a:rPr lang="fr-FR" sz="800" b="1" dirty="0">
                <a:solidFill>
                  <a:schemeClr val="tx2"/>
                </a:solidFill>
                <a:latin typeface="Proxima Nova Rg" panose="02000506030000020004" pitchFamily="2" charset="0"/>
              </a:rPr>
              <a:t>strictement inférieur à 80% de son Cours de Référence,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⁽¹⁾</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⁽²⁾</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10/05/2022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2,48%</a:t>
            </a:r>
            <a:r>
              <a:rPr lang="fr-FR" sz="800" baseline="30000" dirty="0"/>
              <a:t>⁽²⁾</a:t>
            </a:r>
            <a:r>
              <a:rPr lang="fr-FR" sz="800" dirty="0"/>
              <a:t> et </a:t>
            </a:r>
            <a:r>
              <a:rPr lang="fr-FR" sz="800" dirty="0">
                <a:highlight>
                  <a:srgbClr val="00FFFF"/>
                </a:highlight>
              </a:rPr>
              <a:t>2,87%</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17/05/2030,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80% de son Cours de Référence, l’investisseur reçoit, le 21/05/2030</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21/05/2030</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&lt;NDR</a:t>
            </a:r>
            <a:r>
              <a:rPr lang="fr-FR" sz="800" dirty="0">
                <a:solidFill>
                  <a:schemeClr val="tx2"/>
                </a:solidFill>
              </a:rPr>
              <a:t>&gt; </a:t>
            </a:r>
            <a:r>
              <a:rPr lang="fr-FR" sz="800" dirty="0"/>
              <a:t>et son niveau de clôture le 17/05/2030</a:t>
            </a:r>
          </a:p>
          <a:p>
            <a:pPr marL="0" indent="0" algn="ctr">
              <a:lnSpc>
                <a:spcPct val="100000"/>
              </a:lnSpc>
              <a:spcBef>
                <a:spcPts val="0"/>
              </a:spcBef>
              <a:buNone/>
            </a:pPr>
            <a:r>
              <a:rPr lang="fr-FR" sz="800" dirty="0"/>
              <a:t>(Soit un Taux de Rendement Annuel net inférieur ou égal à -4,27%</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2,76%</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80% mais supérieur ou égal à 50% de son Cours de Référence, l’investisseur reçoit, le 21/05/2030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2,89%</a:t>
            </a:r>
            <a:r>
              <a:rPr lang="fr-FR" sz="800" baseline="30000" dirty="0"/>
              <a:t>2) </a:t>
            </a:r>
            <a:r>
              <a:rPr lang="fr-FR" sz="800" dirty="0"/>
              <a:t>et 2,87%</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31), on compare le niveau de clôture de l'indice à son Cours de Référence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100% de son Cours de Référence,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10/05/2022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31, si à l’une des dates de constatation</a:t>
            </a:r>
            <a:r>
              <a:rPr lang="fr-FR" sz="800" baseline="30000" dirty="0">
                <a:solidFill>
                  <a:srgbClr val="000000"/>
                </a:solidFill>
              </a:rPr>
              <a:t>⁽¹⁾</a:t>
            </a:r>
            <a:r>
              <a:rPr lang="fr-FR" sz="800" dirty="0">
                <a:solidFill>
                  <a:srgbClr val="000000"/>
                </a:solidFill>
              </a:rPr>
              <a:t> trimestrielle l'indice clôture à un niveau supérieur ou égal à 100% de son Cours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coupon de 1,00% par trimestre écoulé depuis le 22/04/2022 (soit 4,00%</a:t>
            </a:r>
            <a:r>
              <a:rPr lang="fr-FR" sz="800" i="1" dirty="0">
                <a:solidFill>
                  <a:srgbClr val="000000"/>
                </a:solidFill>
              </a:rPr>
              <a:t> </a:t>
            </a:r>
            <a:r>
              <a:rPr lang="fr-FR" sz="800" dirty="0">
                <a:solidFill>
                  <a:srgbClr val="000000"/>
                </a:solidFill>
              </a:rPr>
              <a:t>par année écoulée et un Taux de Rendement Annuel net maximum de 2,96%</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80% de son Cours de Référence, l’investisseur récupère alors l’intégralité de son capital initial, majorée d’un coupon de 1,00% par trimestre écoulé depuis le 22/04/2022  (soit un coupon de 32,00% et un Taux de Rendement Annuel net de 2,48%</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l'indice clôture à un niveau strictement inférieur à 80% de son Cours de Référence mais supérieur ou égal à 50% de ce dernier, l’investisseur récupère l’intégralité de son capital initialement investi. Le capital n’est donc exposé à un risque de perte à l’échéance⁽¹⁾ que si l'indice clôture à un niveau strictement inférieur à 50% de son Cours de Référence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kopkpopoka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50%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32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1,00% par trimestre écoulé depuis le 22/04/2022 </a:t>
            </a:r>
            <a:r>
              <a:rPr lang="fr-FR" sz="800" dirty="0">
                <a:solidFill>
                  <a:srgbClr val="000000"/>
                </a:solidFill>
              </a:rPr>
              <a:t>(soit un Taux de Rendement Annuel net maximum de 2,96%</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kopkpopoka » est très sensible à une faible variation du niveau de clôture de l'indice autour du seuil de </a:t>
            </a:r>
            <a:r>
              <a:rPr lang="fr-FR" sz="800" b="1" dirty="0">
                <a:solidFill>
                  <a:srgbClr val="000000"/>
                </a:solidFill>
                <a:effectLst/>
                <a:ea typeface="Calibri" panose="020F0502020204030204" pitchFamily="34" charset="0"/>
              </a:rPr>
              <a:t>100% de son Cours de Référence et 100%  </a:t>
            </a:r>
            <a:r>
              <a:rPr lang="fr-FR" sz="800" b="1" dirty="0">
                <a:effectLst/>
                <a:ea typeface="Calibri" panose="020F0502020204030204" pitchFamily="34" charset="0"/>
              </a:rPr>
              <a:t>en cours de vie, et des seuils de 80% et 50% de son Cours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lié au sous-jacent : </a:t>
            </a:r>
            <a:r>
              <a:rPr lang="fr-FR" sz="800" dirty="0">
                <a:solidFill>
                  <a:srgbClr val="000000"/>
                </a:solidFill>
                <a:highlight>
                  <a:srgbClr val="FF00FF"/>
                </a:highlight>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découlant de la nature du support : </a:t>
            </a:r>
            <a:r>
              <a:rPr lang="fr-FR" sz="800" dirty="0">
                <a:solidFill>
                  <a:srgbClr val="000000"/>
                </a:solidFill>
                <a:highlight>
                  <a:srgbClr val="FF00FF"/>
                </a:highlight>
              </a:rPr>
              <a:t>En cas de revente du produit avant l’échéance ou, selon le cas, à la date de remboursement anticipé automatique</a:t>
            </a:r>
            <a:r>
              <a:rPr lang="fr-FR" sz="800" baseline="30000" dirty="0">
                <a:solidFill>
                  <a:srgbClr val="000000"/>
                </a:solidFill>
                <a:highlight>
                  <a:srgbClr val="FF00FF"/>
                </a:highlight>
              </a:rPr>
              <a:t>⁽¹⁾</a:t>
            </a:r>
            <a:r>
              <a:rPr lang="fr-FR" sz="800" dirty="0">
                <a:solidFill>
                  <a:srgbClr val="000000"/>
                </a:solidFill>
                <a:highlight>
                  <a:srgbClr val="FF00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highlight>
                  <a:srgbClr val="FF00FF"/>
                </a:highlight>
              </a:rPr>
              <a:t>⁽¹⁾</a:t>
            </a:r>
            <a:r>
              <a:rPr lang="fr-FR" sz="800" dirty="0">
                <a:solidFill>
                  <a:srgbClr val="000000"/>
                </a:solidFill>
                <a:highlight>
                  <a:srgbClr val="FF00FF"/>
                </a:highlight>
              </a:rPr>
              <a:t>. Ainsi, le montant remboursé pourra être très différent (inférieur ou supérieur) du montant résultant de l’application de la formule annoncée. </a:t>
            </a:r>
            <a:r>
              <a:rPr lang="fr-FR" sz="800" b="1" dirty="0">
                <a:solidFill>
                  <a:srgbClr val="000000"/>
                </a:solidFill>
                <a:highlight>
                  <a:srgbClr val="FF00FF"/>
                </a:highlight>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10/05/2022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1,00% dès lors que l'indice clôture à un niveau supérieur ou égal à 80% de son Cours de Référence</a:t>
            </a:r>
            <a:r>
              <a:rPr lang="fr-FR" sz="800" dirty="0">
                <a:solidFill>
                  <a:srgbClr val="000000"/>
                </a:solidFill>
                <a:ea typeface="SimSun" pitchFamily="2" charset="-122"/>
                <a:cs typeface="Times New Roman" pitchFamily="18" charset="0"/>
              </a:rPr>
              <a:t>.</a:t>
            </a:r>
            <a:r>
              <a:rPr lang="fr-FR" sz="800">
                <a:solidFill>
                  <a:srgbClr val="000000"/>
                </a:solidFill>
                <a:ea typeface="SimSun" pitchFamily="2" charset="-122"/>
                <a:cs typeface="Times New Roman" pitchFamily="18" charset="0"/>
              </a:rPr>
              <a:t> </a:t>
            </a: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a:solidFill>
                  <a:srgbClr val="000000"/>
                </a:solidFill>
              </a:rPr>
              <a:t>A l’issue </a:t>
            </a:r>
            <a:r>
              <a:rPr lang="fr-FR" sz="800" dirty="0">
                <a:solidFill>
                  <a:srgbClr val="000000"/>
                </a:solidFill>
              </a:rPr>
              <a:t>du trimestre 4 </a:t>
            </a:r>
            <a:r>
              <a:rPr lang="fr-FR" sz="800">
                <a:solidFill>
                  <a:srgbClr val="000000"/>
                </a:solidFill>
              </a:rPr>
              <a:t>à</a:t>
            </a:r>
            <a:r>
              <a:rPr lang="fr-FR" sz="800" dirty="0">
                <a:solidFill>
                  <a:srgbClr val="000000"/>
                </a:solidFill>
              </a:rPr>
              <a:t> 31, si à l’une des dates de constatation trimestrielle correspondantes</a:t>
            </a:r>
            <a:r>
              <a:rPr lang="fr-FR" sz="800" baseline="30000" dirty="0">
                <a:solidFill>
                  <a:srgbClr val="000000"/>
                </a:solidFill>
              </a:rPr>
              <a:t>⁽¹⁾</a:t>
            </a:r>
            <a:r>
              <a:rPr lang="fr-FR" sz="800" dirty="0">
                <a:solidFill>
                  <a:srgbClr val="000000"/>
                </a:solidFill>
              </a:rPr>
              <a:t> </a:t>
            </a:r>
            <a:r>
              <a:rPr lang="fr-FR" sz="800">
                <a:solidFill>
                  <a:srgbClr val="000000"/>
                </a:solidFill>
              </a:rPr>
              <a:t>,&lt;</a:t>
            </a:r>
            <a:r>
              <a:rPr lang="fr-FR" sz="800" dirty="0">
                <a:solidFill>
                  <a:srgbClr val="000000"/>
                </a:solidFill>
              </a:rPr>
              <a:t>SJR1&gt; clôture à un niveau supérieur ou égal à 100% de son Cours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1,00%  (soit un Taux de Rendement Annuel net maximum de</a:t>
            </a:r>
            <a:r>
              <a:rPr lang="fr-FR" sz="800" dirty="0">
                <a:solidFill>
                  <a:srgbClr val="000000"/>
                </a:solidFill>
                <a:highlight>
                  <a:srgbClr val="00FFFF"/>
                </a:highlight>
              </a:rPr>
              <a:t>&lt;TRA</a:t>
            </a:r>
            <a:r>
              <a:rPr lang="fr-FR" sz="800">
                <a:solidFill>
                  <a:srgbClr val="000000"/>
                </a:solidFill>
                <a:highlight>
                  <a:srgbClr val="00FFFF"/>
                </a:highlight>
              </a:rPr>
              <a:t>.</a:t>
            </a:r>
            <a:r>
              <a:rPr lang="fr-FR" sz="800" dirty="0">
                <a:solidFill>
                  <a:srgbClr val="000000"/>
                </a:solidFill>
                <a:highlight>
                  <a:srgbClr val="00FFFF"/>
                </a:highlight>
              </a:rPr>
              <a:t>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a:solidFill>
                  <a:srgbClr val="000000"/>
                </a:solidFill>
              </a:rPr>
              <a:t>Sinon, si</a:t>
            </a:r>
            <a:r>
              <a:rPr lang="fr-FR" sz="800" dirty="0">
                <a:solidFill>
                  <a:srgbClr val="000000"/>
                </a:solidFill>
              </a:rPr>
              <a:t> le mécanisme de remboursement anticipé n’a pas été activé au préalable, et si </a:t>
            </a:r>
            <a:r>
              <a:rPr lang="fr-FR" sz="800">
                <a:solidFill>
                  <a:srgbClr val="000000"/>
                </a:solidFill>
              </a:rPr>
              <a:t>à la date de constatation finale </a:t>
            </a:r>
            <a:r>
              <a:rPr lang="fr-FR" sz="800" dirty="0">
                <a:solidFill>
                  <a:srgbClr val="000000"/>
                </a:solidFill>
              </a:rPr>
              <a:t>l'indice clôture à un niveau supérieur ou égal à 50% de son Cours de Référence, l’investisseur récupère alors l’intégralité de son capital </a:t>
            </a:r>
            <a:r>
              <a:rPr lang="fr-FR" sz="800">
                <a:solidFill>
                  <a:srgbClr val="000000"/>
                </a:solidFill>
              </a:rPr>
              <a:t>initialement investi</a:t>
            </a:r>
            <a:r>
              <a:rPr lang="fr-FR" sz="800" dirty="0">
                <a:solidFill>
                  <a:srgbClr val="000000"/>
                </a:solidFill>
              </a:rPr>
              <a:t> (soit un Taux de Rendement Annuel net maximum de </a:t>
            </a:r>
            <a:r>
              <a:rPr lang="fr-FR" sz="800" dirty="0">
                <a:solidFill>
                  <a:srgbClr val="000000"/>
                </a:solidFill>
                <a:highlight>
                  <a:srgbClr val="00FFFF"/>
                </a:highlight>
              </a:rPr>
              <a:t>2,87%</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kopkpopoka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50%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32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1,00% par trimestre </a:t>
            </a:r>
            <a:r>
              <a:rPr lang="fr-FR" sz="800" dirty="0">
                <a:solidFill>
                  <a:srgbClr val="000000"/>
                </a:solidFill>
              </a:rPr>
              <a:t>(soit un Taux de Rendement Annuel net maximum de de de </a:t>
            </a:r>
            <a:r>
              <a:rPr lang="fr-FR" sz="800" dirty="0">
                <a:solidFill>
                  <a:srgbClr val="000000"/>
                </a:solidFill>
                <a:highlight>
                  <a:srgbClr val="00FFFF"/>
                </a:highlight>
              </a:rPr>
              <a:t>2,87%</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kopkpopoka » est très sensible à une faible variation du niveau de clôture de l'indice autour du seuil de </a:t>
            </a:r>
            <a:r>
              <a:rPr lang="fr-FR" sz="800" dirty="0">
                <a:solidFill>
                  <a:srgbClr val="000000"/>
                </a:solidFill>
                <a:effectLst/>
                <a:ea typeface="Calibri" panose="020F0502020204030204" pitchFamily="34" charset="0"/>
              </a:rPr>
              <a:t>80% de son Cours de Référence et 100%  </a:t>
            </a:r>
            <a:r>
              <a:rPr lang="fr-FR" sz="800" dirty="0">
                <a:effectLst/>
                <a:ea typeface="Calibri" panose="020F0502020204030204" pitchFamily="34" charset="0"/>
              </a:rPr>
              <a:t>en cours de vie, et des seuils de 80% et 50% de son Cours de Référence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a:solidFill>
                  <a:srgbClr val="000000"/>
                </a:solidFill>
              </a:rPr>
              <a:t>Conformément à l’articule 14 du Règlement délégué n°2019/979, les investisseurs sont invités à lire attentivement la section « Facteurs de Risques » du Prospectus de Base et des Conditions définitives, disponible sur le site </a:t>
            </a:r>
            <a:r>
              <a:rPr lang="fr-FR" sz="800" i="1">
                <a:solidFill>
                  <a:srgbClr val="000000"/>
                </a:solidFill>
                <a:hlinkClick r:id="rId2"/>
              </a:rPr>
              <a:t>https://derivative.credit-suisse.com/countryselect/fr</a:t>
            </a:r>
            <a:endParaRPr lang="fr-FR" sz="800" i="1" dirty="0">
              <a:solidFill>
                <a:srgbClr val="000000"/>
              </a:solidFill>
            </a:endParaRPr>
          </a:p>
          <a:p>
            <a:pPr algn="just">
              <a:lnSpc>
                <a:spcPct val="95000"/>
              </a:lnSpc>
            </a:pPr>
            <a:endParaRPr lang="fr-FR" sz="800" i="1">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en cas </a:t>
            </a:r>
            <a:r>
              <a:rPr lang="fr-FR" sz="800">
                <a:solidFill>
                  <a:srgbClr val="000000"/>
                </a:solidFill>
              </a:rPr>
              <a:t>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taux </a:t>
            </a:r>
            <a:r>
              <a:rPr lang="fr-FR" sz="80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liquidité </a:t>
            </a:r>
            <a:r>
              <a:rPr lang="fr-FR" sz="80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conflits d’intérêts potentiels </a:t>
            </a:r>
            <a:r>
              <a:rPr lang="fr-FR" sz="800">
                <a:solidFill>
                  <a:srgbClr val="000000"/>
                </a:solidFill>
              </a:rPr>
              <a:t>: L’émetteur et l’agent de calcul de ce produit appartiennent au Groupe </a:t>
            </a:r>
            <a:r>
              <a:rPr lang="fr-FR" sz="800" err="1">
                <a:solidFill>
                  <a:srgbClr val="000000"/>
                </a:solidFill>
              </a:rPr>
              <a:t>Credit</a:t>
            </a:r>
            <a:r>
              <a:rPr lang="fr-FR" sz="800">
                <a:solidFill>
                  <a:srgbClr val="000000"/>
                </a:solidFill>
              </a:rPr>
              <a:t> Suisse. Les conflits d’intérêts qui peuvent être engendrés seront gérés conformément à la réglementation applicable. </a:t>
            </a:r>
            <a:endParaRPr lang="fr-FR" sz="800" b="1">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Exposition à la performance de l’indice sous-jacent. </a:t>
            </a:r>
            <a:r>
              <a:rPr lang="fr-FR" sz="800">
                <a:solidFill>
                  <a:srgbClr val="000000"/>
                </a:solidFill>
                <a:highlight>
                  <a:srgbClr val="FF00FF"/>
                </a:highlight>
              </a:rPr>
              <a:t>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endParaRPr lang="fr-FR" sz="800" b="1">
              <a:solidFill>
                <a:srgbClr val="000000"/>
              </a:solidFill>
              <a:highlight>
                <a:srgbClr val="FF00FF"/>
              </a:highlight>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Risques liés aux indices « </a:t>
            </a:r>
            <a:r>
              <a:rPr lang="fr-FR" sz="800" b="1" err="1">
                <a:solidFill>
                  <a:srgbClr val="000000"/>
                </a:solidFill>
                <a:highlight>
                  <a:srgbClr val="FF00FF"/>
                </a:highlight>
              </a:rPr>
              <a:t>Decrement</a:t>
            </a:r>
            <a:r>
              <a:rPr lang="fr-FR" sz="800" b="1">
                <a:solidFill>
                  <a:srgbClr val="000000"/>
                </a:solidFill>
                <a:highlight>
                  <a:srgbClr val="FF00FF"/>
                </a:highlight>
              </a:rPr>
              <a:t> » en points d’indice : </a:t>
            </a:r>
            <a:r>
              <a:rPr lang="fr-FR" sz="800">
                <a:solidFill>
                  <a:srgbClr val="000000"/>
                </a:solidFill>
                <a:highlight>
                  <a:srgbClr val="FF00FF"/>
                </a:highlight>
              </a:rPr>
              <a:t>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endParaRPr lang="fr-FR" sz="800" b="1">
              <a:solidFill>
                <a:srgbClr val="000000"/>
              </a:solidFill>
              <a:highlight>
                <a:srgbClr val="FF00FF"/>
              </a:highlight>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10/05/2022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l'indice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50%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80% mais supérieur ou égal à 50%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100% de son Cours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kopkpopoka » EST TRÈS SENSIBLE À UNE FAIBLE VARIATION DU niveau DE CLÔTURE de l'indice AUTOUR DES SEUILS DE 80% ET DE 50% </a:t>
            </a:r>
            <a:r>
              <a:rPr lang="fr-FR" sz="800" cap="all" dirty="0">
                <a:solidFill>
                  <a:srgbClr val="B9A049"/>
                </a:solidFill>
                <a:latin typeface="+mn-lt"/>
              </a:rPr>
              <a:t>DE SON Cours de Référence</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du trimestres 4 à 31</a:t>
            </a:r>
            <a:r>
              <a:rPr lang="fr-FR" sz="800" dirty="0"/>
              <a:t>, l'indice clôture à un niveau strictement inférieur à 100% de son Cours de Référence.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50% de son Cours de Référence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-14,78%</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31, l'indice clôture à </a:t>
            </a:r>
            <a:r>
              <a:rPr lang="fr-FR" sz="800" dirty="0">
                <a:solidFill>
                  <a:schemeClr val="tx2"/>
                </a:solidFill>
                <a:latin typeface="+mn-lt"/>
              </a:rPr>
              <a:t>un niveau strictement inférieur à 100% de son Cours de Référence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80% de son Cours de Référence (70%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-5,30%</a:t>
            </a:r>
            <a:r>
              <a:rPr lang="fr-FR" sz="800" baseline="30000" dirty="0">
                <a:solidFill>
                  <a:schemeClr val="tx1"/>
                </a:solidFill>
                <a:latin typeface="+mn-lt"/>
              </a:rPr>
              <a:t>⁽²⁾</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kopkpopoka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100% de son Cours de Référence 100% de son Cours de Référence </a:t>
            </a:r>
            <a:r>
              <a:rPr lang="fr-FR" sz="800" dirty="0">
                <a:solidFill>
                  <a:schemeClr val="tx2"/>
                </a:solidFill>
              </a:rPr>
              <a:t>(115% dans cet exemple). Le produit est automatiquement remboursé par anticipation. Il verse alors l’intégralité du capital initial majorée d’un coupon de 1,00% par trimestre écoulé depuis le 22/04/2022, soit un gain de 4,00% dans notre exemple.</a:t>
            </a:r>
          </a:p>
          <a:p>
            <a:pPr algn="just">
              <a:spcAft>
                <a:spcPts val="600"/>
              </a:spcAft>
            </a:pPr>
            <a:r>
              <a:rPr lang="fr-FR" sz="800" dirty="0"/>
              <a:t>Ce qui correspond à un Taux de Rendement Annuel net de 2,96%</a:t>
            </a:r>
            <a:r>
              <a:rPr lang="fr-FR" sz="800" baseline="30000" dirty="0"/>
              <a:t>⁽²⁾</a:t>
            </a:r>
            <a:r>
              <a:rPr lang="fr-FR" sz="800" dirty="0"/>
              <a:t>, contre un Taux de Rendement Annuel net de 13,85%</a:t>
            </a:r>
            <a:r>
              <a:rPr lang="fr-FR" sz="800" baseline="30000" dirty="0"/>
              <a:t>⁽²⁾</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1,00% par trimestre écoulé depuis le 22/04/2022.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F0323-6FE8-41A6-BEA1-CC5178579BBD}">
  <ds:schemaRefs>
    <ds:schemaRef ds:uri="514a554b-82b0-4359-b247-fc84018a95f0"/>
    <ds:schemaRef ds:uri="ef624bc2-1644-4d69-8362-5c28ca4963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20328</TotalTime>
  <Words>10059</Words>
  <Application>Microsoft Office PowerPoint</Application>
  <PresentationFormat>Personnalisé</PresentationFormat>
  <Paragraphs>378</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902</cp:revision>
  <cp:lastPrinted>2022-05-04T09:56:42Z</cp:lastPrinted>
  <dcterms:created xsi:type="dcterms:W3CDTF">2017-02-21T09:03:05Z</dcterms:created>
  <dcterms:modified xsi:type="dcterms:W3CDTF">2022-05-31T09:41:07Z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