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6" r:id="rId8"/>
    <p:sldId id="294" r:id="rId9"/>
    <p:sldId id="285" r:id="rId10"/>
    <p:sldId id="292" r:id="rId11"/>
    <p:sldId id="287" r:id="rId12"/>
    <p:sldId id="295" r:id="rId13"/>
    <p:sldId id="288" r:id="rId14"/>
    <p:sldId id="289" r:id="rId15"/>
    <p:sldId id="296"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1675" y="-3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 mai 2022 au 20 juin 2022 (inclus). </a:t>
            </a:r>
            <a:r>
              <a:rPr lang="fr-FR" sz="800" cap="none" dirty="0"/>
              <a:t>Une fois le montant de l’enveloppe initiale atteint (30 000 000 EUR), la commercialisation de « mabanks » peut cesser à tout moment sans préavis avant le 20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12 ans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MABANKS</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⁽¹⁾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⁽²⁾</a:t>
            </a:r>
            <a:r>
              <a:rPr lang="fr-FR" sz="650" dirty="0">
                <a:solidFill>
                  <a:schemeClr val="tx2"/>
                </a:solidFill>
                <a:latin typeface="Proxima Nova Rg" panose="02000506030000020004" pitchFamily="2" charset="0"/>
              </a:rPr>
              <a:t> Le remboursement automatique anticipé ne pourra pas se faire, en tout état de cause, avant le 9 juin 2023.</a:t>
            </a: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02 juin 2022.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01/06/2022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19,99%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221,02%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100,91%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BNP PARIBAS ENTRE LE </a:t>
            </a:r>
            <a:r>
              <a:rPr lang="en-US" sz="1200" b="0" dirty="0">
                <a:effectLst/>
                <a:latin typeface="+mj-lt"/>
              </a:rPr>
              <a:t>01 JUIN 2010</a:t>
            </a:r>
            <a:r>
              <a:rPr lang="en-US" sz="1200" dirty="0">
                <a:latin typeface="+mj-lt"/>
              </a:rPr>
              <a:t> </a:t>
            </a:r>
            <a:r>
              <a:rPr lang="fr-FR" sz="1200" cap="none" dirty="0">
                <a:latin typeface="Futura PT" panose="020B0902020204020203" pitchFamily="34" charset="0"/>
              </a:rPr>
              <a:t>ET LE 01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01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01 JUIN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295924"/>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17/05/2022 au 20/06/2022 (inclus). Une fois le montant de l’enveloppe initiale atteint (30 000 000 EUR), la commercialisation de « mabanks » peut cesser à tout moment sans préavis avant le 20/06/2022,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20/06/2023, 20/09/2023, 20/12/2023, 20/03/2024, 20/06/2024, 20/09/2024, 20/12/2024, 20/03/2025, 20/06/2025, 22/09/2025, 22/12/2025, 20/03/2026, 22/06/2026, 21/09/2026, 21/12/2026, 22/03/2027, 21/06/2027, 20/09/2027, 20/12/2027, 20/03/2028, 20/06/2028, 20/09/2028, 20/12/2028, 20/03/2029, 20/06/2029, 20/09/2029, 20/12/2029, 20/03/2030, 20/06/2030, 20/09/2030, 20/12/2030, 20/03/2031, 20/06/2031, 22/09/2031, 22/12/2031, 22/03/2032, 21/06/2032, 20/09/2032, 20/12/2032, 21/03/2033, 20/06/2033, 20/09/2033, 20/12/2033, 20/03/2034, 20/06/2034, 20/06/2034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27/06/2023, 27/09/2023, 29/12/2023, 27/03/2024, 27/06/2024, 27/09/2024, 31/12/2024, 27/03/2025, 27/06/2025, 29/09/2025, 31/12/2025, 27/03/2026, 29/06/2026, 28/09/2026, 29/12/2026, 31/03/2027, 28/06/2027, 27/09/2027, 27/12/2027, 27/03/2028, 27/06/2028, 27/09/2028, 29/12/2028, 27/03/2029, 27/06/2029, 27/09/2029, 31/12/2029, 27/03/2030, 27/06/2030, 27/09/2030, 31/12/2030, 27/03/2031, 27/06/2031, 29/09/2031, 31/12/2031, 31/03/2032, 28/06/2032, 27/09/2032, 27/12/2032, 28/03/2033, 27/06/2033, 27/09/2033, 28/12/2033, 27/03/2034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6254407"/>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totale en cours de vie et à l’échance.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17/05/2022 au 20/06/2022 (inclus). Une fois le montant de l’enveloppe initiale atteint (30 000 000 EUR), la commercialisation de « mabanks » peut cesser à tout moment sans préavis avant le 20/06/2022,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20/09/2022, 20/12/2022, 20/03/2023, 20/06/2023, 20/09/2023, 20/12/2023, 20/03/2024, 20/06/2024, 20/09/2024, 20/12/2024, 20/03/2025, 20/06/2025, 22/09/2025, 22/12/2025, 20/03/2026, 22/06/2026, 21/09/2026, 21/12/2026, 22/03/2027, 21/06/2027, 20/09/2027, 20/12/2027, 20/03/2028, 20/06/2028, 20/09/2028, 20/12/2028, 20/03/2029, 20/06/2029, 20/09/2029, 20/12/2029, 20/03/2030, 20/06/2030, 20/09/2030, 20/12/2030, 20/03/2031, 20/06/2031, 22/09/2031, 22/12/2031, 22/03/2032, 21/06/2032, 20/09/2032, 20/12/2032, 21/03/2033, 20/06/2033, 20/09/2033, 20/12/2033, 20/03/2034, 20/06/2034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27/09/2022, 28/12/2022, 27/03/2023, 27/06/2023, 27/09/2023, 29/12/2023, 27/03/2024, 27/06/2024, 27/09/2024, 31/12/2024, 27/03/2025, 27/06/2025, 29/09/2025, 31/12/2025, 27/03/2026, 29/06/2026, 28/09/2026, 29/12/2026, 31/03/2027, 28/06/2027, 27/09/2027, 27/12/2027, 27/03/2028, 27/06/2028, 27/09/2028, 29/12/2028, 27/03/2029, 27/06/2029, 27/09/2029, 31/12/2029, 27/03/2030, 27/06/2030, 27/09/2030, 31/12/2030, 27/03/2031, 27/06/2031, 29/09/2031, 31/12/2031, 31/03/2032, 28/06/2032, 27/09/2032, 27/12/2032, 28/03/2033, 27/06/2033, 27/09/2033, 28/12/2033, 27/03/2034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27/06/2023, 27/09/2023, 29/12/2023, 27/03/2024, 27/06/2024, 27/09/2024, 31/12/2024, 27/03/2025, 27/06/2025, 29/09/2025, 31/12/2025, 27/03/2026, 29/06/2026, 28/09/2026, 29/12/2026, 31/03/2027, 28/06/2027, 27/09/2027, 27/12/2027, 27/03/2028, 27/06/2028, 27/09/2028, 29/12/2028, 27/03/2029, 27/06/2029, 27/09/2029, 31/12/2029, 27/03/2030, 27/06/2030, 27/09/2030, 31/12/2030, 27/03/2031, 27/06/2031, 29/09/2031, 31/12/2031, 31/03/2032, 28/06/2032, 27/09/2032, 27/12/2032, 28/03/2033, 27/06/2033, 27/09/2033, 28/12/2033, 27/03/2034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Finance Corp International Ltd, une valorisation du titre de créance sera assurée, tous les quinze jours à compter du 20/09/2022, 20/12/2022, 20/03/2023, 20/06/2023, 20/09/2023, 20/12/2023, 20/03/2024, 20/06/2024, 20/09/2024, 20/12/2024, 20/03/2025, 20/06/2025, 22/09/2025, 22/12/2025, 20/03/2026, 22/06/2026, 21/09/2026, 21/12/2026, 22/03/2027, 21/06/2027, 20/09/2027, 20/12/2027, 20/03/2028, 20/06/2028, 20/09/2028, 20/12/2028, 20/03/2029, 20/06/2029, 20/09/2029, 20/12/2029, 20/03/2030, 20/06/2030, 20/09/2030, 20/12/2030, 20/03/2031, 20/06/2031, 22/09/2031, 22/12/2031, 22/03/2032, 21/06/2032, 20/09/2032, 20/12/2032, 21/03/2033, 20/06/2033, 20/09/2033, 20/12/2033, 20/03/2034, 20/06/2034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Finance Corp International Ltd,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⁽¹⁾</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20/06/2022)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20/06/2022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mabanks », vous êtes exposé pour une durée de 4 à 48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3,95% par trimestre écoulé depuis le 20/06/2022 (soit 15,80%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3,95% par trimestre écoulé (soit un Taux de Rendement Annuel net maximum de 14,33%%⁽²⁾),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l’échéance⁽¹⁾.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mabanks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mabanks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20/06/2022)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20/06/2022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mabanks », vous êtes exposé pour une durée de 4 à 48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3,95% par trimestre écoulé depuis le 20/06/2022 (soit 15,80%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3,95% par trimestre écoulé (soit un Taux de Rendement Annuel net maximum de 14,33%%⁽²⁾),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l’échéance⁽¹⁾.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mabanks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mabanks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pic>
        <p:nvPicPr>
          <p:cNvPr id="23" name="Picture 22"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47,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3,95% par trimestre écoulé depuis le 20/06/2022 (soit 15,80%</a:t>
            </a:r>
            <a:r>
              <a:rPr lang="fr-FR" sz="800" i="1" dirty="0">
                <a:solidFill>
                  <a:srgbClr val="000000"/>
                </a:solidFill>
              </a:rPr>
              <a:t> </a:t>
            </a:r>
            <a:r>
              <a:rPr lang="fr-FR" sz="800" dirty="0">
                <a:solidFill>
                  <a:srgbClr val="000000"/>
                </a:solidFill>
              </a:rPr>
              <a:t>par année écoulée et un Taux de Rendement Annuel net maximum de 14,33%</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80% de son Cours Initial, l’investisseur récupère alors l’intégralité de son capital initial, majorée d’un gain de 3,95% par trimestre écoulé depuis le 20/06/2022  (soit un gain de 189,60% et un Taux de Rendement Annuel net de 8,15%</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80%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mabanks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3,95% par trimestre écoulé depuis le 20/06/2022 </a:t>
            </a:r>
            <a:r>
              <a:rPr lang="fr-FR" sz="800" dirty="0">
                <a:solidFill>
                  <a:srgbClr val="000000"/>
                </a:solidFill>
              </a:rPr>
              <a:t>(soit un Taux de Rendement Annuel net maximum de 14,33%</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mabanks » est très sensible à une faible variation du cours de clôture de l'action autour du seuil de </a:t>
            </a:r>
            <a:r>
              <a:rPr lang="fr-FR" sz="800" b="1" dirty="0">
                <a:solidFill>
                  <a:srgbClr val="000000"/>
                </a:solidFill>
                <a:effectLst/>
                <a:ea typeface="Calibri" panose="020F0502020204030204" pitchFamily="34" charset="0"/>
              </a:rPr>
              <a:t>95% de son Cours Initial et 95%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3,95% dès lors que l’action clôture à un cours supérieur ou égal à 95%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47,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3,95%  (soit un Taux de Rendement Annuel net </a:t>
            </a:r>
            <a:r>
              <a:rPr lang="fr-FR" sz="800" dirty="0">
                <a:solidFill>
                  <a:srgbClr val="000000"/>
                </a:solidFill>
                <a:highlight>
                  <a:srgbClr val="FFFF00"/>
                </a:highlight>
              </a:rPr>
              <a:t>compris entre 14,75%</a:t>
            </a:r>
            <a:r>
              <a:rPr lang="fr-FR" sz="800" baseline="30000" dirty="0">
                <a:solidFill>
                  <a:srgbClr val="000000"/>
                </a:solidFill>
                <a:highlight>
                  <a:srgbClr val="FFFF00"/>
                </a:highlight>
                <a:ea typeface="SimSun" pitchFamily="2" charset="-122"/>
                <a:cs typeface="Times New Roman" pitchFamily="18" charset="0"/>
              </a:rPr>
              <a:t>⁽²⁾</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finale⁽¹⁾, si le </a:t>
            </a:r>
            <a:r>
              <a:rPr lang="fr-FR" sz="800" dirty="0" err="1">
                <a:solidFill>
                  <a:srgbClr val="000000"/>
                </a:solidFill>
              </a:rPr>
              <a:t>méacanisme</a:t>
            </a:r>
            <a:r>
              <a:rPr lang="fr-FR" sz="800" dirty="0">
                <a:solidFill>
                  <a:srgbClr val="000000"/>
                </a:solidFill>
              </a:rPr>
              <a:t> de remboursement anticipé n’a pas été activé au préalable, et si l’action clôture à un cours strictement inférieur à 95% de son Cours Initial mais supérieur ou égal à 50% de son «95% de son Cours Initial, l’investisseur récupère l’intégralité de son capital initialement investi. Le capital est donc exposé à un risque de perte à l’échéance⁽¹⁾ que si l’action clôture à un cours strictement inférieur à 50% de son 95% de son Cours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mabanks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3,95% par trimestre </a:t>
            </a:r>
            <a:r>
              <a:rPr lang="fr-FR" sz="800" dirty="0">
                <a:solidFill>
                  <a:srgbClr val="000000"/>
                </a:solidFill>
              </a:rPr>
              <a:t>(soit un Taux de Rendement Annuel net maximum de de de </a:t>
            </a:r>
            <a:r>
              <a:rPr lang="fr-FR" sz="800" dirty="0">
                <a:solidFill>
                  <a:srgbClr val="000000"/>
                </a:solidFill>
                <a:highlight>
                  <a:srgbClr val="00FFFF"/>
                </a:highlight>
              </a:rPr>
              <a:t>14,75%</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mabanks » est très sensible à une faible variation du cours de clôture de l'action autour du seuil de </a:t>
            </a:r>
            <a:r>
              <a:rPr lang="fr-FR" sz="800" dirty="0">
                <a:solidFill>
                  <a:srgbClr val="000000"/>
                </a:solidFill>
                <a:effectLst/>
                <a:ea typeface="Calibri" panose="020F0502020204030204" pitchFamily="34" charset="0"/>
              </a:rPr>
              <a:t>95% de son Cours Initial et 95%  </a:t>
            </a:r>
            <a:r>
              <a:rPr lang="fr-FR" sz="800" dirty="0">
                <a:effectLst/>
                <a:ea typeface="Calibri" panose="020F0502020204030204" pitchFamily="34" charset="0"/>
              </a:rPr>
              <a:t>en cours de vie, et des seuils de 95%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3,95% par trimestre écoulé depuis le 20/06/2022</a:t>
            </a:r>
          </a:p>
          <a:p>
            <a:pPr marL="0" indent="0" algn="ctr">
              <a:lnSpc>
                <a:spcPct val="100000"/>
              </a:lnSpc>
              <a:spcBef>
                <a:spcPts val="0"/>
              </a:spcBef>
              <a:buNone/>
            </a:pPr>
            <a:r>
              <a:rPr lang="fr-FR" sz="800" dirty="0"/>
              <a:t>(soit un gain de 189,60% et un Taux de Rendement Annuel net de </a:t>
            </a:r>
            <a:r>
              <a:rPr lang="fr-FR" sz="800" dirty="0">
                <a:highlight>
                  <a:srgbClr val="FFFF00"/>
                </a:highlight>
              </a:rPr>
              <a:t>8,15%</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3,95% par trimestre écoulé depuis le 20/06/2022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8,23%</a:t>
            </a:r>
            <a:r>
              <a:rPr lang="fr-FR" sz="800" baseline="30000" dirty="0"/>
              <a:t>⁽²⁾ </a:t>
            </a:r>
            <a:r>
              <a:rPr lang="fr-FR" sz="800" dirty="0"/>
              <a:t>et </a:t>
            </a:r>
            <a:r>
              <a:rPr lang="fr-FR" sz="800" dirty="0">
                <a:highlight>
                  <a:srgbClr val="FFFF00"/>
                </a:highlight>
              </a:rPr>
              <a:t>14,33%</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47,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20/06/2034,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27 juin 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27 juin 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20/06/2022 et le 20/06/2034</a:t>
            </a:r>
          </a:p>
          <a:p>
            <a:pPr marL="0" indent="0" algn="ctr">
              <a:lnSpc>
                <a:spcPct val="100000"/>
              </a:lnSpc>
              <a:spcBef>
                <a:spcPts val="0"/>
              </a:spcBef>
              <a:buNone/>
            </a:pPr>
            <a:r>
              <a:rPr lang="fr-FR" sz="800" dirty="0"/>
              <a:t>(Soit un Taux de Rendement Annuel net inférieur ou égal </a:t>
            </a:r>
            <a:r>
              <a:rPr lang="fr-FR" sz="800"/>
              <a:t>à -6,54%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20/06/2022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27 juin 2034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20/06/2022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187571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06607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20/06/2022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6358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12812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236561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3,95%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294523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95%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33202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3797294"/>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391214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410872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47),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4940108"/>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3,95% par trimestre écoulé depuis le 20/06/2022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8,23%</a:t>
            </a:r>
            <a:r>
              <a:rPr lang="fr-FR" sz="800" baseline="30000" dirty="0"/>
              <a:t>⁽²⁾ </a:t>
            </a:r>
            <a:r>
              <a:rPr lang="fr-FR" sz="800" dirty="0"/>
              <a:t>et </a:t>
            </a:r>
            <a:r>
              <a:rPr lang="fr-FR" sz="800" dirty="0">
                <a:highlight>
                  <a:srgbClr val="FFFF00"/>
                </a:highlight>
              </a:rPr>
              <a:t>14,33%</a:t>
            </a:r>
            <a:r>
              <a:rPr lang="fr-FR" sz="800" baseline="30000" dirty="0"/>
              <a:t>⁽²⁾</a:t>
            </a:r>
            <a:r>
              <a:rPr lang="fr-FR" sz="800" dirty="0"/>
              <a:t>)</a:t>
            </a:r>
          </a:p>
        </p:txBody>
      </p:sp>
      <p:sp>
        <p:nvSpPr>
          <p:cNvPr id="34" name="Espace réservé du texte 36">
            <a:extLst>
              <a:ext uri="{FF2B5EF4-FFF2-40B4-BE49-F238E27FC236}">
                <a16:creationId xmlns:a16="http://schemas.microsoft.com/office/drawing/2014/main" id="{6F0E7304-2D6E-543F-7280-78DD5B3644F1}"/>
              </a:ext>
            </a:extLst>
          </p:cNvPr>
          <p:cNvSpPr txBox="1">
            <a:spLocks/>
          </p:cNvSpPr>
          <p:nvPr/>
        </p:nvSpPr>
        <p:spPr>
          <a:xfrm>
            <a:off x="1159457" y="630846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8,15%</a:t>
            </a:r>
            <a:r>
              <a:rPr lang="fr-FR" sz="800" baseline="30000" dirty="0"/>
              <a:t>⁽²⁾</a:t>
            </a:r>
            <a:r>
              <a:rPr lang="fr-FR" sz="800" dirty="0"/>
              <a:t> et </a:t>
            </a:r>
            <a:r>
              <a:rPr lang="fr-FR" sz="800" dirty="0">
                <a:highlight>
                  <a:srgbClr val="00FFFF"/>
                </a:highlight>
              </a:rPr>
              <a:t>14,75%</a:t>
            </a:r>
            <a:r>
              <a:rPr lang="fr-FR" sz="800" baseline="30000" dirty="0"/>
              <a:t>⁽²⁾</a:t>
            </a:r>
            <a:r>
              <a:rPr lang="fr-FR" sz="800" dirty="0"/>
              <a:t>) </a:t>
            </a:r>
          </a:p>
        </p:txBody>
      </p:sp>
      <p:sp>
        <p:nvSpPr>
          <p:cNvPr id="35" name="Espace réservé du texte 11">
            <a:extLst>
              <a:ext uri="{FF2B5EF4-FFF2-40B4-BE49-F238E27FC236}">
                <a16:creationId xmlns:a16="http://schemas.microsoft.com/office/drawing/2014/main" id="{466540E6-8C9A-D38B-240A-DA388B137182}"/>
              </a:ext>
            </a:extLst>
          </p:cNvPr>
          <p:cNvSpPr txBox="1">
            <a:spLocks/>
          </p:cNvSpPr>
          <p:nvPr/>
        </p:nvSpPr>
        <p:spPr>
          <a:xfrm>
            <a:off x="258398" y="559918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36" name="ZoneTexte 35">
            <a:extLst>
              <a:ext uri="{FF2B5EF4-FFF2-40B4-BE49-F238E27FC236}">
                <a16:creationId xmlns:a16="http://schemas.microsoft.com/office/drawing/2014/main" id="{EDFDD023-1B58-AEEC-57A4-9FA73241504A}"/>
              </a:ext>
            </a:extLst>
          </p:cNvPr>
          <p:cNvSpPr txBox="1"/>
          <p:nvPr/>
        </p:nvSpPr>
        <p:spPr>
          <a:xfrm>
            <a:off x="763483" y="58089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20/06/2034,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37" name="ZoneTexte 36">
            <a:extLst>
              <a:ext uri="{FF2B5EF4-FFF2-40B4-BE49-F238E27FC236}">
                <a16:creationId xmlns:a16="http://schemas.microsoft.com/office/drawing/2014/main" id="{5EAF19C5-E029-C08B-078A-5B837CCC6A17}"/>
              </a:ext>
            </a:extLst>
          </p:cNvPr>
          <p:cNvSpPr txBox="1"/>
          <p:nvPr/>
        </p:nvSpPr>
        <p:spPr>
          <a:xfrm>
            <a:off x="763483" y="613621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95% de son Cours Initial, l’investisseur reçoit, le 27 juin 2034</a:t>
            </a:r>
            <a:r>
              <a:rPr lang="fr-FR" sz="800" b="1" baseline="30000" dirty="0">
                <a:solidFill>
                  <a:schemeClr val="tx2"/>
                </a:solidFill>
              </a:rPr>
              <a:t> </a:t>
            </a:r>
            <a:r>
              <a:rPr lang="fr-FR" sz="800" b="1" dirty="0">
                <a:solidFill>
                  <a:schemeClr val="tx2"/>
                </a:solidFill>
              </a:rPr>
              <a:t>: </a:t>
            </a:r>
          </a:p>
        </p:txBody>
      </p:sp>
      <p:sp>
        <p:nvSpPr>
          <p:cNvPr id="38" name="ZoneTexte 37">
            <a:extLst>
              <a:ext uri="{FF2B5EF4-FFF2-40B4-BE49-F238E27FC236}">
                <a16:creationId xmlns:a16="http://schemas.microsoft.com/office/drawing/2014/main" id="{792C6920-B699-13FD-147A-69FC73EAD0EC}"/>
              </a:ext>
            </a:extLst>
          </p:cNvPr>
          <p:cNvSpPr txBox="1"/>
          <p:nvPr/>
        </p:nvSpPr>
        <p:spPr>
          <a:xfrm>
            <a:off x="763483" y="815433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27 juin 2034</a:t>
            </a:r>
          </a:p>
        </p:txBody>
      </p:sp>
      <p:sp>
        <p:nvSpPr>
          <p:cNvPr id="39" name="Espace réservé du texte 36">
            <a:extLst>
              <a:ext uri="{FF2B5EF4-FFF2-40B4-BE49-F238E27FC236}">
                <a16:creationId xmlns:a16="http://schemas.microsoft.com/office/drawing/2014/main" id="{695F9341-1EBD-9EAA-2853-C5B4A8FBEE26}"/>
              </a:ext>
            </a:extLst>
          </p:cNvPr>
          <p:cNvSpPr txBox="1">
            <a:spLocks/>
          </p:cNvSpPr>
          <p:nvPr/>
        </p:nvSpPr>
        <p:spPr>
          <a:xfrm>
            <a:off x="1068737" y="858694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Cours Initial </a:t>
            </a:r>
            <a:r>
              <a:rPr lang="fr-FR" sz="800" dirty="0"/>
              <a:t>et son niveau de clôture le 20/06/2034</a:t>
            </a:r>
          </a:p>
          <a:p>
            <a:pPr marL="0" indent="0" algn="ctr">
              <a:lnSpc>
                <a:spcPct val="100000"/>
              </a:lnSpc>
              <a:spcBef>
                <a:spcPts val="0"/>
              </a:spcBef>
              <a:buNone/>
            </a:pPr>
            <a:r>
              <a:rPr lang="fr-FR" sz="800" dirty="0"/>
              <a:t>(Soit un Taux de Rendement Annuel net inférieur ou égal à 12,63%</a:t>
            </a:r>
          </a:p>
          <a:p>
            <a:pPr marL="0" indent="0" algn="ctr">
              <a:lnSpc>
                <a:spcPct val="100000"/>
              </a:lnSpc>
              <a:spcBef>
                <a:spcPts val="0"/>
              </a:spcBef>
              <a:buNone/>
            </a:pPr>
            <a:r>
              <a:rPr lang="fr-FR" sz="800" b="1" i="1" dirty="0"/>
              <a:t>L’investisseur subit alors une perte en capital partielle, voire totale</a:t>
            </a:r>
          </a:p>
        </p:txBody>
      </p:sp>
      <p:sp>
        <p:nvSpPr>
          <p:cNvPr id="40" name="Espace réservé du texte 36">
            <a:extLst>
              <a:ext uri="{FF2B5EF4-FFF2-40B4-BE49-F238E27FC236}">
                <a16:creationId xmlns:a16="http://schemas.microsoft.com/office/drawing/2014/main" id="{3C7BE1F2-6E4B-F6C4-E750-5E050CBDB8AA}"/>
              </a:ext>
            </a:extLst>
          </p:cNvPr>
          <p:cNvSpPr txBox="1">
            <a:spLocks/>
          </p:cNvSpPr>
          <p:nvPr/>
        </p:nvSpPr>
        <p:spPr>
          <a:xfrm>
            <a:off x="1155647" y="746726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14,61%</a:t>
            </a:r>
            <a:r>
              <a:rPr lang="fr-FR" sz="800" baseline="30000" dirty="0">
                <a:latin typeface="+mn-lt"/>
              </a:rPr>
              <a:t>⁽²⁾</a:t>
            </a:r>
            <a:r>
              <a:rPr lang="fr-FR" sz="800" dirty="0">
                <a:latin typeface="+mn-lt"/>
              </a:rPr>
              <a:t>)</a:t>
            </a:r>
          </a:p>
        </p:txBody>
      </p:sp>
      <p:sp>
        <p:nvSpPr>
          <p:cNvPr id="41" name="ZoneTexte 40">
            <a:extLst>
              <a:ext uri="{FF2B5EF4-FFF2-40B4-BE49-F238E27FC236}">
                <a16:creationId xmlns:a16="http://schemas.microsoft.com/office/drawing/2014/main" id="{B8A087D0-376D-A0D0-A731-494978CD0F2D}"/>
              </a:ext>
            </a:extLst>
          </p:cNvPr>
          <p:cNvSpPr txBox="1"/>
          <p:nvPr/>
        </p:nvSpPr>
        <p:spPr>
          <a:xfrm>
            <a:off x="763483" y="707165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95% mais supérieur ou égal à 50% de son Cours Initial, l’investisseur reçoit, le 27 juin 2034 : </a:t>
            </a: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l’action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mabanks » EST TRÈS SENSIBLE À UNE FAIBLE VARIATION DU cours DE CLÔTURE de l'action AUTOUR DES SEUILS DE 80%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47</a:t>
            </a:r>
            <a:r>
              <a:rPr lang="fr-FR" sz="800" dirty="0"/>
              <a:t>, l’action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(40% dans cet exemple). L’investisseur récupère alors le capital initialement investi diminué de l’intégralité de la baisse enregistrée par l’action,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-8,26%</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47, l’action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-3,89%</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mabanks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(120% dans cet exemple). Le produit est automatiquement remboursé par anticipation. Il verse alors l’intégralité du capital initial majorée d’un gain de 3,95% par trimestre écoulé depuis le 20/06/2022, soit un gain de 15,80% dans notre exemple.</a:t>
            </a:r>
          </a:p>
          <a:p>
            <a:pPr algn="just">
              <a:spcAft>
                <a:spcPts val="600"/>
              </a:spcAft>
            </a:pPr>
            <a:r>
              <a:rPr lang="fr-FR" sz="800" dirty="0"/>
              <a:t>Ce qui correspond à un Taux de Rendement Annuel net de 14,33%</a:t>
            </a:r>
            <a:r>
              <a:rPr lang="fr-FR" sz="800" baseline="30000" dirty="0"/>
              <a:t>⁽²⁾</a:t>
            </a:r>
            <a:r>
              <a:rPr lang="fr-FR" sz="800" dirty="0"/>
              <a:t>, contre un Taux de Rendement Annuel net de 18,39%</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3,95% par trimestre écoulé depuis le 20/06/2022.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95%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l’action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mabanks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50% ET DE 95%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95% de son Cours Initial. Le produit verse donc un coupon de 3,95%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47, aux dates de constatation correspondantes</a:t>
            </a:r>
            <a:r>
              <a:rPr lang="fr-FR" sz="800" baseline="30000" dirty="0"/>
              <a:t>⁽¹⁾</a:t>
            </a:r>
            <a:r>
              <a:rPr lang="fr-FR" sz="800" dirty="0"/>
              <a:t>, l’action clôture à un cours strictement inférieur à </a:t>
            </a:r>
            <a:r>
              <a:rPr lang="fr-FR" sz="800"/>
              <a:t>95% de son Cours Initial. Le </a:t>
            </a:r>
            <a:r>
              <a:rPr lang="fr-FR" sz="800" dirty="0"/>
              <a:t>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(40% dans cet exemple). L’investisseur récupère alors le capital initialement investi diminué de l’intégralité de la baisse enregistrée par l’action,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-7,94%</a:t>
            </a:r>
            <a:r>
              <a:rPr lang="fr-FR" sz="800" baseline="30000" dirty="0"/>
              <a:t>⁽²⁾</a:t>
            </a:r>
            <a:r>
              <a:rPr lang="fr-FR" sz="800" dirty="0"/>
              <a:t>, contre un Taux de Rendement Annuel net négatif de </a:t>
            </a:r>
            <a:r>
              <a:rPr lang="fr-FR" sz="800" dirty="0">
                <a:solidFill>
                  <a:srgbClr val="000000"/>
                </a:solidFill>
                <a:highlight>
                  <a:srgbClr val="00FFFF"/>
                </a:highlight>
              </a:rPr>
              <a:t>-8,26%</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95% de son Cours Initial mais supérieur au seuil de versement du coupon. Le mécanisme de remboursement anticipé automatique n’est donc pas activé mais le produit verse un coupon de 3,95%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95%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-0,67%</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-3,89%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mabanks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3,95%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95% de son Cours Initial (120% dans cet exemple). Le produit est alors automatiquement remboursé par anticipation. L’investisseur récupère l’intégralité du capital initial majoré d’un coupon de 3,95%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10,83%</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18,39%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3,95%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02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3AC6951-ED9C-45BC-A071-9CAFF45B5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20520</TotalTime>
  <Words>9543</Words>
  <Application>Microsoft Office PowerPoint</Application>
  <PresentationFormat>Personnalisé</PresentationFormat>
  <Paragraphs>361</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904</cp:revision>
  <cp:lastPrinted>2022-05-04T09:56:42Z</cp:lastPrinted>
  <dcterms:created xsi:type="dcterms:W3CDTF">2017-02-21T09:03:05Z</dcterms:created>
  <dcterms:modified xsi:type="dcterms:W3CDTF">2022-06-01T10:16:55Z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