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355" y="-161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16 juin 2022 au 29 juillet 2022 (inclus). </a:t>
            </a:r>
            <a:r>
              <a:rPr lang="fr-FR" sz="800" cap="none" dirty="0"/>
              <a:t>Une fois le montant de l’enveloppe initiale atteint (30 000 000 EUR), la commercialisation de « phoenix memoire bnp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5 ans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754326"/>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cap="all" dirty="0">
                <a:solidFill>
                  <a:srgbClr val="B9A049"/>
                </a:solidFill>
                <a:latin typeface="Futura PT" panose="020B0902020204020203" pitchFamily="34" charset="0"/>
              </a:rPr>
              <a:t> </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soumis au risque de défaut de paiement et de faillite de l’Émetteur, SG ISSUER, ainsi que de défaut de paiement, faillite et de mise en résolution du Garant, Société Générale.</a:t>
            </a: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PHOENIX MEMOIRE BNP </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4202E"/>
                </a:solidFill>
                <a:latin typeface="Proxima Nova Rg" panose="02000506030000020004" pitchFamily="2" charset="0"/>
              </a:rPr>
              <a:t>⁽¹⁾ </a:t>
            </a:r>
            <a:r>
              <a:rPr lang="fr-FR" sz="650" dirty="0">
                <a:solidFill>
                  <a:srgbClr val="04202E"/>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baseline="30000" dirty="0">
                <a:solidFill>
                  <a:srgbClr val="04202E"/>
                </a:solidFill>
                <a:latin typeface="Proxima Nova Rg" panose="02000506030000020004" pitchFamily="2" charset="0"/>
              </a:rPr>
              <a:t>⁽²⁾ </a:t>
            </a:r>
            <a:r>
              <a:rPr lang="fr-FR" sz="650" dirty="0">
                <a:solidFill>
                  <a:srgbClr val="04202E"/>
                </a:solidFill>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algn="just" defTabSz="914400"/>
            <a:r>
              <a:rPr lang="fr-FR" sz="650" baseline="30000" dirty="0">
                <a:solidFill>
                  <a:srgbClr val="04202E"/>
                </a:solidFill>
                <a:latin typeface="Proxima Nova Rg" panose="02000506030000020004" pitchFamily="2" charset="0"/>
              </a:rPr>
              <a:t>(3) </a:t>
            </a:r>
            <a:r>
              <a:rPr lang="fr-FR" sz="650" dirty="0">
                <a:solidFill>
                  <a:srgbClr val="04202E"/>
                </a:solidFill>
                <a:latin typeface="Proxima Nova Rg" panose="02000506030000020004" pitchFamily="2" charset="0"/>
              </a:rPr>
              <a:t>Filiale à 100% de Société Générale Luxembourg SA, elle-même filiale à 100% de Société Générale : Moody’s : A1 / Standard &amp; </a:t>
            </a:r>
            <a:r>
              <a:rPr lang="fr-FR" sz="650" dirty="0" err="1">
                <a:solidFill>
                  <a:srgbClr val="04202E"/>
                </a:solidFill>
                <a:latin typeface="Proxima Nova Rg" panose="02000506030000020004" pitchFamily="2" charset="0"/>
              </a:rPr>
              <a:t>Poor’s</a:t>
            </a:r>
            <a:r>
              <a:rPr lang="fr-FR" sz="650" dirty="0">
                <a:solidFill>
                  <a:srgbClr val="04202E"/>
                </a:solidFill>
                <a:latin typeface="Proxima Nova Rg" panose="02000506030000020004" pitchFamily="2" charset="0"/>
              </a:rPr>
              <a:t> : A. Notations en vigueur au moment de la rédaction de la présente brochure le </a:t>
            </a:r>
            <a:r>
              <a:rPr lang="fr-FR" sz="650" dirty="0">
                <a:solidFill>
                  <a:schemeClr val="tx2"/>
                </a:solidFill>
                <a:latin typeface="Proxima Nova Rg" panose="02000506030000020004" pitchFamily="2" charset="0"/>
              </a:rPr>
              <a:t>08 juin 2022. </a:t>
            </a:r>
            <a:r>
              <a:rPr lang="fr-FR" sz="650" dirty="0">
                <a:solidFill>
                  <a:srgbClr val="04202E"/>
                </a:solidFill>
                <a:latin typeface="Proxima Nova Rg" panose="02000506030000020004" pitchFamily="2" charset="0"/>
              </a:rPr>
              <a:t>Ces notations peuvent être révisées à tout moment et ne sont pas une garantie de solvabilité de l’Émetteur ni du Garant. Elles ne sauraient constituer un argument de souscription au titres de créance.</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phoenix memoire bnp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60% ET DE 75%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la moins performante clôture à un cours strictement supérieur à 75% de son Cours Initial. Le produit verse donc un coupon de 2,125%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19, aux dates de constatation correspondantes</a:t>
            </a:r>
            <a:r>
              <a:rPr lang="fr-FR" sz="800" baseline="30000" dirty="0"/>
              <a:t>⁽¹⁾</a:t>
            </a:r>
            <a:r>
              <a:rPr lang="fr-FR" sz="800" dirty="0"/>
              <a:t>, l’action la moins performante clôture à un cours strictement inférieur à </a:t>
            </a:r>
            <a:r>
              <a:rPr lang="fr-FR" sz="800"/>
              <a:t>75% de son Cours Initial. Le </a:t>
            </a:r>
            <a:r>
              <a:rPr lang="fr-FR" sz="800" dirty="0"/>
              <a:t>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-24,51%</a:t>
            </a:r>
            <a:r>
              <a:rPr lang="fr-FR" sz="800" baseline="30000" dirty="0"/>
              <a:t>⁽²⁾</a:t>
            </a:r>
            <a:r>
              <a:rPr lang="fr-FR" sz="800" dirty="0"/>
              <a:t>, contre un Taux de Rendement Annuel net négatif de </a:t>
            </a:r>
            <a:r>
              <a:rPr lang="fr-FR" sz="800" dirty="0">
                <a:solidFill>
                  <a:srgbClr val="000000"/>
                </a:solidFill>
                <a:highlight>
                  <a:srgbClr val="00FFFF"/>
                </a:highlight>
              </a:rPr>
              <a:t>-24,88%</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95% de son Cours Initial mais supérieur au seuil de versement du coupon. Le mécanisme de remboursement anticipé automatique n’est donc pas activé mais le produit verse un coupon de 2,125%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(65% dans cet exemple) mais strictement supérieur à 60%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6,29%</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-9,14%</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phoenix memoire bnp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à </a:t>
            </a:r>
            <a:r>
              <a:rPr lang="fr-FR" sz="800" dirty="0">
                <a:solidFill>
                  <a:schemeClr val="tx2"/>
                </a:solidFill>
                <a:highlight>
                  <a:srgbClr val="FF00FF"/>
                </a:highlight>
              </a:rPr>
              <a:t>&lt;ABAC2</a:t>
            </a:r>
            <a:r>
              <a:rPr lang="fr-FR" sz="800" dirty="0">
                <a:solidFill>
                  <a:schemeClr val="tx2"/>
                </a:solidFill>
              </a:rPr>
              <a:t>&gt;. Le produit verse alors un coupon de 2,125%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95% de son Cours Initial (120% dans cet exemple). Le produit est alors automatiquement remboursé par anticipation. L’investisseur récupère l’intégralité du capital initial majoré d’un coupon de 2,125%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5,25%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18,28%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2,125%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08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TOTAL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07/06/2022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0,55%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62,42%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18,32%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209,59%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78,02%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Total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50,34%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42,87%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64,64%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188,38%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188,29%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BNP PARIBAS ET TOTAL SA ENTRE LE </a:t>
            </a:r>
            <a:r>
              <a:rPr lang="en-US" sz="1200" b="0" dirty="0">
                <a:effectLst/>
                <a:latin typeface="+mj-lt"/>
              </a:rPr>
              <a:t>07 JUIN 2010</a:t>
            </a:r>
            <a:r>
              <a:rPr lang="en-US" sz="1200" dirty="0">
                <a:latin typeface="+mj-lt"/>
              </a:rPr>
              <a:t> </a:t>
            </a:r>
            <a:r>
              <a:rPr lang="fr-FR" sz="1200" cap="none" dirty="0">
                <a:latin typeface="Futura PT" panose="020B0902020204020203" pitchFamily="34" charset="0"/>
              </a:rPr>
              <a:t>ET LE 07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07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07 JUIN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08 juin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648722358"/>
              </p:ext>
            </p:extLst>
          </p:nvPr>
        </p:nvGraphicFramePr>
        <p:xfrm>
          <a:off x="361950" y="979297"/>
          <a:ext cx="6837886" cy="740502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SG Issuer. Filiale à 100% de Société Générale Luxembourg SA, elle-même filiale à 100% de Société Générale⁽¹⁾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Société Générale⁽¹⁾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Total SA (dividendes non réinvestis et dividendes non réinvestis ; code Bloomberg : BNP FP Equity et TTE FP Equity ; place de cotation : sponsorEuronext Paris SA et Euronext Paris SA ; www.bnpparibas.com et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16/06/2022 au 29/07/2022 (inclus). Une fois le montant de l’enveloppe initiale atteint (30 000 000 EUR), la commercialisation de « phoenix memoire bnp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la moins performante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paiera au distributeur concerné une rémunération annuelle (calculée sur la base de la durée des titres) dont le montant maximum est égal à 1,50%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Société Générale,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82560643"/>
              </p:ext>
            </p:extLst>
          </p:nvPr>
        </p:nvGraphicFramePr>
        <p:xfrm>
          <a:off x="360894" y="97790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BNP Paribas et Total SA (dividendes non réinvestis et dividendes non réinvestis ; code Bloomberg : BNP FP Equity et TTE FP Equity ; place de cotation : sponsorEuronext Paris SA et Euronext Paris SA ; www.bnpparibas.com et www,totalenergies.com).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16/06/2022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16/06/2022 au 29/07/2022 (inclus). Une fois le montant de l’enveloppe initiale atteint (30 000 000 EUR), la commercialisation de « phoenix memoire bnp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cours de clôture de l’action la moins performante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06/02/2023, 09/05/2023, 07/08/2023, 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bnp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bnp  », vous êtes exposés pour une durée de 4 à 20 trimestres à la performance positive ou négative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Total SA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2,125% par trimestre écoulé depuis le 29/07/2022 (soit 8,50%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75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2,125% par trimestre écoulé (soit un Taux de Rendement Annuel net maximum de 7,20%%), les investisseurs recevront en contrepartie l’intégralité du capital initial si l’action la moins performante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memoire bnp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bnp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Initial</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phoenix memoire bnp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phoenix memoire bnp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 code Bloomberg : BNP FP Equity ;  place de cotation : Euronext Paris SA ; www.bnpparibas.com) et Total SA (dividendes non réinvestis ; code Bloomberg : TTE FP Equity ;  place de cotation : Euronext Paris SA ; www,totalenergies.com).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2,125% par trimestre (soit 8,50%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7,11%</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phoenix memoire bnp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phoenix memoire bnp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2,125% par trimestre écoulé depuis le 29/07/2022</a:t>
            </a:r>
          </a:p>
          <a:p>
            <a:pPr marL="0" indent="0" algn="ctr">
              <a:lnSpc>
                <a:spcPct val="100000"/>
              </a:lnSpc>
              <a:spcBef>
                <a:spcPts val="0"/>
              </a:spcBef>
              <a:buNone/>
            </a:pPr>
            <a:r>
              <a:rPr lang="fr-FR" sz="800" dirty="0"/>
              <a:t>(soit un coupon de 42,50% et un Taux de Rendement Annuel net de </a:t>
            </a:r>
            <a:r>
              <a:rPr lang="fr-FR" sz="800" dirty="0">
                <a:highlight>
                  <a:srgbClr val="FFFF00"/>
                </a:highlight>
              </a:rPr>
              <a:t>6,23%</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2,125%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6,29%</a:t>
            </a:r>
            <a:r>
              <a:rPr lang="fr-FR" sz="800" baseline="30000" dirty="0"/>
              <a:t>⁽²⁾ </a:t>
            </a:r>
            <a:r>
              <a:rPr lang="fr-FR" sz="800" dirty="0"/>
              <a:t>et </a:t>
            </a:r>
            <a:r>
              <a:rPr lang="fr-FR" sz="800" dirty="0">
                <a:highlight>
                  <a:srgbClr val="FFFF00"/>
                </a:highlight>
              </a:rPr>
              <a:t>7,20%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29/07/2022 et le 29/07/2027</a:t>
            </a:r>
          </a:p>
          <a:p>
            <a:pPr marL="0" indent="0" algn="ctr">
              <a:lnSpc>
                <a:spcPct val="100000"/>
              </a:lnSpc>
              <a:spcBef>
                <a:spcPts val="0"/>
              </a:spcBef>
              <a:buNone/>
            </a:pPr>
            <a:r>
              <a:rPr lang="fr-FR" sz="800" dirty="0"/>
              <a:t>(Soit un Taux de Rendement Annuel net inférieur ou égal </a:t>
            </a:r>
            <a:r>
              <a:rPr lang="fr-FR" sz="800"/>
              <a:t>à -10,57%</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60% de son Cours Initial, l’investisseur reçoit, le 05 août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75%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2,125%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 la moins performante</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75%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6,23%</a:t>
            </a:r>
            <a:r>
              <a:rPr lang="fr-FR" sz="800" baseline="30000" dirty="0"/>
              <a:t>⁽²⁾</a:t>
            </a:r>
            <a:r>
              <a:rPr lang="fr-FR" sz="800" dirty="0"/>
              <a:t> et </a:t>
            </a:r>
            <a:r>
              <a:rPr lang="fr-FR" sz="800" dirty="0">
                <a:highlight>
                  <a:srgbClr val="00FFFF"/>
                </a:highlight>
              </a:rPr>
              <a:t>7,11%</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05/08/2027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05/08/2027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a:t>
            </a:r>
            <a:r>
              <a:rPr lang="fr-FR" sz="800" dirty="0">
                <a:solidFill>
                  <a:schemeClr val="tx2"/>
                </a:solidFill>
              </a:rPr>
              <a:t>Cours Initial </a:t>
            </a:r>
            <a:r>
              <a:rPr lang="fr-FR" sz="800" dirty="0"/>
              <a:t>et son niveau de clôture le 29/07/2027</a:t>
            </a:r>
          </a:p>
          <a:p>
            <a:pPr marL="0" indent="0" algn="ctr">
              <a:lnSpc>
                <a:spcPct val="100000"/>
              </a:lnSpc>
              <a:spcBef>
                <a:spcPts val="0"/>
              </a:spcBef>
              <a:buNone/>
            </a:pPr>
            <a:r>
              <a:rPr lang="fr-FR" sz="800" dirty="0"/>
              <a:t>(Soit un Taux de Rendement Annuel net inférieur ou égal à -1,43%</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6,74%</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60% de son Cours Initial, l’investisseur reçoit, le 05/08/2027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6,29%</a:t>
            </a:r>
            <a:r>
              <a:rPr lang="fr-FR" sz="800" baseline="30000" dirty="0"/>
              <a:t>2) </a:t>
            </a:r>
            <a:r>
              <a:rPr lang="fr-FR" sz="800" dirty="0"/>
              <a:t>et 7,08%</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19),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95%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a:t>
            </a:r>
            <a:r>
              <a:rPr lang="fr-FR" sz="800" baseline="30000" dirty="0">
                <a:solidFill>
                  <a:srgbClr val="000000"/>
                </a:solidFill>
              </a:rPr>
              <a:t>⁽¹⁾</a:t>
            </a:r>
            <a:r>
              <a:rPr lang="fr-FR" sz="800" dirty="0">
                <a:solidFill>
                  <a:srgbClr val="000000"/>
                </a:solidFill>
              </a:rPr>
              <a:t> trimestrielle l’action la moins performante 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2,125% par trimestre écoulé depuis le 29/07/2022 (soit 8,50%</a:t>
            </a:r>
            <a:r>
              <a:rPr lang="fr-FR" sz="800" i="1" dirty="0">
                <a:solidFill>
                  <a:srgbClr val="000000"/>
                </a:solidFill>
              </a:rPr>
              <a:t> </a:t>
            </a:r>
            <a:r>
              <a:rPr lang="fr-FR" sz="800" dirty="0">
                <a:solidFill>
                  <a:srgbClr val="000000"/>
                </a:solidFill>
              </a:rPr>
              <a:t>par année écoulée et un Taux de Rendement Annuel net maximum de 7,20%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75% de son Cours Initial, l’investisseur récupère alors l’intégralité de son capital initial, majorée d’un coupon de 2,125% par trimestre écoulé depuis le 29/07/2022  (soit un coupon de 42,50% et un Taux de Rendement Annuel net de 6,23%</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75% de son Cours Initial mais supérieur ou égal à 60% de ce dernier, l’investisseur récupère l’intégralité de son capital initialement investi. Le capital n’est donc exposé à un risque de perte à l’échéance⁽¹⁾ que si l’action la moins performante clôture à un cours strictement inférieur à 60%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bnp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2,125% par trimestre écoulé depuis le 29/07/2022 </a:t>
            </a:r>
            <a:r>
              <a:rPr lang="fr-FR" sz="800" dirty="0">
                <a:solidFill>
                  <a:srgbClr val="000000"/>
                </a:solidFill>
              </a:rPr>
              <a:t>(soit un Taux de Rendement Annuel net maximum de 7,20%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phoenix memoire bnp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95% de son Cours Initial et 95%  </a:t>
            </a:r>
            <a:r>
              <a:rPr lang="fr-FR" sz="800" b="1" dirty="0">
                <a:effectLst/>
                <a:ea typeface="Calibri" panose="020F0502020204030204" pitchFamily="34" charset="0"/>
              </a:rPr>
              <a:t>en cours de vie, et des seuils de 75% et 60%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2,125% dès lors que l’action la moins performante clôture à un cours supérieur ou égal à 75% de son Cours Initial</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19, si à l’une des dates de constatation trimestrielle correspondantes</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 l’action la moins performante </a:t>
            </a:r>
            <a:r>
              <a:rPr lang="fr-FR" sz="800" dirty="0">
                <a:solidFill>
                  <a:srgbClr val="000000"/>
                </a:solidFill>
              </a:rPr>
              <a:t>clôture à un cours supérieur ou égal à 95%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2,125%  ainsi que les coupons mémorisés au préalable (soit un Taux de Rendement Annuel net maximum de 7,11%</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la moins performante clôture à un cours supérieur ou égal à 60% de son Cours Initial, l’investisseur récupère alors l’intégralité de son capital initialement investi (soit un Taux de Rendement Annuel net maximum de </a:t>
            </a:r>
            <a:r>
              <a:rPr lang="fr-FR" sz="800" dirty="0">
                <a:solidFill>
                  <a:srgbClr val="000000"/>
                </a:solidFill>
                <a:highlight>
                  <a:srgbClr val="00FFFF"/>
                </a:highlight>
              </a:rPr>
              <a:t>7,11%</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phoenix memoire bnp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2,125% par trimestre </a:t>
            </a:r>
            <a:r>
              <a:rPr lang="fr-FR" sz="800" dirty="0">
                <a:solidFill>
                  <a:srgbClr val="000000"/>
                </a:solidFill>
              </a:rPr>
              <a:t>(soit un Taux de Rendement Annuel net maximum de de de </a:t>
            </a:r>
            <a:r>
              <a:rPr lang="fr-FR" sz="800" dirty="0">
                <a:solidFill>
                  <a:srgbClr val="000000"/>
                </a:solidFill>
                <a:highlight>
                  <a:srgbClr val="00FFFF"/>
                </a:highlight>
              </a:rPr>
              <a:t>7,11%</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phoenix memoire bnp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75% de son Cours Initial et 95%  </a:t>
            </a:r>
            <a:r>
              <a:rPr lang="fr-FR" sz="800" dirty="0">
                <a:effectLst/>
                <a:ea typeface="Calibri" panose="020F0502020204030204" pitchFamily="34" charset="0"/>
              </a:rPr>
              <a:t>en cours de vie, et des seuils de 75% et 60%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95%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phoenix memoire bnp  » EST TRÈS SENSIBLE À UNE FAIBLE VARIATION DU cours DE CLÔTURE de l'action la moins performante AUTOUR DES SEUILS DE 75% ET DE 60%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19</a:t>
            </a:r>
            <a:r>
              <a:rPr lang="fr-FR" sz="800" dirty="0"/>
              <a:t>, l’action la moins performante clôture à un cours strictement inférieur à 95%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-24,88%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19, l’action la moins performante clôture à </a:t>
            </a:r>
            <a:r>
              <a:rPr lang="fr-FR" sz="800" dirty="0">
                <a:solidFill>
                  <a:schemeClr val="tx2"/>
                </a:solidFill>
                <a:latin typeface="+mn-lt"/>
              </a:rPr>
              <a:t>un cours strictement inférieur à 95%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-9,14%</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phoenix memoire bnp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de son Cours Initial 95% de son Cours Initial </a:t>
            </a:r>
            <a:r>
              <a:rPr lang="fr-FR" sz="800" dirty="0">
                <a:solidFill>
                  <a:schemeClr val="tx2"/>
                </a:solidFill>
              </a:rPr>
              <a:t>(120% dans cet exemple). Le produit est automatiquement remboursé par anticipation. Il verse alors l’intégralité du capital initial majorée d’un coupon de 2,125% par trimestre écoulé depuis le 29/07/2022, soit un gain de 8,50% dans notre exemple.</a:t>
            </a:r>
          </a:p>
          <a:p>
            <a:pPr algn="just">
              <a:spcAft>
                <a:spcPts val="600"/>
              </a:spcAft>
            </a:pPr>
            <a:r>
              <a:rPr lang="fr-FR" sz="800" dirty="0"/>
              <a:t>Ce qui correspond à un Taux de Rendement Annuel net de 7,20%</a:t>
            </a:r>
            <a:r>
              <a:rPr lang="fr-FR" sz="800" baseline="30000" dirty="0"/>
              <a:t>⁽²⁾</a:t>
            </a:r>
            <a:r>
              <a:rPr lang="fr-FR" sz="800" dirty="0"/>
              <a:t>, contre un Taux de Rendement Annuel net de 18,28%</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2,125%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171557-F449-485B-98E8-D70CAC5AAA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20340</TotalTime>
  <Words>10054</Words>
  <Application>Microsoft Office PowerPoint</Application>
  <PresentationFormat>Personnalisé</PresentationFormat>
  <Paragraphs>379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893</cp:revision>
  <cp:lastPrinted>2022-05-04T09:56:42Z</cp:lastPrinted>
  <dcterms:created xsi:type="dcterms:W3CDTF">2017-02-21T09:03:05Z</dcterms:created>
  <dcterms:modified xsi:type="dcterms:W3CDTF">2022-06-08T15:22:07Z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