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355" y="-377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A9E438CC-0FD5-4DE9-8209-90A2CEB965F8}"/>
    <pc:docChg chg="undo custSel modSld">
      <pc:chgData name="Wally PILLER" userId="e1c1cba4-6299-482b-91e7-ffd34a654594" providerId="ADAL" clId="{A9E438CC-0FD5-4DE9-8209-90A2CEB965F8}" dt="2022-05-25T15:14:25.839" v="135" actId="20578"/>
      <pc:docMkLst>
        <pc:docMk/>
      </pc:docMkLst>
      <pc:sldChg chg="modSp mod">
        <pc:chgData name="Wally PILLER" userId="e1c1cba4-6299-482b-91e7-ffd34a654594" providerId="ADAL" clId="{A9E438CC-0FD5-4DE9-8209-90A2CEB965F8}" dt="2022-05-25T14:22:14.657" v="49"/>
        <pc:sldMkLst>
          <pc:docMk/>
          <pc:sldMk cId="279835308" sldId="283"/>
        </pc:sldMkLst>
        <pc:spChg chg="mod">
          <ac:chgData name="Wally PILLER" userId="e1c1cba4-6299-482b-91e7-ffd34a654594" providerId="ADAL" clId="{A9E438CC-0FD5-4DE9-8209-90A2CEB965F8}" dt="2022-05-25T14:22:14.657" v="49"/>
          <ac:spMkLst>
            <pc:docMk/>
            <pc:sldMk cId="279835308" sldId="283"/>
            <ac:spMk id="12" creationId="{6D78390A-2262-4712-95F9-8DE5399A1291}"/>
          </ac:spMkLst>
        </pc:spChg>
        <pc:spChg chg="mod">
          <ac:chgData name="Wally PILLER" userId="e1c1cba4-6299-482b-91e7-ffd34a654594" providerId="ADAL" clId="{A9E438CC-0FD5-4DE9-8209-90A2CEB965F8}" dt="2022-05-25T14:19:32.794" v="3" actId="20577"/>
          <ac:spMkLst>
            <pc:docMk/>
            <pc:sldMk cId="279835308" sldId="283"/>
            <ac:spMk id="18" creationId="{CFFC8B5E-6E2E-4EB2-BF37-16231C4C9B24}"/>
          </ac:spMkLst>
        </pc:spChg>
        <pc:spChg chg="mod">
          <ac:chgData name="Wally PILLER" userId="e1c1cba4-6299-482b-91e7-ffd34a654594" providerId="ADAL" clId="{A9E438CC-0FD5-4DE9-8209-90A2CEB965F8}" dt="2022-05-25T14:20:45.213" v="45" actId="5793"/>
          <ac:spMkLst>
            <pc:docMk/>
            <pc:sldMk cId="279835308" sldId="283"/>
            <ac:spMk id="19" creationId="{31D75E17-6DBF-43D8-8176-54D6EA820E0A}"/>
          </ac:spMkLst>
        </pc:spChg>
      </pc:sldChg>
      <pc:sldChg chg="modSp mod">
        <pc:chgData name="Wally PILLER" userId="e1c1cba4-6299-482b-91e7-ffd34a654594" providerId="ADAL" clId="{A9E438CC-0FD5-4DE9-8209-90A2CEB965F8}" dt="2022-05-25T14:26:00.707" v="66" actId="20577"/>
        <pc:sldMkLst>
          <pc:docMk/>
          <pc:sldMk cId="4283008219" sldId="284"/>
        </pc:sldMkLst>
        <pc:spChg chg="mod">
          <ac:chgData name="Wally PILLER" userId="e1c1cba4-6299-482b-91e7-ffd34a654594" providerId="ADAL" clId="{A9E438CC-0FD5-4DE9-8209-90A2CEB965F8}" dt="2022-05-25T14:26:00.707" v="66" actId="20577"/>
          <ac:spMkLst>
            <pc:docMk/>
            <pc:sldMk cId="4283008219" sldId="284"/>
            <ac:spMk id="16" creationId="{E676ECD3-0DEA-491E-887F-9613472B311F}"/>
          </ac:spMkLst>
        </pc:spChg>
      </pc:sldChg>
      <pc:sldChg chg="modSp">
        <pc:chgData name="Wally PILLER" userId="e1c1cba4-6299-482b-91e7-ffd34a654594" providerId="ADAL" clId="{A9E438CC-0FD5-4DE9-8209-90A2CEB965F8}" dt="2022-05-25T15:14:25.839" v="135" actId="20578"/>
        <pc:sldMkLst>
          <pc:docMk/>
          <pc:sldMk cId="2335663946" sldId="286"/>
        </pc:sldMkLst>
        <pc:spChg chg="mod">
          <ac:chgData name="Wally PILLER" userId="e1c1cba4-6299-482b-91e7-ffd34a654594" providerId="ADAL" clId="{A9E438CC-0FD5-4DE9-8209-90A2CEB965F8}" dt="2022-05-25T15:14:25.839" v="135" actId="20578"/>
          <ac:spMkLst>
            <pc:docMk/>
            <pc:sldMk cId="2335663946" sldId="286"/>
            <ac:spMk id="11" creationId="{FED2574D-6984-4E56-B512-D9093DAE028A}"/>
          </ac:spMkLst>
        </pc:spChg>
      </pc:sldChg>
      <pc:sldChg chg="modSp mod">
        <pc:chgData name="Wally PILLER" userId="e1c1cba4-6299-482b-91e7-ffd34a654594" providerId="ADAL" clId="{A9E438CC-0FD5-4DE9-8209-90A2CEB965F8}" dt="2022-05-25T14:36:03.100" v="134" actId="108"/>
        <pc:sldMkLst>
          <pc:docMk/>
          <pc:sldMk cId="713649784" sldId="289"/>
        </pc:sldMkLst>
        <pc:graphicFrameChg chg="mod modGraphic">
          <ac:chgData name="Wally PILLER" userId="e1c1cba4-6299-482b-91e7-ffd34a654594" providerId="ADAL" clId="{A9E438CC-0FD5-4DE9-8209-90A2CEB965F8}" dt="2022-05-25T14:36:03.100" v="134" actId="108"/>
          <ac:graphicFrameMkLst>
            <pc:docMk/>
            <pc:sldMk cId="713649784" sldId="289"/>
            <ac:graphicFrameMk id="4" creationId="{D75964C9-9893-4B10-B127-424F0758DE3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08/06/2022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08/06/2022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a:t>
            </a:r>
            <a:r>
              <a:rPr lang="fr-FR" sz="800" baseline="30000" dirty="0">
                <a:solidFill>
                  <a:schemeClr val="tx2"/>
                </a:solidFill>
              </a:rPr>
              <a:t> </a:t>
            </a:r>
            <a:r>
              <a:rPr lang="fr-FR" sz="800" b="1" baseline="30000" dirty="0">
                <a:solidFill>
                  <a:schemeClr val="tx2"/>
                </a:solidFill>
              </a:rPr>
              <a:t>⁽¹⁾</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16 juin 2022 au 29 juillet 2022 (inclus). </a:t>
            </a:r>
            <a:r>
              <a:rPr lang="fr-FR" sz="800" cap="none" dirty="0"/>
              <a:t>Une fois le montant de l’enveloppe initiale atteint (30 000 000 EUR), la commercialisation de « phoenix memoire bnp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5 ans</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754326"/>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FRGS00012SE9</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4202E"/>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Sg </a:t>
            </a:r>
            <a:r>
              <a:rPr lang="fr-FR" sz="800" b="1" cap="all" dirty="0" err="1">
                <a:solidFill>
                  <a:srgbClr val="B9A049"/>
                </a:solidFill>
                <a:latin typeface="Futura PT" panose="020B0902020204020203" pitchFamily="34" charset="0"/>
              </a:rPr>
              <a:t>issuer</a:t>
            </a:r>
            <a:r>
              <a:rPr lang="fr-FR" sz="800" b="1" cap="all" dirty="0">
                <a:solidFill>
                  <a:srgbClr val="B9A049"/>
                </a:solidFill>
                <a:latin typeface="Futura PT" panose="020B0902020204020203" pitchFamily="34" charset="0"/>
              </a:rPr>
              <a:t> </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véhicule d’émission dédié de droit luxembourgeois, bénéficiant d’une garantie donnée par Société Générale</a:t>
            </a:r>
            <a:r>
              <a:rPr lang="fr-FR" sz="800" cap="none" baseline="30000" dirty="0">
                <a:solidFill>
                  <a:schemeClr val="tx2"/>
                </a:solidFill>
                <a:latin typeface="Proxima Nova Rg" panose="02000506030000020004" pitchFamily="2" charset="0"/>
              </a:rPr>
              <a:t> </a:t>
            </a:r>
            <a:r>
              <a:rPr lang="fr-FR" sz="800" cap="none" dirty="0">
                <a:solidFill>
                  <a:schemeClr val="tx2"/>
                </a:solidFill>
                <a:latin typeface="Proxima Nova Rg" panose="02000506030000020004" pitchFamily="2" charset="0"/>
              </a:rPr>
              <a:t>de la formule de remboursement et du paiement des sommes dues par l’Émetteur au titre du produit. L’investisseur est par conséquent soumis au risque de défaut de paiement et de faillite de l’Émetteur, SG ISSUER, ainsi que de défaut de paiement, faillite et de mise en résolution du Garant, Société Générale.</a:t>
            </a: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PHOENIX MEMOIRE BNP </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rgbClr val="04202E"/>
                </a:solidFill>
                <a:latin typeface="Proxima Nova Rg" panose="02000506030000020004" pitchFamily="2" charset="0"/>
              </a:rPr>
              <a:t>⁽¹⁾ </a:t>
            </a:r>
            <a:r>
              <a:rPr lang="fr-FR" sz="650" dirty="0">
                <a:solidFill>
                  <a:srgbClr val="04202E"/>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de faillite de l’Émetteur et/ou Garant, ainsi que de mise en résolution du Garant. Pour les autres risques de perte en capital, voir pages suivantes. </a:t>
            </a:r>
          </a:p>
          <a:p>
            <a:pPr algn="just" defTabSz="914400"/>
            <a:r>
              <a:rPr lang="fr-FR" sz="650" baseline="30000" dirty="0">
                <a:solidFill>
                  <a:srgbClr val="04202E"/>
                </a:solidFill>
                <a:latin typeface="Proxima Nova Rg" panose="02000506030000020004" pitchFamily="2" charset="0"/>
              </a:rPr>
              <a:t>⁽²⁾ </a:t>
            </a:r>
            <a:r>
              <a:rPr lang="fr-FR" sz="650" dirty="0">
                <a:solidFill>
                  <a:srgbClr val="04202E"/>
                </a:solidFill>
                <a:latin typeface="Proxima Nova Rg" panose="02000506030000020004" pitchFamily="2" charset="0"/>
              </a:rPr>
              <a:t>L’assureur s’engage exclusivement sur le nombre d’unités de compte mais non sur leur valeur, qu’il ne garantit pas. Il est précisé que l’assureur d’une part, l’Émetteur et le Garant d’autre part sont des entités juridiques indépendantes. Ce document n’a pas été rédigé par l’assureur. </a:t>
            </a:r>
          </a:p>
          <a:p>
            <a:pPr algn="just" defTabSz="914400"/>
            <a:r>
              <a:rPr lang="fr-FR" sz="650" baseline="30000" dirty="0">
                <a:solidFill>
                  <a:srgbClr val="04202E"/>
                </a:solidFill>
                <a:latin typeface="Proxima Nova Rg" panose="02000506030000020004" pitchFamily="2" charset="0"/>
              </a:rPr>
              <a:t>(3) </a:t>
            </a:r>
            <a:r>
              <a:rPr lang="fr-FR" sz="650" dirty="0">
                <a:solidFill>
                  <a:srgbClr val="04202E"/>
                </a:solidFill>
                <a:latin typeface="Proxima Nova Rg" panose="02000506030000020004" pitchFamily="2" charset="0"/>
              </a:rPr>
              <a:t>Filiale à 100% de Société Générale Luxembourg SA, elle-même filiale à 100% de Société Générale : Moody’s : A1 / Standard &amp; </a:t>
            </a:r>
            <a:r>
              <a:rPr lang="fr-FR" sz="650" dirty="0" err="1">
                <a:solidFill>
                  <a:srgbClr val="04202E"/>
                </a:solidFill>
                <a:latin typeface="Proxima Nova Rg" panose="02000506030000020004" pitchFamily="2" charset="0"/>
              </a:rPr>
              <a:t>Poor’s</a:t>
            </a:r>
            <a:r>
              <a:rPr lang="fr-FR" sz="650" dirty="0">
                <a:solidFill>
                  <a:srgbClr val="04202E"/>
                </a:solidFill>
                <a:latin typeface="Proxima Nova Rg" panose="02000506030000020004" pitchFamily="2" charset="0"/>
              </a:rPr>
              <a:t> : A. Notations en vigueur au moment de la rédaction de la présente brochure le </a:t>
            </a:r>
            <a:r>
              <a:rPr lang="fr-FR" sz="650" dirty="0">
                <a:solidFill>
                  <a:schemeClr val="tx2"/>
                </a:solidFill>
                <a:latin typeface="Proxima Nova Rg" panose="02000506030000020004" pitchFamily="2" charset="0"/>
              </a:rPr>
              <a:t>08 juin 2022. </a:t>
            </a:r>
            <a:r>
              <a:rPr lang="fr-FR" sz="650" dirty="0">
                <a:solidFill>
                  <a:srgbClr val="04202E"/>
                </a:solidFill>
                <a:latin typeface="Proxima Nova Rg" panose="02000506030000020004" pitchFamily="2" charset="0"/>
              </a:rPr>
              <a:t>Ces notations peuvent être révisées à tout moment et ne sont pas une garantie de solvabilité de l’Émetteur ni du Garant. Elles ne sauraient constituer un argument de souscription au titres de créance.</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60%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75% mais supérieur ou égal à 60%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phoenix memoire bnp  » EST TRÈS SENSIBLE À UNE FAIBLE </a:t>
            </a:r>
            <a:r>
              <a:rPr lang="fr-FR" sz="800">
                <a:solidFill>
                  <a:srgbClr val="B9A049"/>
                </a:solidFill>
                <a:latin typeface="+mn-lt"/>
              </a:rPr>
              <a:t>VARIATION DU cours </a:t>
            </a:r>
            <a:r>
              <a:rPr lang="fr-FR" sz="800" dirty="0">
                <a:solidFill>
                  <a:srgbClr val="B9A049"/>
                </a:solidFill>
                <a:latin typeface="+mn-lt"/>
              </a:rPr>
              <a:t>DE l’action la moins performante AUTOUR DES SEUILS DE 60% ET DE 75%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l’action la moins performante clôture à un cours strictement supérieur à 75% de son Cours Initial. Le produit verse donc un coupon de 2,125%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19, aux dates de constatation correspondantes</a:t>
            </a:r>
            <a:r>
              <a:rPr lang="fr-FR" sz="800" baseline="30000" dirty="0"/>
              <a:t>⁽¹⁾</a:t>
            </a:r>
            <a:r>
              <a:rPr lang="fr-FR" sz="800" dirty="0"/>
              <a:t>, l’action la moins performante clôture à un cours strictement inférieur à 75% de son Cours Initial.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60% de son Cours Initial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-24,51%</a:t>
            </a:r>
            <a:r>
              <a:rPr lang="fr-FR" sz="800" baseline="30000" dirty="0"/>
              <a:t>⁽²⁾</a:t>
            </a:r>
            <a:r>
              <a:rPr lang="fr-FR" sz="800" dirty="0"/>
              <a:t>, contre un Taux de Rendement Annuel net négatif de </a:t>
            </a:r>
            <a:r>
              <a:rPr lang="fr-FR" sz="800" dirty="0">
                <a:solidFill>
                  <a:srgbClr val="000000"/>
                </a:solidFill>
                <a:highlight>
                  <a:srgbClr val="00FFFF"/>
                </a:highlight>
              </a:rPr>
              <a:t>-24,88%</a:t>
            </a:r>
            <a:r>
              <a:rPr lang="fr-FR" sz="800" baseline="30000" dirty="0"/>
              <a:t>⁽²⁾</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la moins performante clôture à un cours strictement inférieur à 95% de son Cours Initial mais supérieur au seuil de versement du coupon. Le mécanisme de remboursement anticipé automatique n’est donc pas activé mais le produit verse un coupon de 2,125% au titre du trimestre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75% de son Cours Initial (65% dans cet exemple) mais strictement supérieur à 60%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6,29%</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-9,14%</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phoenix memoire bnp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la moins performante clôture à un cours supérieur à </a:t>
            </a:r>
            <a:r>
              <a:rPr lang="fr-FR" sz="800" dirty="0">
                <a:solidFill>
                  <a:schemeClr val="tx2"/>
                </a:solidFill>
                <a:highlight>
                  <a:srgbClr val="FF00FF"/>
                </a:highlight>
              </a:rPr>
              <a:t>&lt;ABAC2</a:t>
            </a:r>
            <a:r>
              <a:rPr lang="fr-FR" sz="800" dirty="0">
                <a:solidFill>
                  <a:schemeClr val="tx2"/>
                </a:solidFill>
              </a:rPr>
              <a:t>&gt;. Le produit verse alors un coupon de 2,125%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la moins performante clôture à un cours supérieur à 95% de son Cours Initial (120% dans cet exemple). Le produit est alors automatiquement remboursé par anticipation. L’investisseur récupère l’intégralité du capital initial majoré d’un coupon de 2,125%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5,25%</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18,28%</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2,125%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08 juin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ET TOTAL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07/06/2022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0,55%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62,42%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18,32%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209,59%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78,02%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Total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50,34%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42,87%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64,64%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188,38%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188,29%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BNP PARIBAS ET TOTAL SA ENTRE LE </a:t>
            </a:r>
            <a:r>
              <a:rPr lang="en-US" sz="1200" b="0" dirty="0">
                <a:effectLst/>
                <a:latin typeface="+mj-lt"/>
              </a:rPr>
              <a:t>07 JUIN 2010</a:t>
            </a:r>
            <a:r>
              <a:rPr lang="en-US" sz="1200" dirty="0">
                <a:latin typeface="+mj-lt"/>
              </a:rPr>
              <a:t> </a:t>
            </a:r>
            <a:r>
              <a:rPr lang="fr-FR" sz="1200" cap="none" dirty="0">
                <a:latin typeface="Futura PT" panose="020B0902020204020203" pitchFamily="34" charset="0"/>
              </a:rPr>
              <a:t>ET LE 07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07 JUIN 2022</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07 JUIN 2022</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08 juin 2022,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648722358"/>
              </p:ext>
            </p:extLst>
          </p:nvPr>
        </p:nvGraphicFramePr>
        <p:xfrm>
          <a:off x="361950" y="979297"/>
          <a:ext cx="6837886" cy="740502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SG Issuer. Filiale à 100% de Société Générale Luxembourg SA, elle-même filiale à 100% de Société Générale⁽¹⁾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Société Générale⁽¹⁾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BNP Paribas et Total SA (dividendes non réinvestis et dividendes non réinvestis ; code Bloomberg : BNP FP Equity et TTE FP Equity ; place de cotation : sponsorEuronext Paris SA et Euronext Paris SA ; www.bnpparibas.com et www,totalenergies.com).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16/06/2022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16/06/2022 au 29/07/2022 (inclus). Une fois le montant de l’enveloppe initiale atteint (30 000 000 EUR), la commercialisation de « phoenix memoire bnp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la moins performante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06/02/2023, 09/05/2023, 07/08/2023, 06/11/2023, 05/02/2024, 07/05/2024, 05/08/2024, 05/11/2024, 05/02/2025, 07/05/2025, 05/08/2025, 05/11/2025, 05/02/2026, 07/05/2026, 05/08/2026, 05/11/2026, 05/02/2027, 06/05/2027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Société Générale paiera au distributeur concerné une rémunération annuelle (calculée sur la base de la durée des titres) dont le montant maximum est égal à 1,50% du montant total des titres effectivement placés.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Société Générale s’engage, dans des conditions normales de marché, à donner de manière quotidienne des prix indicatifs pendant toute la durée de vie des titres de créance avec une fourchette achat/vente de 1% de la Valeur Nominale.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Société Générale, ce qui peut être source d’un conflit d’intérêts⁽²⁾.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FRGS00012SE9</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⁽¹⁾</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⁽²⁾</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032656153"/>
              </p:ext>
            </p:extLst>
          </p:nvPr>
        </p:nvGraphicFramePr>
        <p:xfrm>
          <a:off x="360894" y="977900"/>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BNP Paribas et Total SA (dividendes non réinvestis et dividendes non réinvestis ; code Bloomberg : BNP FP Equity et TTE FP Equity ; place de cotation : sponsorEuronext Paris SA et Euronext Paris SA ; www.bnpparibas.com et www,totalenergies.com).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16/06/2022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16/06/2022 au 29/07/2022 (inclus). Une fois le montant de l’enveloppe initiale atteint (30 000 000 EUR), la commercialisation de « phoenix memoire bnp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la moins performante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06/02/2023, 09/05/2023, 07/08/2023, 06/11/2023, 05/02/2024, 07/05/2024, 05/08/2024, 05/11/2024, 05/02/2025, 07/05/2025, 05/08/2025, 05/11/2025, 05/02/2026, 07/05/2026, 05/08/2026, 05/11/2026, 05/02/2027, 06/05/2027, 05/08/2027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FRGS00012SE9</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algn="just"/>
            <a:r>
              <a:rPr lang="fr-FR" sz="650" baseline="30000" dirty="0">
                <a:solidFill>
                  <a:srgbClr val="000000"/>
                </a:solidFill>
                <a:highlight>
                  <a:srgbClr val="FF00FF"/>
                </a:highlight>
                <a:latin typeface="Proxima Nova Rg" panose="02000506030000020004" pitchFamily="2" charset="0"/>
              </a:rPr>
              <a:t>(</a:t>
            </a:r>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section dédiée en page 3 pour une présentation de la détermination du Cours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phoenix memoire bnp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phoenix memoire bnp  », vous êtes exposés pour une durée de 4 à 20 trimestres à la performance positive ou négative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 et Total SA (dividendes non réinvestis ; code Bloomberg : TTE FP Equity ;  place de cotation : Euronext Paris SA ; www,totalenergies.com).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60%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2,125% par trimestre écoulé depuis le 29/07/2022 (soit 8,50%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75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2,125% par trimestre écoulé (soit un Taux de Rendement Annuel net maximum de 7,20%%), les investisseurs recevront en contrepartie l’intégralité du capital initial si l’action la moins performante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Initial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phoenix memoire bnp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phoenix memoire bnp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Cours Initial</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phoenix memoire bnp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phoenix memoire bnp  », vous êtes exposé pour une durée de 4 à 20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 et Total SA (dividendes non réinvestis ; code Bloomberg : TTE FP Equity ;  place de cotation : Euronext Paris SA ; www,totalenergies.com).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2,125% par trimestre (soit 8,50% par année écoulée)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75%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7,11%</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phoenix memoire bnp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phoenix memoire bnp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2,125% par trimestre écoulé depuis le 29/07/2022</a:t>
            </a:r>
          </a:p>
          <a:p>
            <a:pPr marL="0" indent="0" algn="ctr">
              <a:lnSpc>
                <a:spcPct val="100000"/>
              </a:lnSpc>
              <a:spcBef>
                <a:spcPts val="0"/>
              </a:spcBef>
              <a:buNone/>
            </a:pPr>
            <a:r>
              <a:rPr lang="fr-FR" sz="800" dirty="0"/>
              <a:t>(soit un coupon de 42,50% et un Taux de Rendement Annuel net de </a:t>
            </a:r>
            <a:r>
              <a:rPr lang="fr-FR" sz="800" dirty="0">
                <a:highlight>
                  <a:srgbClr val="FFFF00"/>
                </a:highlight>
              </a:rPr>
              <a:t>6,23%</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2,125%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6,29%</a:t>
            </a:r>
            <a:r>
              <a:rPr lang="fr-FR" sz="800" baseline="30000" dirty="0"/>
              <a:t>⁽²⁾ </a:t>
            </a:r>
            <a:r>
              <a:rPr lang="fr-FR" sz="800" dirty="0"/>
              <a:t>et </a:t>
            </a:r>
            <a:r>
              <a:rPr lang="fr-FR" sz="800" dirty="0">
                <a:highlight>
                  <a:srgbClr val="FFFF00"/>
                </a:highlight>
              </a:rPr>
              <a:t>7,20%</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19,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75% de son Cours Initial, l’investisseur reçoit, le 05 août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05 août 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29/07/2022 et le 29/07/2027</a:t>
            </a:r>
          </a:p>
          <a:p>
            <a:pPr marL="0" indent="0" algn="ctr">
              <a:lnSpc>
                <a:spcPct val="100000"/>
              </a:lnSpc>
              <a:spcBef>
                <a:spcPts val="0"/>
              </a:spcBef>
              <a:buNone/>
            </a:pPr>
            <a:r>
              <a:rPr lang="fr-FR" sz="800" dirty="0"/>
              <a:t>(Soit un Taux de Rendement Annuel net inférieur ou égal </a:t>
            </a:r>
            <a:r>
              <a:rPr lang="fr-FR" sz="800"/>
              <a:t>à -10,57%</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75% mais supérieur ou égal à 60% de son Cours Initial, l’investisseur reçoit, le 05 août 2027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cours de l’action la moins performante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la moins performante </a:t>
            </a:r>
            <a:r>
              <a:rPr lang="fr-FR" sz="800" b="1" dirty="0">
                <a:solidFill>
                  <a:schemeClr val="tx2"/>
                </a:solidFill>
              </a:rPr>
              <a:t>clôture à un cours supérieur ou égal à 75%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2,125%</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 la moins performante</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75%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6,23%</a:t>
            </a:r>
            <a:r>
              <a:rPr lang="fr-FR" sz="800" baseline="30000" dirty="0"/>
              <a:t>⁽²⁾</a:t>
            </a:r>
            <a:r>
              <a:rPr lang="fr-FR" sz="800" dirty="0"/>
              <a:t> et </a:t>
            </a:r>
            <a:r>
              <a:rPr lang="fr-FR" sz="800" dirty="0">
                <a:highlight>
                  <a:srgbClr val="00FFFF"/>
                </a:highlight>
              </a:rPr>
              <a:t>7,11%</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75% de son Cours Initial, l’investisseur reçoit, le 05/08/2027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05/08/2027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a:t>
            </a:r>
            <a:r>
              <a:rPr lang="fr-FR" sz="800" dirty="0">
                <a:solidFill>
                  <a:schemeClr val="tx2"/>
                </a:solidFill>
              </a:rPr>
              <a:t>Cours Initial </a:t>
            </a:r>
            <a:r>
              <a:rPr lang="fr-FR" sz="800" dirty="0"/>
              <a:t>et son niveau de clôture le 29/07/2027</a:t>
            </a:r>
          </a:p>
          <a:p>
            <a:pPr marL="0" indent="0" algn="ctr">
              <a:lnSpc>
                <a:spcPct val="100000"/>
              </a:lnSpc>
              <a:spcBef>
                <a:spcPts val="0"/>
              </a:spcBef>
              <a:buNone/>
            </a:pPr>
            <a:r>
              <a:rPr lang="fr-FR" sz="800" dirty="0"/>
              <a:t>(Soit un Taux de Rendement Annuel net inférieur ou égal à -1,43%</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6,74%</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75% mais supérieur ou égal à 60% de son Cours Initial, l’investisseur reçoit, le 05/08/2027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6,29%</a:t>
            </a:r>
            <a:r>
              <a:rPr lang="fr-FR" sz="800" baseline="30000" dirty="0"/>
              <a:t>2) </a:t>
            </a:r>
            <a:r>
              <a:rPr lang="fr-FR" sz="800" dirty="0"/>
              <a:t>et 7,08%</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19), on compare le cours de clôture de l'action la moins performante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la moins performante </a:t>
            </a:r>
            <a:r>
              <a:rPr lang="fr-FR" sz="800" b="1" dirty="0">
                <a:solidFill>
                  <a:schemeClr val="tx2"/>
                </a:solidFill>
              </a:rPr>
              <a:t>clôture à un cours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19, si à l’une des dates de constatation</a:t>
            </a:r>
            <a:r>
              <a:rPr lang="fr-FR" sz="800" baseline="30000" dirty="0">
                <a:solidFill>
                  <a:srgbClr val="000000"/>
                </a:solidFill>
              </a:rPr>
              <a:t>⁽¹⁾</a:t>
            </a:r>
            <a:r>
              <a:rPr lang="fr-FR" sz="800" dirty="0">
                <a:solidFill>
                  <a:srgbClr val="000000"/>
                </a:solidFill>
              </a:rPr>
              <a:t> trimestrielle l’action la moins performante clôture à un cours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2,125% par trimestre écoulé depuis le 29/07/2022 (soit 8,50%</a:t>
            </a:r>
            <a:r>
              <a:rPr lang="fr-FR" sz="800" i="1" dirty="0">
                <a:solidFill>
                  <a:srgbClr val="000000"/>
                </a:solidFill>
              </a:rPr>
              <a:t> </a:t>
            </a:r>
            <a:r>
              <a:rPr lang="fr-FR" sz="800" dirty="0">
                <a:solidFill>
                  <a:srgbClr val="000000"/>
                </a:solidFill>
              </a:rPr>
              <a:t>par année écoulée et un Taux de Rendement Annuel net maximum de 7,20%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75% de son Cours Initial, l’investisseur récupère alors l’intégralité de son capital initial, majorée d’un coupon de 2,125% par trimestre écoulé depuis le 29/07/2022  (soit un coupon de 42,50% et un Taux de Rendement Annuel net de 6,23%</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75% de son Cours Initial mais supérieur ou égal à 60% de ce dernier, l’investisseur récupère l’intégralité de son capital initialement investi. Le capital n’est donc exposé à un risque de perte à l’échéance⁽¹⁾ que si l’action la moins performante clôture à un cours strictement inférieur à 60%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phoenix memoire bnp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40%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2,125% par trimestre écoulé depuis le 29/07/2022 </a:t>
            </a:r>
            <a:r>
              <a:rPr lang="fr-FR" sz="800" dirty="0">
                <a:solidFill>
                  <a:srgbClr val="000000"/>
                </a:solidFill>
              </a:rPr>
              <a:t>(soit un Taux de Rendement Annuel net maximum de 7,20%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phoenix memoire bnp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95% de son Cours Initial et 95%  </a:t>
            </a:r>
            <a:r>
              <a:rPr lang="fr-FR" sz="800" b="1" dirty="0">
                <a:effectLst/>
                <a:ea typeface="Calibri" panose="020F0502020204030204" pitchFamily="34" charset="0"/>
              </a:rPr>
              <a:t>en cours de vie, et des seuils de 75% et 60%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⁽¹⁾</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⁽¹⁾</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2,125% dès lors que l’action la moins performante clôture à un cours supérieur ou égal à 75% de son Cours Initial</a:t>
            </a:r>
            <a:r>
              <a:rPr lang="fr-FR" sz="800" dirty="0">
                <a:solidFill>
                  <a:srgbClr val="000000"/>
                </a:solidFill>
                <a:ea typeface="SimSun" pitchFamily="2" charset="-122"/>
                <a:cs typeface="Times New Roman" pitchFamily="18" charset="0"/>
              </a:rPr>
              <a:t>. 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19, si à l’une des dates de constatation trimestrielle correspondantes</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 l’action la moins performante </a:t>
            </a:r>
            <a:r>
              <a:rPr lang="fr-FR" sz="800" dirty="0">
                <a:solidFill>
                  <a:srgbClr val="000000"/>
                </a:solidFill>
              </a:rPr>
              <a:t>clôture à un cours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2,125%  ainsi que les coupons mémorisés au préalable (soit un Taux de Rendement Annuel net maximum de 7,11%</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l’action la moins performante clôture à un cours supérieur ou égal à 60% de son Cours Initial, l’investisseur récupère alors l’intégralité de son capital initialement investi (soit un Taux de Rendement Annuel net maximum de </a:t>
            </a:r>
            <a:r>
              <a:rPr lang="fr-FR" sz="800" dirty="0">
                <a:solidFill>
                  <a:srgbClr val="000000"/>
                </a:solidFill>
                <a:highlight>
                  <a:srgbClr val="00FFFF"/>
                </a:highlight>
              </a:rPr>
              <a:t>7,11%</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phoenix memoire bnp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40%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2,125% par trimestre </a:t>
            </a:r>
            <a:r>
              <a:rPr lang="fr-FR" sz="800" dirty="0">
                <a:solidFill>
                  <a:srgbClr val="000000"/>
                </a:solidFill>
              </a:rPr>
              <a:t>(soit un Taux de Rendement Annuel net maximum de de de </a:t>
            </a:r>
            <a:r>
              <a:rPr lang="fr-FR" sz="800" dirty="0">
                <a:solidFill>
                  <a:srgbClr val="000000"/>
                </a:solidFill>
                <a:highlight>
                  <a:srgbClr val="00FFFF"/>
                </a:highlight>
              </a:rPr>
              <a:t>7,11%</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phoenix memoire bnp  » est très sensible à une faible variation du cours de clôture de l'action la moins performante autour du seuil de </a:t>
            </a:r>
            <a:r>
              <a:rPr lang="fr-FR" sz="800" dirty="0">
                <a:solidFill>
                  <a:srgbClr val="000000"/>
                </a:solidFill>
                <a:effectLst/>
                <a:ea typeface="Calibri" panose="020F0502020204030204" pitchFamily="34" charset="0"/>
              </a:rPr>
              <a:t>75% de son Cours Initial et 95%  </a:t>
            </a:r>
            <a:r>
              <a:rPr lang="fr-FR" sz="800" dirty="0">
                <a:effectLst/>
                <a:ea typeface="Calibri" panose="020F0502020204030204" pitchFamily="34" charset="0"/>
              </a:rPr>
              <a:t>en cours de vie, et des seuils de 75% et 60%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a:t>
            </a: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taux </a:t>
            </a:r>
            <a:r>
              <a:rPr lang="fr-FR" sz="800" dirty="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a:t>
            </a:r>
            <a:r>
              <a:rPr lang="fr-FR" sz="800" dirty="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conflits d’intérêts potentiels </a:t>
            </a:r>
            <a:r>
              <a:rPr lang="fr-FR" sz="800" dirty="0">
                <a:solidFill>
                  <a:srgbClr val="000000"/>
                </a:solidFill>
              </a:rPr>
              <a:t>: L’émetteur et l’agent de calcul de ce produit appartiennent au Groupe </a:t>
            </a:r>
            <a:r>
              <a:rPr lang="fr-FR" sz="800" dirty="0" err="1">
                <a:solidFill>
                  <a:srgbClr val="000000"/>
                </a:solidFill>
              </a:rPr>
              <a:t>Credit</a:t>
            </a:r>
            <a:r>
              <a:rPr lang="fr-FR" sz="800" dirty="0">
                <a:solidFill>
                  <a:srgbClr val="000000"/>
                </a:solidFill>
              </a:rPr>
              <a:t> Suisse. Les conflits d’intérêts qui peuvent être engendrés seront gérés conformément à la réglementation applicable. </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Exposition à la performance de l’indice sous-jacent. </a:t>
            </a:r>
            <a:r>
              <a:rPr lang="fr-FR" sz="800" dirty="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dirty="0">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Risques liés aux indices « </a:t>
            </a:r>
            <a:r>
              <a:rPr lang="fr-FR" sz="800" b="1" dirty="0" err="1">
                <a:solidFill>
                  <a:srgbClr val="000000"/>
                </a:solidFill>
                <a:highlight>
                  <a:srgbClr val="FF00FF"/>
                </a:highlight>
              </a:rPr>
              <a:t>Decrement</a:t>
            </a:r>
            <a:r>
              <a:rPr lang="fr-FR" sz="800" b="1" dirty="0">
                <a:solidFill>
                  <a:srgbClr val="000000"/>
                </a:solidFill>
                <a:highlight>
                  <a:srgbClr val="FF00FF"/>
                </a:highlight>
              </a:rPr>
              <a:t> » en points d’indice : </a:t>
            </a:r>
            <a:r>
              <a:rPr lang="fr-FR" sz="800" dirty="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dirty="0">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60%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75% mais supérieur ou égal à 60%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phoenix memoire bnp  » EST TRÈS SENSIBLE À UNE FAIBLE VARIATION DU cours DE CLÔTURE de l'action la moins performante AUTOUR DES SEUILS DE 75% ET DE 60%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19</a:t>
            </a:r>
            <a:r>
              <a:rPr lang="fr-FR" sz="800" dirty="0"/>
              <a:t>, l’action la moins performante clôture à un cours strictement inférieur à 95%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60% de son Cours Initial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-24,88%</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19, l’action la moins performante clôture à </a:t>
            </a:r>
            <a:r>
              <a:rPr lang="fr-FR" sz="800" dirty="0">
                <a:solidFill>
                  <a:schemeClr val="tx2"/>
                </a:solidFill>
                <a:latin typeface="+mn-lt"/>
              </a:rPr>
              <a:t>un cours strictement inférieur à 95%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75% de son Cours Initial (65%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-9,14%</a:t>
            </a:r>
            <a:r>
              <a:rPr lang="fr-FR" sz="800" baseline="30000" dirty="0">
                <a:solidFill>
                  <a:schemeClr val="tx1"/>
                </a:solidFill>
                <a:latin typeface="+mn-lt"/>
              </a:rPr>
              <a:t>⁽²⁾</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phoenix memoire bnp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95% de son Cours Initial 95% de son Cours Initial </a:t>
            </a:r>
            <a:r>
              <a:rPr lang="fr-FR" sz="800" dirty="0">
                <a:solidFill>
                  <a:schemeClr val="tx2"/>
                </a:solidFill>
              </a:rPr>
              <a:t>(120% dans cet exemple). Le produit est automatiquement remboursé par anticipation. Il verse alors l’intégralité du capital initial majorée d’un coupon de 2,125% par trimestre écoulé depuis le 29/07/2022, soit un gain de 8,50% dans notre exemple.</a:t>
            </a:r>
          </a:p>
          <a:p>
            <a:pPr algn="just">
              <a:spcAft>
                <a:spcPts val="600"/>
              </a:spcAft>
            </a:pPr>
            <a:r>
              <a:rPr lang="fr-FR" sz="800" dirty="0"/>
              <a:t>Ce qui correspond à un Taux de Rendement Annuel net de 7,20%</a:t>
            </a:r>
            <a:r>
              <a:rPr lang="fr-FR" sz="800" baseline="30000" dirty="0"/>
              <a:t>⁽²⁾</a:t>
            </a:r>
            <a:r>
              <a:rPr lang="fr-FR" sz="800" dirty="0"/>
              <a:t>, contre un Taux de Rendement Annuel net de 18,28%</a:t>
            </a:r>
            <a:r>
              <a:rPr lang="fr-FR" sz="800" baseline="30000" dirty="0"/>
              <a:t>⁽²⁾</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2,125%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6" ma:contentTypeDescription="Crée un document." ma:contentTypeScope="" ma:versionID="83520913e4fb50886b69c5d2b42e4a4a">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cc61d48d89f522401cef424d48066f4d"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171557-F449-485B-98E8-D70CAC5AAA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20354</TotalTime>
  <Words>10054</Words>
  <Application>Microsoft Office PowerPoint</Application>
  <PresentationFormat>Personnalisé</PresentationFormat>
  <Paragraphs>379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894</cp:revision>
  <cp:lastPrinted>2022-05-04T09:56:42Z</cp:lastPrinted>
  <dcterms:created xsi:type="dcterms:W3CDTF">2017-02-21T09:03:05Z</dcterms:created>
  <dcterms:modified xsi:type="dcterms:W3CDTF">2022-06-08T15:36:02Z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