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446" y="-3691"/>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16 juin 2022 au 29 juillet 2022 (inclus). </a:t>
            </a:r>
            <a:r>
              <a:rPr lang="fr-FR" sz="800" cap="none" dirty="0"/>
              <a:t>Une fois le montant de l’enveloppe initiale atteint (30 000 000 EUR), la commercialisation de « phoenix memoire total2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latin typeface="Futura PT" panose="020B0902020204020203" pitchFamily="34" charset="0"/>
              </a:rPr>
              <a:t>&lt;</a:t>
            </a:r>
            <a:r>
              <a:rPr lang="fr-FR" sz="800" b="1" dirty="0" err="1">
                <a:latin typeface="Futura PT" panose="020B0902020204020203" pitchFamily="34" charset="0"/>
              </a:rPr>
              <a:t>dic</a:t>
            </a:r>
            <a:r>
              <a:rPr lang="fr-FR" sz="800" b="1" dirty="0">
                <a:latin typeface="Futura PT" panose="020B0902020204020203" pitchFamily="34" charset="0"/>
              </a:rPr>
              <a:t>&gt;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5 ans</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TOTAL2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07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total2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60%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la moins performante clôture à un cours strictement supérieur à 75% de son Cours Initial. Le produit verse donc un coupon de 2,125%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19,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-24,51%</a:t>
            </a:r>
            <a:r>
              <a:rPr lang="fr-FR" sz="800" baseline="30000" dirty="0"/>
              <a:t>⁽²⁾</a:t>
            </a:r>
            <a:r>
              <a:rPr lang="fr-FR" sz="800" dirty="0"/>
              <a:t>, contre un Taux de Rendement Annuel net négatif de </a:t>
            </a:r>
            <a:r>
              <a:rPr lang="fr-FR" sz="800" dirty="0">
                <a:solidFill>
                  <a:srgbClr val="000000"/>
                </a:solidFill>
                <a:highlight>
                  <a:srgbClr val="00FFFF"/>
                </a:highlight>
              </a:rPr>
              <a:t>-24,88%</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95% de son Cours Initial mais supérieur au seuil de versement du coupon. Le mécanisme de remboursement anticipé automatique n’est donc pas activé mais le produit verse un coupon de 2,125%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(65% dans cet exemple) mais strictement supérieur à 60%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-9,14%</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phoenix memoire total2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2,125%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95% de son Cours Initial (120% dans cet exemple). Le produit est alors automatiquement remboursé par anticipation. L’investisseur récupère l’intégralité du capital initial majoré du coupon de 2,125%.</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5,25%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18,28%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2,125%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TOTAL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06/06/2022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64,23%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22,17%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219,05%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Total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49,75%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62,48%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186,99%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187,15%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BNP PARIBAS ET TOTAL SA ENTRE LE </a:t>
            </a:r>
            <a:r>
              <a:rPr lang="en-US" sz="1200" b="0" dirty="0">
                <a:effectLst/>
                <a:latin typeface="+mj-lt"/>
              </a:rPr>
              <a:t>06 JUIN 2010</a:t>
            </a:r>
            <a:r>
              <a:rPr lang="en-US" sz="1200" dirty="0">
                <a:latin typeface="+mj-lt"/>
              </a:rPr>
              <a:t> </a:t>
            </a:r>
            <a:r>
              <a:rPr lang="fr-FR" sz="1200" cap="none" dirty="0">
                <a:latin typeface="Futura PT" panose="020B0902020204020203" pitchFamily="34" charset="0"/>
              </a:rPr>
              <a:t>ET LE 06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07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Total SA (dividendes non réinvestis et dividendes non réinvestis ; code Bloomberg : BNP FP Equity et TTE FP Equity ; place de cotation : sponsorEuronext Paris SA et Euronext Paris SA ; www.bnpparibas.com et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16/06/2022 au 29/07/2022 (inclus). Une fois le montant de l’enveloppe initiale atteint (30 000 000 EUR), la commercialisation de « phoenix memoire total2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07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Total SA (dividendes non réinvestis et dividendes non réinvestis ; code Bloomberg : BNP FP Equity et TTE FP Equity ; place de cotation : sponsorEuronext Paris SA et Euronext Paris SA ; www.bnpparibas.com et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16/06/2022 au 29/07/2022 (inclus). Une fois le montant de l’enveloppe initiale atteint (30 000 000 EUR), la commercialisation de « phoenix memoire total2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de son Cours Initial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total2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total2 », vous êtes exposés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Total SA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2,125% par trimestre écoulé depuis le 29/07/2022 (soit 8,50%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 l'action la moins performante (Taux de Rendement Annuel net maximum de </a:t>
            </a:r>
            <a:r>
              <a:rPr lang="fr-FR" sz="800" dirty="0">
                <a:solidFill>
                  <a:schemeClr val="tx1"/>
                </a:solidFill>
                <a:latin typeface="Proxima Nova Rg"/>
              </a:rPr>
              <a:t>7,20%(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total2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total2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phoenix memoire total2 » ne peut constituer l’intégralité d’un portefeuille d’investissement. L’investisseur est exposé pour une durée de 4 à 20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total2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total2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Total SA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2,125% par trimestre (soit 8,50%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7,08%</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phoenix memoire total2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total2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phoenix memoire total2 » ne peut constituer l’intégralité d’un portefeuille d’investissement. L’investisseur est exposé pour une durée de 4 à 20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2,125% par trimestre écoulé depuis le 29/07/2022</a:t>
            </a:r>
          </a:p>
          <a:p>
            <a:pPr marL="0" indent="0" algn="ctr">
              <a:lnSpc>
                <a:spcPct val="100000"/>
              </a:lnSpc>
              <a:spcBef>
                <a:spcPts val="0"/>
              </a:spcBef>
              <a:buNone/>
            </a:pPr>
            <a:r>
              <a:rPr lang="fr-FR" sz="800" dirty="0"/>
              <a:t>(soit un gain de 42,50% et un Taux de Rendement Annuel net de </a:t>
            </a:r>
            <a:r>
              <a:rPr lang="fr-FR" sz="800" dirty="0">
                <a:highlight>
                  <a:srgbClr val="FFFF00"/>
                </a:highlight>
              </a:rPr>
              <a:t>6,23%</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2,125%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6,29%</a:t>
            </a:r>
            <a:r>
              <a:rPr lang="fr-FR" sz="800" baseline="30000" dirty="0"/>
              <a:t>⁽²⁾ </a:t>
            </a:r>
            <a:r>
              <a:rPr lang="fr-FR" sz="800" dirty="0"/>
              <a:t>et </a:t>
            </a:r>
            <a:r>
              <a:rPr lang="fr-FR" sz="800" dirty="0">
                <a:highlight>
                  <a:srgbClr val="FFFF00"/>
                </a:highlight>
              </a:rPr>
              <a:t>7,20%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29/07/2027</a:t>
            </a:r>
          </a:p>
          <a:p>
            <a:pPr marL="0" indent="0" algn="ctr">
              <a:lnSpc>
                <a:spcPct val="100000"/>
              </a:lnSpc>
              <a:spcBef>
                <a:spcPts val="0"/>
              </a:spcBef>
              <a:buNone/>
            </a:pPr>
            <a:r>
              <a:rPr lang="fr-FR" sz="800" dirty="0"/>
              <a:t>(Soit un Taux de Rendement Annuel net inférieur ou égal </a:t>
            </a:r>
            <a:r>
              <a:rPr lang="fr-FR" sz="800"/>
              <a:t>à -10,57%</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60% de son Cours Initial,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2,125%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6,23%</a:t>
            </a:r>
            <a:r>
              <a:rPr lang="fr-FR" sz="800" baseline="30000" dirty="0"/>
              <a:t>⁽²⁾</a:t>
            </a:r>
            <a:r>
              <a:rPr lang="fr-FR" sz="800" dirty="0"/>
              <a:t> et </a:t>
            </a:r>
            <a:r>
              <a:rPr lang="fr-FR" sz="800" dirty="0">
                <a:highlight>
                  <a:srgbClr val="00FFFF"/>
                </a:highlight>
              </a:rPr>
              <a:t>7,08%</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29/07/2027</a:t>
            </a:r>
          </a:p>
          <a:p>
            <a:pPr marL="0" indent="0" algn="ctr">
              <a:lnSpc>
                <a:spcPct val="100000"/>
              </a:lnSpc>
              <a:spcBef>
                <a:spcPts val="0"/>
              </a:spcBef>
              <a:buNone/>
            </a:pPr>
            <a:r>
              <a:rPr lang="fr-FR" sz="800" dirty="0"/>
              <a:t>(Soit un Taux de Rendement Annuel net inférieur ou égal à -1,99%</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6,69%</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60% de son Cours Initial,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6,29%</a:t>
            </a:r>
            <a:r>
              <a:rPr lang="fr-FR" sz="800" baseline="30000" dirty="0"/>
              <a:t>2) </a:t>
            </a:r>
            <a:r>
              <a:rPr lang="fr-FR" sz="800" dirty="0"/>
              <a:t>et 7,08%</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2,125% par trimestre écoulé depuis le 29/07/2022 (soit 8,50%</a:t>
            </a:r>
            <a:r>
              <a:rPr lang="fr-FR" sz="800" i="1" dirty="0">
                <a:solidFill>
                  <a:srgbClr val="000000"/>
                </a:solidFill>
              </a:rPr>
              <a:t> </a:t>
            </a:r>
            <a:r>
              <a:rPr lang="fr-FR" sz="800" dirty="0">
                <a:solidFill>
                  <a:srgbClr val="000000"/>
                </a:solidFill>
              </a:rPr>
              <a:t>par année écoulée et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75% de son Cours Initial, l’investisseur récupère alors l’intégralité de son capital initial, majorée d’un gain de 2,125% par trimestre écoulé depuis le 29/07/2022  (soit un gain de 42,50% et un Taux de Rendement Annuel net de 6,23%</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75% de son Cours Initial mais supérieur ou égal à 60% de ce dernier, l’investisseur récupère l’intégralité de son capital initialement investi. Le capital n’est donc exposé à un risque de perte à l’échéance⁽¹⁾ que si l’action la moins performante clôture à un cours strictement inférieur à 60%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total2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2,125% par trimestre écoulé depuis le 29/07/2022 </a:t>
            </a:r>
            <a:r>
              <a:rPr lang="fr-FR" sz="800" dirty="0">
                <a:solidFill>
                  <a:srgbClr val="000000"/>
                </a:solidFill>
              </a:rPr>
              <a:t>(soit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phoenix memoire total2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95% de son Cours Initial et 95%  </a:t>
            </a:r>
            <a:r>
              <a:rPr lang="fr-FR" sz="800" b="1" dirty="0">
                <a:effectLst/>
                <a:ea typeface="Calibri" panose="020F0502020204030204" pitchFamily="34" charset="0"/>
              </a:rPr>
              <a:t>en cours de vie, et des seuils de 75% et 60%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2,125% dès lors que l’action la moins performante clôture à un cours supérieur ou égal à 75%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2,125%  ainsi que les coupons mémorisés au préalable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60% de son Cours Initial, l’investisseur récupère alors l’intégralité de son capital initial (soit un Taux de Rendement Annuel net maximum de </a:t>
            </a:r>
            <a:r>
              <a:rPr lang="fr-FR" sz="800" dirty="0">
                <a:solidFill>
                  <a:srgbClr val="000000"/>
                </a:solidFill>
                <a:highlight>
                  <a:srgbClr val="00FFFF"/>
                </a:highlight>
              </a:rPr>
              <a:t>7,08%</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total2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2,125% par trimestre </a:t>
            </a:r>
            <a:r>
              <a:rPr lang="fr-FR" sz="800" dirty="0">
                <a:solidFill>
                  <a:srgbClr val="000000"/>
                </a:solidFill>
              </a:rPr>
              <a:t>(soit un Taux de Rendement Annuel net maximum de de de </a:t>
            </a:r>
            <a:r>
              <a:rPr lang="fr-FR" sz="800" dirty="0">
                <a:solidFill>
                  <a:srgbClr val="000000"/>
                </a:solidFill>
                <a:highlight>
                  <a:srgbClr val="00FFFF"/>
                </a:highlight>
              </a:rPr>
              <a:t>7,08%</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total2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75% de son Cours Initial et 95%  </a:t>
            </a:r>
            <a:r>
              <a:rPr lang="fr-FR" sz="800" dirty="0">
                <a:effectLst/>
                <a:ea typeface="Calibri" panose="020F0502020204030204" pitchFamily="34" charset="0"/>
              </a:rPr>
              <a:t>en cours de vie, et des seuils de 75% et 60%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total2 » EST TRÈS SENSIBLE À UNE FAIBLE VARIATION DU cours DE CLÔTURE de l'action la moins performante AUTOUR DES SEUILS DE 75% ET DE 60%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19</a:t>
            </a:r>
            <a:r>
              <a:rPr lang="fr-FR" sz="800" dirty="0"/>
              <a:t>, l’action la moins performante clôture à un cours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-24,88%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-9,14%</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phoenix memoire total2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Initial 95% de son Cours Initial </a:t>
            </a:r>
            <a:r>
              <a:rPr lang="fr-FR" sz="800" dirty="0">
                <a:solidFill>
                  <a:schemeClr val="tx2"/>
                </a:solidFill>
              </a:rPr>
              <a:t>(120% dans cet exemple). Le produit est automatiquement remboursé par anticipation. Il verse alors l’intégralité du capital initial majorée d’un gain de 2,125% par trimestre écoulé depuis le 29/07/2022, soit un gain de 8,50% dans notre exemple.</a:t>
            </a:r>
          </a:p>
          <a:p>
            <a:pPr algn="just">
              <a:spcAft>
                <a:spcPts val="600"/>
              </a:spcAft>
            </a:pPr>
            <a:r>
              <a:rPr lang="fr-FR" sz="800" dirty="0"/>
              <a:t>Ce qui correspond à un Taux de Rendement Annuel net de 7,20%</a:t>
            </a:r>
            <a:r>
              <a:rPr lang="fr-FR" sz="800" baseline="30000" dirty="0"/>
              <a:t>⁽²⁾</a:t>
            </a:r>
            <a:r>
              <a:rPr lang="fr-FR" sz="800" dirty="0"/>
              <a:t>, contre un Taux de Rendement Annuel net de 18,28%</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2,125%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19813</TotalTime>
  <Words>10298</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892</cp:revision>
  <cp:lastPrinted>2022-05-04T09:56:42Z</cp:lastPrinted>
  <dcterms:created xsi:type="dcterms:W3CDTF">2017-02-21T09:03:05Z</dcterms:created>
  <dcterms:modified xsi:type="dcterms:W3CDTF">2022-06-07T14:06:10Z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