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96122" autoAdjust="0"/>
  </p:normalViewPr>
  <p:slideViewPr>
    <p:cSldViewPr snapToGrid="0">
      <p:cViewPr>
        <p:scale>
          <a:sx n="125" d="100"/>
          <a:sy n="125" d="100"/>
        </p:scale>
        <p:origin x="930" y="-172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24 mai 2022 (inclus). </a:t>
            </a:r>
            <a:r>
              <a:rPr lang="fr-FR" sz="800" cap="none" dirty="0"/>
              <a:t>Une fois le montant de l’enveloppe initiale atteint (30 000 000 EUR), la commercialisation de « test lundi » peut cesser à tout moment sans préavis avant le 24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8 ans et 1 mois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 LUNDI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23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40%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40%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 lundi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40% ET DE 80%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l'indice clôture à un niveau strictement supérieur à 80% de son Cours de Référence.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31, aux dates de constatation correspondantes</a:t>
            </a:r>
            <a:r>
              <a:rPr lang="fr-FR" sz="800" baseline="30000" dirty="0"/>
              <a:t>⁽¹⁾</a:t>
            </a:r>
            <a:r>
              <a:rPr lang="fr-FR" sz="800" dirty="0"/>
              <a:t>, l'indice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40% de son Cours de Référence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-14,68%</a:t>
            </a:r>
            <a:r>
              <a:rPr lang="fr-FR" sz="800" baseline="30000" dirty="0"/>
              <a:t>⁽²⁾</a:t>
            </a:r>
            <a:r>
              <a:rPr lang="fr-FR" sz="800" dirty="0"/>
              <a:t>, contre un Taux de Rendement Annuel net négatif de </a:t>
            </a:r>
            <a:r>
              <a:rPr lang="fr-FR" sz="800" dirty="0">
                <a:solidFill>
                  <a:srgbClr val="000000"/>
                </a:solidFill>
                <a:highlight>
                  <a:srgbClr val="00FFFF"/>
                </a:highlight>
              </a:rPr>
              <a:t>-14,79%</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95% de son Cours de Référence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Cours de Référence (70% dans cet exemple) mais strictement supérieur à 40%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-5,30%</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test lundi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supérieur au seuil de versement du coupon.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95% de son Cours de Référence (115% dans cet exemple). Le produit est alors automatiquement remboursé par anticipation. L’investisseur récupère l’intégralité du capital initial majoré du coupon de 1,00%.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3,20%</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13,55%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ALSTOM SA ET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800"/>
                      </a:pPr>
                      <a:r>
                        <a:t>Performances au 22/05/2022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Alstom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-51,06%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-37,54%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-18,65%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11,74%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-41,79%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45,08%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8,84%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225,64%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70,12%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ALSTOM SA ET BNP PARIBAS ENTRE LE </a:t>
            </a:r>
            <a:r>
              <a:rPr lang="en-US" sz="1200" b="0" dirty="0">
                <a:effectLst/>
                <a:latin typeface="+mj-lt"/>
              </a:rPr>
              <a:t>22 MAI 2010</a:t>
            </a:r>
            <a:r>
              <a:rPr lang="en-US" sz="1200" dirty="0">
                <a:latin typeface="+mj-lt"/>
              </a:rPr>
              <a:t> </a:t>
            </a:r>
            <a:r>
              <a:rPr lang="fr-FR" sz="1200" cap="none" dirty="0">
                <a:latin typeface="Futura PT" panose="020B0902020204020203" pitchFamily="34" charset="0"/>
              </a:rPr>
              <a:t>ET LE 22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4008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23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018787666"/>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8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l'indice entre Alstom SA et BNP Paribas (dividendes non réinvestis et dividendes non réinvestis ; code Bloomberg : ALO FP Equity et BNP FP Equity ; place de cotation : sponsorEuronext Paris SA et Euronext Paris SA ; www.alstom.com et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24/05/2022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22/04/2022 au 24/05/2022 (inclus). Une fois le montant de l’enveloppe initiale atteint (30 000 000 EUR), la commercialisation de « test lundi » peut cesser à tout moment sans préavis avant le 24/05/2022,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de Référence correspond à la moyenne arithmétique des niveau de clôture de l'indice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24/05/2030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31/05/2030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23/10/2023, 22/01/2024, 22/04/2024, 22/07/2024, 22/10/2024, 22/01/2025, 22/04/2025, 22/07/2025, 22/10/2025, 22/01/2026, 22/04/2026, 22/07/2026, 22/10/2026, 22/01/2027, 22/04/2027, 22/07/2027, 22/10/2027, 24/01/2028, 24/04/2028, 24/07/2028, 23/10/2028, 22/01/2029, 23/04/2029, 23/07/2029, 22/10/2029, 22/01/2030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07/08/2023, 06/11/2023, 05/02/2024, 07/05/2024, 05/08/2024, 05/11/2024, 05/02/2025, 07/05/2025, 05/08/2025, 05/11/2025, 05/02/2026, 07/05/2026, 05/08/2026, 05/11/2026, 05/02/2027, 06/05/2027, 05/08/2027, 05/11/2027, 07/02/2028, 09/05/2028, 07/08/2028, 06/11/2028, 05/02/2029, 08/05/2029, 06/08/2029, 05/11/2029, 05/02/2030, 08/05/2030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95%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95%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40%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23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13763467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8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l'indice entre Alstom SA et BNP Paribas (dividendes non réinvestis et dividendes non réinvestis ; code Bloomberg : ALO FP Equity et BNP FP Equity ; place de cotation : sponsorEuronext Paris SA et Euronext Paris SA ; www.alstom.com et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24/05/2022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22/04/2022 au 24/05/2022 (inclus). Une fois le montant de l’enveloppe initiale atteint (30 000 000 EUR), la commercialisation de « test lundi » peut cesser à tout moment sans préavis avant le 24/05/2022,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de Référence correspond à la moyenne arithmétique des niveau de clôture de l'indice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24/05/2030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31/05/2030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23/10/2023, 22/01/2024, 22/04/2024, 22/07/2024, 22/10/2024, 22/01/2025, 22/04/2025, 22/07/2025, 22/10/2025, 22/01/2026, 22/04/2026, 22/07/2026, 22/10/2026, 22/01/2027, 22/04/2027, 22/07/2027, 22/10/2027, 24/01/2028, 24/04/2028, 24/07/2028, 23/10/2028, 22/01/2029, 23/04/2029, 23/07/2029, 22/10/2029, 22/01/2030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23/05/2022, 05/08/2022, 07/11/2022, 06/02/2023, 09/05/2023, 07/08/2023, 06/11/2023, 05/02/2024, 07/05/2024, 05/08/2024, 05/11/2024, 05/02/2025, 07/05/2025, 05/08/2025, 05/11/2025, 05/02/2026, 07/05/2026, 05/08/2026, 05/11/2026, 05/02/2027, 06/05/2027, 05/08/2027, 05/11/2027, 07/02/2028, 09/05/2028, 07/08/2028, 06/11/2028, 05/02/2029, 08/05/2029, 06/08/2029, 05/11/2029, 05/02/2030, 08/05/2030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07/08/2023, 06/11/2023, 05/02/2024, 07/05/2024, 05/08/2024, 05/11/2024, 05/02/2025, 07/05/2025, 05/08/2025, 05/11/2025, 05/02/2026, 07/05/2026, 05/08/2026, 05/11/2026, 05/02/2027, 06/05/2027, 05/08/2027, 05/11/2027, 07/02/2028, 09/05/2028, 07/08/2028, 06/11/2028, 05/02/2029, 08/05/2029, 06/08/2029, 05/11/2029, 05/02/2030, 08/05/2030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95%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40%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 lundi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24/05/2022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 lundi », vous êtes exposé pour une durée de 4 à 32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Alstom SA (dividendes non réinvestis; code Bloomberg : ALO FP Equity ;  place de cotation : Euronext Paris SA ; www.alstom.com) et 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40%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22/04/2022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60% par rapport à son Cours de Référence, l’investisseur accepte de limiter ses gains en cas de forte hausse de l'indice (Taux de Rendement Annuel net maximum de </a:t>
            </a:r>
            <a:r>
              <a:rPr lang="fr-FR" sz="800" dirty="0">
                <a:solidFill>
                  <a:schemeClr val="tx1"/>
                </a:solidFill>
                <a:latin typeface="Proxima Nova Rg"/>
              </a:rPr>
              <a:t>2,88%(</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 lundi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 lundi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test lundi » ne peut constituer l’intégralité d’un portefeuille d’investissement. L’investisseur est exposé pour une durée de 4 à 32 trimestres à l'indice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 lundi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24/05/2022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 lundi », vous êtes exposé pour une durée de 4 à 32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Alstom SA (dividendes non réinvestis; code Bloomberg : ALO FP Equity ;  place de cotation : Euronext Paris SA ; www.alstom.com) et 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40%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Cours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60%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3,20%</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test lundi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 lundi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test lundi » ne peut constituer l’intégralité d’un portefeuille d’investissement. L’investisseur est exposé pour une durée de 4 à 32 trimestres à l'indice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22/04/2022</a:t>
            </a:r>
          </a:p>
          <a:p>
            <a:pPr marL="0" indent="0" algn="ctr">
              <a:lnSpc>
                <a:spcPct val="100000"/>
              </a:lnSpc>
              <a:spcBef>
                <a:spcPts val="0"/>
              </a:spcBef>
              <a:buNone/>
            </a:pPr>
            <a:r>
              <a:rPr lang="fr-FR" sz="800" dirty="0"/>
              <a:t>(soit un coupon de 32,00% et un Taux de Rendement Annuel net de </a:t>
            </a:r>
            <a:r>
              <a:rPr lang="fr-FR" sz="800" dirty="0">
                <a:highlight>
                  <a:srgbClr val="FFFF00"/>
                </a:highlight>
              </a:rPr>
              <a:t>2,49%</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2,88%</a:t>
            </a:r>
            <a:r>
              <a:rPr lang="fr-FR" sz="800" baseline="30000" dirty="0"/>
              <a:t>⁽²⁾ </a:t>
            </a:r>
            <a:r>
              <a:rPr lang="fr-FR" sz="800" dirty="0"/>
              <a:t>et </a:t>
            </a:r>
            <a:r>
              <a:rPr lang="fr-FR" sz="800" dirty="0">
                <a:highlight>
                  <a:srgbClr val="FFFF00"/>
                </a:highlight>
              </a:rPr>
              <a:t>2,88%</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31,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24/05/2030,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66,95% de son Cours de Référence, l’investisseur reçoit, le 31 mai 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40% de son niveau de Référence, l’investisseur reçoit, le 31 mai 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22/04/2022 et le 24/05/2030</a:t>
            </a:r>
          </a:p>
          <a:p>
            <a:pPr marL="0" indent="0" algn="ctr">
              <a:lnSpc>
                <a:spcPct val="100000"/>
              </a:lnSpc>
              <a:spcBef>
                <a:spcPts val="0"/>
              </a:spcBef>
              <a:buNone/>
            </a:pPr>
            <a:r>
              <a:rPr lang="fr-FR" sz="800" dirty="0"/>
              <a:t>(Soit un Taux de Rendement Annuel net inférieur ou égal </a:t>
            </a:r>
            <a:r>
              <a:rPr lang="fr-FR" sz="800"/>
              <a:t>à -11,68%</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l'indice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66,95% mais supérieur ou égal à 40% de son Cours de Référence, l’investisseur reçoit, le 31 mai 2030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niveau de l'indice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l'indice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80%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80%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2,49%</a:t>
            </a:r>
            <a:r>
              <a:rPr lang="fr-FR" sz="800" baseline="30000" dirty="0"/>
              <a:t>⁽²⁾</a:t>
            </a:r>
            <a:r>
              <a:rPr lang="fr-FR" sz="800" dirty="0"/>
              <a:t> et </a:t>
            </a:r>
            <a:r>
              <a:rPr lang="fr-FR" sz="800" dirty="0">
                <a:highlight>
                  <a:srgbClr val="00FFFF"/>
                </a:highlight>
              </a:rPr>
              <a:t>3,04%</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24/05/2030,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Cours de Référence, l’investisseur reçoit, le 31/05/2030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40% de son niveau de Référence, l’investisseur reçoit, le 31/05/2030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22/04/2022 et le 24/05/2030</a:t>
            </a:r>
          </a:p>
          <a:p>
            <a:pPr marL="0" indent="0" algn="ctr">
              <a:lnSpc>
                <a:spcPct val="100000"/>
              </a:lnSpc>
              <a:spcBef>
                <a:spcPts val="0"/>
              </a:spcBef>
              <a:buNone/>
            </a:pPr>
            <a:r>
              <a:rPr lang="fr-FR" sz="800" dirty="0"/>
              <a:t>(Soit un Taux de Rendement Annuel net inférieur ou égal à -6,18%</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2,93%</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40% de son Cours de Référence, l’investisseur reçoit, le 31/05/2030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2,88%</a:t>
            </a:r>
            <a:r>
              <a:rPr lang="fr-FR" sz="800" baseline="30000" dirty="0"/>
              <a:t>2) </a:t>
            </a:r>
            <a:r>
              <a:rPr lang="fr-FR" sz="800" dirty="0"/>
              <a:t>et 3,05%</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31, on compare le niveau de clôture de l'indice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31,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1,00% par trimestre écoulé depuis le 22/04/2022 (soit 4,00%</a:t>
            </a:r>
            <a:r>
              <a:rPr lang="fr-FR" sz="800" i="1" dirty="0">
                <a:solidFill>
                  <a:srgbClr val="000000"/>
                </a:solidFill>
              </a:rPr>
              <a:t> </a:t>
            </a:r>
            <a:r>
              <a:rPr lang="fr-FR" sz="800" dirty="0">
                <a:solidFill>
                  <a:srgbClr val="000000"/>
                </a:solidFill>
              </a:rPr>
              <a:t>par année écoulée et un Taux de Rendement Annuel net maximum de 2,88%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66,95% de son Cours de Référence, l’investisseur récupère alors l’intégralité de son capital initial, majorée d’un coupon de 1,00% par trimestre écoulé depuis le 22/04/2022  (soit un coupon de 32,00% et un Taux de Rendement Annuel net de 2,49%</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66,95% de son Cours de Référence mais supérieur ou égal à 40% de ce dernier, l’investisseur récupère l’intégralité de son capital initialement investi. Le capital n’est donc exposé à un risque de perte à l’échéance⁽¹⁾ que si l'indice clôture à un niveau strictement inférieur à 40%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 lundi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60%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32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1,00% par trimestre écoulé depuis le 22/04/2022 </a:t>
            </a:r>
            <a:r>
              <a:rPr lang="fr-FR" sz="800" dirty="0">
                <a:solidFill>
                  <a:srgbClr val="000000"/>
                </a:solidFill>
              </a:rPr>
              <a:t>(soit un Taux de Rendement Annuel net maximum de 2,88%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 lundi » est très sensible à une faible variation du niveau de clôture de l'indice autour du seuil de </a:t>
            </a:r>
            <a:r>
              <a:rPr lang="fr-FR" sz="800" b="1" dirty="0">
                <a:solidFill>
                  <a:srgbClr val="000000"/>
                </a:solidFill>
                <a:effectLst/>
                <a:ea typeface="Calibri" panose="020F0502020204030204" pitchFamily="34" charset="0"/>
              </a:rPr>
              <a:t>95% de son Cours de Référence et 95%  </a:t>
            </a:r>
            <a:r>
              <a:rPr lang="fr-FR" sz="800" b="1" dirty="0">
                <a:effectLst/>
                <a:ea typeface="Calibri" panose="020F0502020204030204" pitchFamily="34" charset="0"/>
              </a:rPr>
              <a:t>en cours de vie, et des seuils de 66,95% et 40%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l'indice clôture à un niveau supérieur ou égal à 80% de son Cours de Référence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31,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40% de son Cours de Référence, l’investisseur récupère alors l’intégralité de son capital initial (soit un Taux de Rendement Annuel net maximum de </a:t>
            </a:r>
            <a:r>
              <a:rPr lang="fr-FR" sz="800" dirty="0">
                <a:solidFill>
                  <a:srgbClr val="000000"/>
                </a:solidFill>
                <a:highlight>
                  <a:srgbClr val="00FFFF"/>
                </a:highlight>
              </a:rPr>
              <a:t>3,04%</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 lundi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60%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32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3,04%</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 lundi » est très sensible à une faible variation du niveau de clôture de l'indice autour du seuil de </a:t>
            </a:r>
            <a:r>
              <a:rPr lang="fr-FR" sz="800" b="1" dirty="0">
                <a:solidFill>
                  <a:srgbClr val="000000"/>
                </a:solidFill>
                <a:effectLst/>
                <a:ea typeface="Calibri" panose="020F0502020204030204" pitchFamily="34" charset="0"/>
              </a:rPr>
              <a:t>80% de son Cours de Référence et 95%  </a:t>
            </a:r>
            <a:r>
              <a:rPr lang="fr-FR" sz="800" b="1" dirty="0">
                <a:effectLst/>
                <a:ea typeface="Calibri" panose="020F0502020204030204" pitchFamily="34" charset="0"/>
              </a:rPr>
              <a:t>en cours de vie, et des seuils de 80% et 40%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40%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66,95% mais supérieur ou égal à 40%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 lundi » EST TRÈS SENSIBLE À UNE FAIBLE VARIATION DU niveau DE CLÔTURE de l'indice AUTOUR DES SEUILS DE 66,95% ET DE 40%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31</a:t>
            </a:r>
            <a:r>
              <a:rPr lang="fr-FR" sz="800" dirty="0"/>
              <a:t>, l'indice clôture à un niveau strictement inférieur à 95%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40% de son Cours de Référence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-14,79%</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31, l'indice clôture à </a:t>
            </a:r>
            <a:r>
              <a:rPr lang="fr-FR" sz="800" dirty="0">
                <a:solidFill>
                  <a:schemeClr val="tx2"/>
                </a:solidFill>
                <a:latin typeface="+mn-lt"/>
              </a:rPr>
              <a:t>un niveau strictement inférieur à 95%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66,95% de son Cours de Référence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-5,30%</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test lundi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 de son Cours de Référence 95% de son Cours de Référence </a:t>
            </a:r>
            <a:r>
              <a:rPr lang="fr-FR" sz="800" dirty="0">
                <a:solidFill>
                  <a:schemeClr val="tx2"/>
                </a:solidFill>
              </a:rPr>
              <a:t>(115% dans cet exemple). Le produit est automatiquement remboursé par anticipation. Il verse alors l’intégralité du capital initial majorée d’un coupon de 1,00% par trimestre écoulé depuis le 22/04/2022, soit un gain de 4,00% dans notre exemple.</a:t>
            </a:r>
          </a:p>
          <a:p>
            <a:pPr algn="just">
              <a:spcAft>
                <a:spcPts val="600"/>
              </a:spcAft>
            </a:pPr>
            <a:r>
              <a:rPr lang="fr-FR" sz="800" dirty="0"/>
              <a:t>Ce qui correspond à un Taux de Rendement Annuel net de 2,88%</a:t>
            </a:r>
            <a:r>
              <a:rPr lang="fr-FR" sz="800" baseline="30000" dirty="0"/>
              <a:t>⁽²⁾</a:t>
            </a:r>
            <a:r>
              <a:rPr lang="fr-FR" sz="800" dirty="0"/>
              <a:t>, contre un Taux de Rendement Annuel net de 13,55%</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1,00%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19688</TotalTime>
  <Words>10254</Words>
  <Application>Microsoft Office PowerPoint</Application>
  <PresentationFormat>Personnalisé</PresentationFormat>
  <Paragraphs>374</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878</cp:revision>
  <cp:lastPrinted>2022-05-04T09:56:42Z</cp:lastPrinted>
  <dcterms:created xsi:type="dcterms:W3CDTF">2017-02-21T09:03:05Z</dcterms:created>
  <dcterms:modified xsi:type="dcterms:W3CDTF">2022-05-20T16:13:23Z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