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423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22 juin 2022 (inclus). </a:t>
            </a:r>
            <a:r>
              <a:rPr lang="fr-FR" sz="800" cap="none" dirty="0"/>
              <a:t>Une fois le montant de l’enveloppe initiale atteint (30 000 000 EUR), la commercialisation de « test1 » peut cesser à tout moment sans préavis avant le 22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9 ans et 2 mois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016210"/>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  9 ans et 2 mois</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TEST1</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13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95%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test1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50% ET DE 95%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clôture à un cours strictement supérieur à 95% de son Cours Initial.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35, aux dates de constatation correspondantes</a:t>
            </a:r>
            <a:r>
              <a:rPr lang="fr-FR" sz="800" baseline="30000" dirty="0"/>
              <a:t>⁽¹⁾</a:t>
            </a:r>
            <a:r>
              <a:rPr lang="fr-FR" sz="800" dirty="0"/>
              <a:t>, l’action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-13,25%</a:t>
            </a:r>
            <a:r>
              <a:rPr lang="fr-FR" sz="800" baseline="30000" dirty="0"/>
              <a:t>⁽²⁾</a:t>
            </a:r>
            <a:r>
              <a:rPr lang="fr-FR" sz="800" dirty="0"/>
              <a:t>, contre un Taux de Rendement Annuel net négatif de </a:t>
            </a:r>
            <a:r>
              <a:rPr lang="fr-FR" sz="800" dirty="0">
                <a:solidFill>
                  <a:srgbClr val="000000"/>
                </a:solidFill>
                <a:highlight>
                  <a:srgbClr val="00FFFF"/>
                </a:highlight>
              </a:rPr>
              <a:t>-13,35%</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95% de son Cours Initial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95% de son Cours Initial (70%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-0,89%</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-4,83%</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test1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au seuil de versement du coupon.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95% de son Cours Initial (115% dans cet exemple). Le produit est alors automatiquement remboursé par anticipation. L’investisseur récupère l’intégralité du capital initial majoré du coupon de 1,00%.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2,49%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13,64%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12/06/2022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12,43%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179,67%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12 JUIN 2010</a:t>
            </a:r>
            <a:r>
              <a:rPr lang="en-US" sz="1200" dirty="0">
                <a:latin typeface="+mj-lt"/>
              </a:rPr>
              <a:t> </a:t>
            </a:r>
            <a:r>
              <a:rPr lang="fr-FR" sz="1200" cap="none" dirty="0">
                <a:latin typeface="Futura PT" panose="020B0902020204020203" pitchFamily="34" charset="0"/>
              </a:rPr>
              <a:t>ET LE 12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13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22/06/2022 (inclus). Une fois le montant de l’enveloppe initiale atteint (30 000 000 EUR), la commercialisation de « test1 » peut cesser à tout moment sans préavis avant le 22/06/2022,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04/07/2031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13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22/06/2022 (inclus). Une fois le montant de l’enveloppe initiale atteint (30 000 000 EUR), la commercialisation de « test1 » peut cesser à tout moment sans préavis avant le 22/06/2022,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27/06/2031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04/07/2031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22/07/2022, 24/10/2022, 23/01/2023, 24/04/2023, 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29/07/2022, 31/10/2022, 30/01/2023, 02/05/2023, 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20/06/2023, 30/10/2023, 29/01/2024, 29/04/2024, 29/07/2024, 29/10/2024, 29/01/2025, 29/04/2025, 29/07/2025, 29/10/2025, 29/01/2026, 29/04/2026, 29/07/2026, 29/10/2026, 29/01/2027, 29/04/2027, 29/07/2027, 29/10/2027, 31/01/2028, 02/05/2028, 31/07/2028, 30/10/2028, 29/01/2029, 30/04/2029, 30/07/2029, 29/10/2029, 29/01/2030, 30/04/2030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de son Cours Initial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test1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22/06/2022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test1 », vous êtes exposés pour une durée de 4 à 36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35</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22/04/2022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(Taux de Rendement Annuel net maximum de </a:t>
            </a:r>
            <a:r>
              <a:rPr lang="fr-FR" sz="800" dirty="0">
                <a:solidFill>
                  <a:schemeClr val="tx1"/>
                </a:solidFill>
                <a:latin typeface="Proxima Nova Rg"/>
              </a:rPr>
              <a:t>2,91%(</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test1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test1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test1 » ne peut constituer l’intégralité d’un portefeuille d’investissement. L’investisseur est exposé pour une durée de 4 à 36 trimestres à l’action</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test1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22/06/2022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test1 », vous êtes exposé pour une durée de 4 à 36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35</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95%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2,96%</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test1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test1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test1 » ne peut constituer l’intégralité d’un portefeuille d’investissement. L’investisseur est exposé pour une durée de 4 à 36 trimestres à l’action</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22/04/2022</a:t>
            </a:r>
          </a:p>
          <a:p>
            <a:pPr marL="0" indent="0" algn="ctr">
              <a:lnSpc>
                <a:spcPct val="100000"/>
              </a:lnSpc>
              <a:spcBef>
                <a:spcPts val="0"/>
              </a:spcBef>
              <a:buNone/>
            </a:pPr>
            <a:r>
              <a:rPr lang="fr-FR" sz="800" dirty="0"/>
              <a:t>(soit un gain de 36,00% et un Taux de Rendement Annuel net de </a:t>
            </a:r>
            <a:r>
              <a:rPr lang="fr-FR" sz="800" dirty="0">
                <a:highlight>
                  <a:srgbClr val="FFFF00"/>
                </a:highlight>
              </a:rPr>
              <a:t>2,43%</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2,78%</a:t>
            </a:r>
            <a:r>
              <a:rPr lang="fr-FR" sz="800" baseline="30000" dirty="0"/>
              <a:t>⁽²⁾ </a:t>
            </a:r>
            <a:r>
              <a:rPr lang="fr-FR" sz="800" dirty="0"/>
              <a:t>et </a:t>
            </a:r>
            <a:r>
              <a:rPr lang="fr-FR" sz="800" dirty="0">
                <a:highlight>
                  <a:srgbClr val="FFFF00"/>
                </a:highlight>
              </a:rPr>
              <a:t>2,91%</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35,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27/06/2031,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95% de son Cours Initial, l’investisseur reçoit, le 04 juillet 2031</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04 juillet 2031</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22/04/2022 et le 27/06/2031</a:t>
            </a:r>
          </a:p>
          <a:p>
            <a:pPr marL="0" indent="0" algn="ctr">
              <a:lnSpc>
                <a:spcPct val="100000"/>
              </a:lnSpc>
              <a:spcBef>
                <a:spcPts val="0"/>
              </a:spcBef>
              <a:buNone/>
            </a:pPr>
            <a:r>
              <a:rPr lang="fr-FR" sz="800" dirty="0"/>
              <a:t>(Soit un Taux de Rendement Annuel net inférieur ou égal </a:t>
            </a:r>
            <a:r>
              <a:rPr lang="fr-FR" sz="800"/>
              <a:t>à -9,20%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95% mais supérieur ou égal à 50% de son Cours Initial, l’investisseur reçoit, le 04 juillet 2031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95%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95%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2,43%</a:t>
            </a:r>
            <a:r>
              <a:rPr lang="fr-FR" sz="800" baseline="30000" dirty="0"/>
              <a:t>⁽²⁾</a:t>
            </a:r>
            <a:r>
              <a:rPr lang="fr-FR" sz="800" dirty="0"/>
              <a:t> et </a:t>
            </a:r>
            <a:r>
              <a:rPr lang="fr-FR" sz="800" dirty="0">
                <a:highlight>
                  <a:srgbClr val="00FFFF"/>
                </a:highlight>
              </a:rPr>
              <a:t>2,96%</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27/06/2031,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95% de son Cours Initial, l’investisseur reçoit, le 04/07/2031</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04/07/2031</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22/04/2022 et le 27/06/2031</a:t>
            </a:r>
          </a:p>
          <a:p>
            <a:pPr marL="0" indent="0" algn="ctr">
              <a:lnSpc>
                <a:spcPct val="100000"/>
              </a:lnSpc>
              <a:spcBef>
                <a:spcPts val="0"/>
              </a:spcBef>
              <a:buNone/>
            </a:pPr>
            <a:r>
              <a:rPr lang="fr-FR" sz="800" dirty="0"/>
              <a:t>(Soit un Taux de Rendement Annuel net inférieur ou égal à -3,38%</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2,86%</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95% mais supérieur ou égal à 50% de son Cours Initial, l’investisseur reçoit, le 04/07/2031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2,78%</a:t>
            </a:r>
            <a:r>
              <a:rPr lang="fr-FR" sz="800" baseline="30000" dirty="0"/>
              <a:t>2) </a:t>
            </a:r>
            <a:r>
              <a:rPr lang="fr-FR" sz="800" dirty="0"/>
              <a:t>et 2,95%</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35,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35,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22/04/2022 (soit 4,00%</a:t>
            </a:r>
            <a:r>
              <a:rPr lang="fr-FR" sz="800" i="1" dirty="0">
                <a:solidFill>
                  <a:srgbClr val="000000"/>
                </a:solidFill>
              </a:rPr>
              <a:t> </a:t>
            </a:r>
            <a:r>
              <a:rPr lang="fr-FR" sz="800" dirty="0">
                <a:solidFill>
                  <a:srgbClr val="000000"/>
                </a:solidFill>
              </a:rPr>
              <a:t>par année écoulée et un Taux de Rendement Annuel net maximum de 2,91%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95% de son Cours Initial, l’investisseur récupère alors l’intégralité de son capital initial, majorée d’un gain de 1,00% par trimestre écoulé depuis le 22/04/2022  (soit un gain de 36,00% et un Taux de Rendement Annuel net de 2,43%</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95%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test1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36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22/04/2022 </a:t>
            </a:r>
            <a:r>
              <a:rPr lang="fr-FR" sz="800" dirty="0">
                <a:solidFill>
                  <a:srgbClr val="000000"/>
                </a:solidFill>
              </a:rPr>
              <a:t>(soit un Taux de Rendement Annuel net maximum de 2,91%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test1 » est très sensible à une faible variation du cours de clôture de l'action autour du seuil de </a:t>
            </a:r>
            <a:r>
              <a:rPr lang="fr-FR" sz="800" b="1" dirty="0">
                <a:solidFill>
                  <a:srgbClr val="000000"/>
                </a:solidFill>
                <a:effectLst/>
                <a:ea typeface="Calibri" panose="020F0502020204030204" pitchFamily="34" charset="0"/>
              </a:rPr>
              <a:t>95% de son Cours Initial  de son Cours Initial </a:t>
            </a:r>
            <a:r>
              <a:rPr lang="fr-FR" sz="800" b="1" dirty="0">
                <a:effectLst/>
                <a:ea typeface="Calibri" panose="020F0502020204030204" pitchFamily="34" charset="0"/>
              </a:rPr>
              <a:t>en cours de vie, et des seuils de 95%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95%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35,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50% de son Cours Initial, l’investisseur récupère alors l’intégralité de son capital initial (soit un Taux de Rendement Annuel net maximum de </a:t>
            </a:r>
            <a:r>
              <a:rPr lang="fr-FR" sz="800" dirty="0">
                <a:solidFill>
                  <a:srgbClr val="000000"/>
                </a:solidFill>
                <a:highlight>
                  <a:srgbClr val="00FFFF"/>
                </a:highlight>
              </a:rPr>
              <a:t>2,96%</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test1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36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2,96%</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test1 » est très sensible à une faible variation du cours de clôture de l'action autour des seuils de </a:t>
            </a:r>
            <a:r>
              <a:rPr lang="fr-FR" sz="800" dirty="0">
                <a:solidFill>
                  <a:srgbClr val="000000"/>
                </a:solidFill>
                <a:effectLst/>
                <a:ea typeface="Calibri" panose="020F0502020204030204" pitchFamily="34" charset="0"/>
              </a:rPr>
              <a:t>95% de son Cours Initial et 95% de son Cours Initial  de son Cours Initial </a:t>
            </a:r>
            <a:r>
              <a:rPr lang="fr-FR" sz="800" dirty="0">
                <a:effectLst/>
                <a:ea typeface="Calibri" panose="020F0502020204030204" pitchFamily="34" charset="0"/>
              </a:rPr>
              <a:t>en cours de vie, et des seuils de 95%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95%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test1 » EST TRÈS SENSIBLE À UNE FAIBLE VARIATION DU cours DE CLÔTURE de l'action AUTOUR DES SEUILS DE 95%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35</a:t>
            </a:r>
            <a:r>
              <a:rPr lang="fr-FR" sz="800" dirty="0"/>
              <a:t>, l’action clôture à un cours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-13,35%</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35, l’action clôture à </a:t>
            </a:r>
            <a:r>
              <a:rPr lang="fr-FR" sz="800" dirty="0">
                <a:solidFill>
                  <a:schemeClr val="tx2"/>
                </a:solidFill>
                <a:latin typeface="+mn-lt"/>
              </a:rPr>
              <a:t>un cours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95%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-4,83%</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test1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Initial 95% de son Cours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22/04/2022, soit un gain de 4,00% dans notre exemple.</a:t>
            </a:r>
          </a:p>
          <a:p>
            <a:pPr algn="just">
              <a:spcAft>
                <a:spcPts val="600"/>
              </a:spcAft>
            </a:pPr>
            <a:r>
              <a:rPr lang="fr-FR" sz="800" dirty="0"/>
              <a:t>Ce qui correspond à un Taux de Rendement Annuel net de 2,91%</a:t>
            </a:r>
            <a:r>
              <a:rPr lang="fr-FR" sz="800" baseline="30000" dirty="0"/>
              <a:t>⁽²⁾</a:t>
            </a:r>
            <a:r>
              <a:rPr lang="fr-FR" sz="800" dirty="0"/>
              <a:t>, contre un Taux de Rendement Annuel net de 13,64%</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19918</TotalTime>
  <Words>10305</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900</cp:revision>
  <cp:lastPrinted>2022-05-04T09:56:42Z</cp:lastPrinted>
  <dcterms:created xsi:type="dcterms:W3CDTF">2017-02-21T09:03:05Z</dcterms:created>
  <dcterms:modified xsi:type="dcterms:W3CDTF">2022-06-07T15:50:52Z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