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4" r:id="rId5"/>
    <p:sldId id="262" r:id="rId6"/>
    <p:sldId id="277" r:id="rId7"/>
    <p:sldId id="278" r:id="rId8"/>
    <p:sldId id="271" r:id="rId9"/>
    <p:sldId id="276" r:id="rId10"/>
    <p:sldId id="275" r:id="rId11"/>
    <p:sldId id="260" r:id="rId12"/>
    <p:sldId id="273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DC795-96D1-4C47-9BA7-C3D4D53DE84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DDD03-358B-4925-99C4-D04C09AE2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0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DD03-358B-4925-99C4-D04C09AE20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C425EF79-D6E5-A76C-58F7-52DFBD5F18F1}"/>
              </a:ext>
            </a:extLst>
          </p:cNvPr>
          <p:cNvSpPr txBox="1"/>
          <p:nvPr/>
        </p:nvSpPr>
        <p:spPr>
          <a:xfrm>
            <a:off x="3832225" y="4911953"/>
            <a:ext cx="2339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solidFill>
                  <a:srgbClr val="FF0000"/>
                </a:solidFill>
                <a:latin typeface="Futura PT" panose="020B0902020204020203" pitchFamily="34" charset="0"/>
              </a:rPr>
              <a:t>&lt;WALLY&gt;</a:t>
            </a:r>
          </a:p>
        </p:txBody>
      </p:sp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8" y="3768853"/>
            <a:ext cx="38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3" y="3768853"/>
            <a:ext cx="3918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44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4636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7" y="3768829"/>
            <a:ext cx="50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&lt;P&gt;&lt;last&gt;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&lt;F0&gt; &lt;1PR&gt; jusqu’à la fin du &lt;F0&gt; &lt;ADPR&gt;, la barrière de remboursement est dégressive au fil du temps, elle est fixé à 100% du niveau de Référence au &lt;F0&gt; &lt;1PR&gt; et 41,05% du Niveau de Référence à la fin du &lt;F0&gt; &lt;ADPR&gt;</a:t>
              </a:r>
              <a:endParaRPr lang="fr-FR"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en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55845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&lt;NSD&gt;%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62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95891" y="2238513"/>
            <a:ext cx="99388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 dirty="0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&lt;ABDAC&gt;%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0" y="6225148"/>
            <a:ext cx="382923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&lt;NSD&gt;%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418458" y="6239826"/>
            <a:ext cx="33026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&lt;DBAC&gt;%</a:t>
            </a:r>
            <a:endParaRPr sz="700" dirty="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&lt;ABDAC&gt;%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dirty="0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0984" y="6117541"/>
            <a:ext cx="558392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&lt;DBAC&gt;%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&lt;1PR&gt;/365*&lt;CPN&gt;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&lt;R1&gt;</a:t>
            </a: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&lt;NSD&gt;%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latin typeface="Proxima Nova Rg" panose="02000506030000020004" pitchFamily="2" charset="0"/>
                <a:cs typeface="Tahoma"/>
              </a:rPr>
              <a:t>&lt;BAC&gt;%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dirty="0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&lt;ABDAC&gt;%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0" y="3593031"/>
            <a:ext cx="38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5" y="3593031"/>
            <a:ext cx="3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&lt;P&gt;&lt;P2&gt;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3" y="3593031"/>
            <a:ext cx="41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46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&lt;P&gt;&lt;last-2&gt;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&lt;P&gt;&lt;last-1&gt;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59" y="3593031"/>
            <a:ext cx="5579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&lt;P&gt;&lt;last&gt;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84042" y="5131546"/>
            <a:ext cx="409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&lt;P&gt;&lt;P2&gt;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40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45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&lt;P&gt;&lt;last-2&gt;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&lt;P&gt;&lt;last-1&gt;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4" y="5131546"/>
            <a:ext cx="47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&lt;P&gt;&lt;last&gt;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0" y="6427659"/>
            <a:ext cx="40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&lt;P&gt;&lt;last&gt;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35581" y="1921938"/>
            <a:ext cx="465993" cy="392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&lt;DBAC&gt;%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&lt;NOMSOUSJACENT&gt;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392608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&lt;NSD&gt;%</a:t>
            </a:r>
            <a:endParaRPr lang="fr-FR"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&lt;ABDAC&gt;%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  &lt;NSD&gt;%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&lt;NOMSOUSJACENT&gt;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&lt;P&gt;last-2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&lt;P&gt;&lt;P2&gt;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545" y="569567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&lt;P&gt;&lt;last-1&gt;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&lt;CPN&gt;%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&lt;NSD&gt;%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9062" y="3754343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&lt;NOMSOUSJACENT&gt;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&lt;F0&gt; &lt;P2&gt; et jusqu’à la fin du &lt;F0&gt; &lt;ADPR&gt;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&lt;CPN&gt;%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7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15355" y="5201014"/>
            <a:ext cx="371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1974675" y="5201014"/>
            <a:ext cx="42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32483" y="5201014"/>
            <a:ext cx="4462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4" y="5201014"/>
            <a:ext cx="474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&lt;P&gt;&lt;last-2&gt;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&lt;F0&gt; &lt;1PR&gt; et jusqu'à la fin du &lt;F0&gt; &lt;ADPR&gt;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&lt;P&gt;&lt;P2&gt;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&lt;CPN&gt;%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&lt;P&gt;&lt;last-1&gt;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&lt;F0&gt; &lt;1PR&gt; et jusqu'à la fin du &lt;F0&gt; &lt;ADPR&gt;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&lt;CPN&gt;%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&lt;P&gt;&lt;last-2&gt;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&lt;P&gt;&lt;last-1&gt;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&lt;CPN&gt;%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&lt;F0&gt; &lt;1PR&gt; et jusqu'à la fin du &lt;F0&gt; &lt;ADPR&gt;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&lt;CPN&gt;%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&lt;P&gt;&lt;last-2&gt;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&lt;P&gt;&lt;last-1&gt;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03" y="1982307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750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506" y="2190673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&lt;DBAC&gt;%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42649" y="2374747"/>
            <a:ext cx="381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07430" y="2374747"/>
            <a:ext cx="3520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5" y="2374747"/>
            <a:ext cx="3520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5" y="2374747"/>
            <a:ext cx="3819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6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43794" y="2374747"/>
            <a:ext cx="3520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978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&lt;P&gt;19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38567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2" y="2374747"/>
            <a:ext cx="3643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97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&lt;CPN&gt;%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6" y="718044"/>
            <a:ext cx="4435441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chemeClr val="tx2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et jusqu'à la fin du &lt;F0&gt; &lt;ADPR&gt;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511" y="1743350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&lt;BCPN&gt;%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&lt;P&gt;8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51208" y="5446873"/>
            <a:ext cx="3797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556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3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2" y="5446873"/>
            <a:ext cx="349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&lt;P&gt;19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0811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456" y="480888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&lt;BCPN&gt;%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&lt;CPN&gt;%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600" b="1">
                <a:solidFill>
                  <a:srgbClr val="699797"/>
                </a:solidFill>
                <a:latin typeface="Proxima Nova Rg" panose="02000506030000020004" pitchFamily="2" charset="0"/>
              </a:rPr>
              <a:t>&lt;1PR&gt;/365*&lt;CPN&gt;</a:t>
            </a:r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= &lt;R1&gt;</a:t>
            </a:r>
            <a:endParaRPr lang="fr-FR" sz="600" b="1" dirty="0">
              <a:solidFill>
                <a:srgbClr val="00206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176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&lt;CPN&gt;%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71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&lt;BCPN&gt;%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&lt;SJR1&gt; entre son &lt;NDR&gt; et son &lt;SJR3&gt;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&lt;F0&gt;&lt;</a:t>
            </a:r>
            <a:r>
              <a:rPr lang="fr-FR" sz="800" kern="0">
                <a:latin typeface="Proxima Nova Rg" panose="02000506030000020004" pitchFamily="2" charset="0"/>
              </a:rPr>
              <a:t>F0s&gt; &lt;</a:t>
            </a:r>
            <a:r>
              <a:rPr lang="fr-FR" sz="800" kern="0" dirty="0">
                <a:latin typeface="Proxima Nova Rg" panose="02000506030000020004" pitchFamily="2" charset="0"/>
              </a:rPr>
              <a:t>DPRR&gt;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&lt;F0&gt;&lt;F0s&gt;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&lt;1PR&gt;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&lt;ADPR&gt;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&lt;GCE&gt;)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&lt;GCA&gt;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&lt;1PR&gt;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&lt;ADPR&gt;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6C7159D-0899-E22B-50BD-86B7C7918EAC}"/>
              </a:ext>
            </a:extLst>
          </p:cNvPr>
          <p:cNvSpPr txBox="1"/>
          <p:nvPr/>
        </p:nvSpPr>
        <p:spPr>
          <a:xfrm>
            <a:off x="4814650" y="5819947"/>
            <a:ext cx="29969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8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&lt;SJR1&gt; entre son &lt;NDR&gt; et son &lt;SJR3&gt;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&lt;DCF&gt;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210842" y="5339699"/>
            <a:ext cx="1942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Du </a:t>
            </a:r>
            <a:r>
              <a:rPr lang="fr-FR" sz="700" kern="0" dirty="0">
                <a:latin typeface="Proxima Nova Rg" panose="02000506030000020004" pitchFamily="2" charset="0"/>
              </a:rPr>
              <a:t>&lt;DPR&gt; (inclus) au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&lt;ADCF&gt; (inclus)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environ par jour calendaire écoulé depuis le &lt;DDCI&gt;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&lt;GCE&gt;)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environ par jour calendaire écoulé depuis le &lt;DDCI&gt;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&lt;GCA&gt;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du </a:t>
            </a:r>
            <a:r>
              <a:rPr lang="fr-FR" sz="700" kern="0" dirty="0">
                <a:latin typeface="Proxima Nova Rg" panose="02000506030000020004" pitchFamily="2" charset="0"/>
              </a:rPr>
              <a:t>&lt;DPR&gt;</a:t>
            </a:r>
            <a:r>
              <a:rPr lang="fr-FR" sz="700" dirty="0">
                <a:latin typeface="Proxima Nova Rg" panose="02000506030000020004" pitchFamily="2" charset="0"/>
              </a:rPr>
              <a:t> (inclus) jusqu’au &lt;ADCF&gt; (inclus)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580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8">
            <a:extLst>
              <a:ext uri="{FF2B5EF4-FFF2-40B4-BE49-F238E27FC236}">
                <a16:creationId xmlns:a16="http://schemas.microsoft.com/office/drawing/2014/main" id="{76A2024F-35C4-F5CD-3770-DA424D5D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086" y="4351815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&lt;SJR1&gt;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478F1AF-2882-4937-8CA8-118CA6CA93AC}"/>
              </a:ext>
            </a:extLst>
          </p:cNvPr>
          <p:cNvSpPr/>
          <p:nvPr/>
        </p:nvSpPr>
        <p:spPr>
          <a:xfrm>
            <a:off x="1547599" y="4658629"/>
            <a:ext cx="576961" cy="202706"/>
          </a:xfrm>
          <a:custGeom>
            <a:avLst/>
            <a:gdLst>
              <a:gd name="connsiteX0" fmla="*/ 0 w 584419"/>
              <a:gd name="connsiteY0" fmla="*/ 146050 h 271502"/>
              <a:gd name="connsiteX1" fmla="*/ 488950 w 584419"/>
              <a:gd name="connsiteY1" fmla="*/ 266700 h 271502"/>
              <a:gd name="connsiteX2" fmla="*/ 584200 w 584419"/>
              <a:gd name="connsiteY2" fmla="*/ 0 h 271502"/>
              <a:gd name="connsiteX0" fmla="*/ 0 w 584203"/>
              <a:gd name="connsiteY0" fmla="*/ 146050 h 163478"/>
              <a:gd name="connsiteX1" fmla="*/ 242707 w 584203"/>
              <a:gd name="connsiteY1" fmla="*/ 18645 h 163478"/>
              <a:gd name="connsiteX2" fmla="*/ 584200 w 584203"/>
              <a:gd name="connsiteY2" fmla="*/ 0 h 1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3" h="163478">
                <a:moveTo>
                  <a:pt x="0" y="146050"/>
                </a:moveTo>
                <a:cubicBezTo>
                  <a:pt x="195791" y="218546"/>
                  <a:pt x="145340" y="42987"/>
                  <a:pt x="242707" y="18645"/>
                </a:cubicBezTo>
                <a:cubicBezTo>
                  <a:pt x="340074" y="-5697"/>
                  <a:pt x="585258" y="121179"/>
                  <a:pt x="584200" y="0"/>
                </a:cubicBezTo>
              </a:path>
            </a:pathLst>
          </a:cu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A363913-3C9A-21DE-E24B-883483EBFF5D}"/>
              </a:ext>
            </a:extLst>
          </p:cNvPr>
          <p:cNvCxnSpPr>
            <a:cxnSpLocks/>
          </p:cNvCxnSpPr>
          <p:nvPr/>
        </p:nvCxnSpPr>
        <p:spPr>
          <a:xfrm>
            <a:off x="2115333" y="462839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8">
            <a:extLst>
              <a:ext uri="{FF2B5EF4-FFF2-40B4-BE49-F238E27FC236}">
                <a16:creationId xmlns:a16="http://schemas.microsoft.com/office/drawing/2014/main" id="{A7520CE4-F952-0B16-98B8-AC8FC2E1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503" y="4602490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E4E3DB-21F8-4B17-A1BA-0FC95FDBCDBA}"/>
              </a:ext>
            </a:extLst>
          </p:cNvPr>
          <p:cNvCxnSpPr>
            <a:cxnSpLocks/>
          </p:cNvCxnSpPr>
          <p:nvPr/>
        </p:nvCxnSpPr>
        <p:spPr>
          <a:xfrm>
            <a:off x="2117286" y="4673349"/>
            <a:ext cx="0" cy="94828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45">
            <a:extLst>
              <a:ext uri="{FF2B5EF4-FFF2-40B4-BE49-F238E27FC236}">
                <a16:creationId xmlns:a16="http://schemas.microsoft.com/office/drawing/2014/main" id="{E961A954-295B-EE92-C58D-08174FCE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79" y="1220552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&lt;DPR&gt; (inclus) jusqu’au &lt;ADCF&gt; (inclus) et de versement des gains à l’échéance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D0D42-553A-5620-6B90-23840FBE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406" y="241481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&lt;PDI&gt;</a:t>
            </a:r>
          </a:p>
        </p:txBody>
      </p:sp>
      <p:sp>
        <p:nvSpPr>
          <p:cNvPr id="9" name="ZoneTexte 255">
            <a:extLst>
              <a:ext uri="{FF2B5EF4-FFF2-40B4-BE49-F238E27FC236}">
                <a16:creationId xmlns:a16="http://schemas.microsoft.com/office/drawing/2014/main" id="{0296A2F4-D41F-0A38-6B25-1D0E8739335A}"/>
              </a:ext>
            </a:extLst>
          </p:cNvPr>
          <p:cNvSpPr txBox="1"/>
          <p:nvPr/>
        </p:nvSpPr>
        <p:spPr>
          <a:xfrm>
            <a:off x="981404" y="931901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DA5185-C825-E370-C347-48988D2749AD}"/>
              </a:ext>
            </a:extLst>
          </p:cNvPr>
          <p:cNvCxnSpPr/>
          <p:nvPr/>
        </p:nvCxnSpPr>
        <p:spPr>
          <a:xfrm>
            <a:off x="2050711" y="2045697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08AAB-8111-744A-093A-71ABDD8D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48" y="12706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978EA5-BF2C-FD9A-E422-39997F7DB3C4}"/>
              </a:ext>
            </a:extLst>
          </p:cNvPr>
          <p:cNvCxnSpPr/>
          <p:nvPr/>
        </p:nvCxnSpPr>
        <p:spPr bwMode="auto">
          <a:xfrm>
            <a:off x="1599149" y="172558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48">
            <a:extLst>
              <a:ext uri="{FF2B5EF4-FFF2-40B4-BE49-F238E27FC236}">
                <a16:creationId xmlns:a16="http://schemas.microsoft.com/office/drawing/2014/main" id="{AEA7E2FC-DA77-9144-B423-B669066F5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772" y="1626760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14" name="ZoneTexte 45">
            <a:extLst>
              <a:ext uri="{FF2B5EF4-FFF2-40B4-BE49-F238E27FC236}">
                <a16:creationId xmlns:a16="http://schemas.microsoft.com/office/drawing/2014/main" id="{B1453375-A2C9-C3E1-9557-BC9D9CF9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35" y="1500749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1319FF-F0CC-F0B4-9AF0-2664C437782E}"/>
              </a:ext>
            </a:extLst>
          </p:cNvPr>
          <p:cNvCxnSpPr/>
          <p:nvPr/>
        </p:nvCxnSpPr>
        <p:spPr>
          <a:xfrm>
            <a:off x="1599149" y="1381234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A0EA282-B4EA-47DF-BE37-B4EDF0A6493C}"/>
              </a:ext>
            </a:extLst>
          </p:cNvPr>
          <p:cNvGrpSpPr/>
          <p:nvPr/>
        </p:nvGrpSpPr>
        <p:grpSpPr>
          <a:xfrm>
            <a:off x="1116612" y="2782842"/>
            <a:ext cx="3343653" cy="207526"/>
            <a:chOff x="544439" y="3949091"/>
            <a:chExt cx="3343653" cy="207526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FF827495-99ED-56A8-475E-C0E4B541D355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A55D7F9-C5C5-1097-45B6-4AAE5660C000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17" name="Forme libre 20">
            <a:extLst>
              <a:ext uri="{FF2B5EF4-FFF2-40B4-BE49-F238E27FC236}">
                <a16:creationId xmlns:a16="http://schemas.microsoft.com/office/drawing/2014/main" id="{CAD18BF3-825C-5748-C426-C444F4690E7F}"/>
              </a:ext>
            </a:extLst>
          </p:cNvPr>
          <p:cNvSpPr/>
          <p:nvPr/>
        </p:nvSpPr>
        <p:spPr>
          <a:xfrm>
            <a:off x="1485369" y="1987711"/>
            <a:ext cx="2855645" cy="770523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101915 w 2870200"/>
              <a:gd name="connsiteY2" fmla="*/ 449262 h 512763"/>
              <a:gd name="connsiteX3" fmla="*/ 2870200 w 2870200"/>
              <a:gd name="connsiteY3" fmla="*/ 512763 h 5127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870200 w 2870200"/>
              <a:gd name="connsiteY2" fmla="*/ 512763 h 512763"/>
              <a:gd name="connsiteX0" fmla="*/ 0 w 2876597"/>
              <a:gd name="connsiteY0" fmla="*/ 0 h 541160"/>
              <a:gd name="connsiteX1" fmla="*/ 831850 w 2876597"/>
              <a:gd name="connsiteY1" fmla="*/ 412750 h 541160"/>
              <a:gd name="connsiteX2" fmla="*/ 2876597 w 2876597"/>
              <a:gd name="connsiteY2" fmla="*/ 541160 h 541160"/>
              <a:gd name="connsiteX0" fmla="*/ 0 w 2876597"/>
              <a:gd name="connsiteY0" fmla="*/ 0 h 574290"/>
              <a:gd name="connsiteX1" fmla="*/ 831850 w 2876597"/>
              <a:gd name="connsiteY1" fmla="*/ 412750 h 574290"/>
              <a:gd name="connsiteX2" fmla="*/ 2876597 w 2876597"/>
              <a:gd name="connsiteY2" fmla="*/ 574290 h 57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597" h="574290">
                <a:moveTo>
                  <a:pt x="0" y="0"/>
                </a:moveTo>
                <a:cubicBezTo>
                  <a:pt x="239183" y="186796"/>
                  <a:pt x="353483" y="327290"/>
                  <a:pt x="831850" y="412750"/>
                </a:cubicBezTo>
                <a:cubicBezTo>
                  <a:pt x="1310217" y="498210"/>
                  <a:pt x="2451941" y="553454"/>
                  <a:pt x="2876597" y="574290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03986AF-1A42-8C25-804C-75570FCAADFD}"/>
              </a:ext>
            </a:extLst>
          </p:cNvPr>
          <p:cNvCxnSpPr/>
          <p:nvPr/>
        </p:nvCxnSpPr>
        <p:spPr>
          <a:xfrm flipV="1">
            <a:off x="4172712" y="255199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9692D-F817-CFF3-30AC-14065A43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31" y="2597317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F4496"/>
                </a:solidFill>
              </a:rPr>
              <a:t>&lt;NSD&gt;</a:t>
            </a:r>
          </a:p>
        </p:txBody>
      </p:sp>
      <p:sp>
        <p:nvSpPr>
          <p:cNvPr id="20" name="Forme libre 20">
            <a:extLst>
              <a:ext uri="{FF2B5EF4-FFF2-40B4-BE49-F238E27FC236}">
                <a16:creationId xmlns:a16="http://schemas.microsoft.com/office/drawing/2014/main" id="{97961F15-08E8-4E26-1B79-2F45B3664E85}"/>
              </a:ext>
            </a:extLst>
          </p:cNvPr>
          <p:cNvSpPr/>
          <p:nvPr/>
        </p:nvSpPr>
        <p:spPr>
          <a:xfrm>
            <a:off x="7072067" y="1947064"/>
            <a:ext cx="2875934" cy="360210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52397"/>
              <a:gd name="connsiteX1" fmla="*/ 901461 w 2870200"/>
              <a:gd name="connsiteY1" fmla="*/ 241300 h 452397"/>
              <a:gd name="connsiteX2" fmla="*/ 2101915 w 2870200"/>
              <a:gd name="connsiteY2" fmla="*/ 449262 h 452397"/>
              <a:gd name="connsiteX3" fmla="*/ 2870200 w 2870200"/>
              <a:gd name="connsiteY3" fmla="*/ 242888 h 452397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541440"/>
              <a:gd name="connsiteX1" fmla="*/ 901461 w 2870200"/>
              <a:gd name="connsiteY1" fmla="*/ 241300 h 541440"/>
              <a:gd name="connsiteX2" fmla="*/ 2101915 w 2870200"/>
              <a:gd name="connsiteY2" fmla="*/ 449262 h 541440"/>
              <a:gd name="connsiteX3" fmla="*/ 2870200 w 2870200"/>
              <a:gd name="connsiteY3" fmla="*/ 242888 h 541440"/>
              <a:gd name="connsiteX0" fmla="*/ 0 w 2870200"/>
              <a:gd name="connsiteY0" fmla="*/ 0 h 510432"/>
              <a:gd name="connsiteX1" fmla="*/ 901461 w 2870200"/>
              <a:gd name="connsiteY1" fmla="*/ 241300 h 510432"/>
              <a:gd name="connsiteX2" fmla="*/ 2101915 w 2870200"/>
              <a:gd name="connsiteY2" fmla="*/ 449262 h 510432"/>
              <a:gd name="connsiteX3" fmla="*/ 2870200 w 2870200"/>
              <a:gd name="connsiteY3" fmla="*/ 242888 h 510432"/>
              <a:gd name="connsiteX0" fmla="*/ 0 w 2874947"/>
              <a:gd name="connsiteY0" fmla="*/ 0 h 510432"/>
              <a:gd name="connsiteX1" fmla="*/ 901461 w 2874947"/>
              <a:gd name="connsiteY1" fmla="*/ 241300 h 510432"/>
              <a:gd name="connsiteX2" fmla="*/ 2101915 w 2874947"/>
              <a:gd name="connsiteY2" fmla="*/ 449262 h 510432"/>
              <a:gd name="connsiteX3" fmla="*/ 2874947 w 2874947"/>
              <a:gd name="connsiteY3" fmla="*/ 20955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59759"/>
              <a:gd name="connsiteY0" fmla="*/ 0 h 510432"/>
              <a:gd name="connsiteX1" fmla="*/ 901461 w 2859759"/>
              <a:gd name="connsiteY1" fmla="*/ 241300 h 510432"/>
              <a:gd name="connsiteX2" fmla="*/ 2101915 w 2859759"/>
              <a:gd name="connsiteY2" fmla="*/ 449262 h 510432"/>
              <a:gd name="connsiteX3" fmla="*/ 2859759 w 2859759"/>
              <a:gd name="connsiteY3" fmla="*/ 354330 h 510432"/>
              <a:gd name="connsiteX0" fmla="*/ 0 w 2852165"/>
              <a:gd name="connsiteY0" fmla="*/ 0 h 510432"/>
              <a:gd name="connsiteX1" fmla="*/ 901461 w 2852165"/>
              <a:gd name="connsiteY1" fmla="*/ 241300 h 510432"/>
              <a:gd name="connsiteX2" fmla="*/ 2101915 w 2852165"/>
              <a:gd name="connsiteY2" fmla="*/ 449262 h 510432"/>
              <a:gd name="connsiteX3" fmla="*/ 2852165 w 2852165"/>
              <a:gd name="connsiteY3" fmla="*/ 339090 h 510432"/>
              <a:gd name="connsiteX0" fmla="*/ 0 w 2852165"/>
              <a:gd name="connsiteY0" fmla="*/ 0 h 415805"/>
              <a:gd name="connsiteX1" fmla="*/ 901461 w 2852165"/>
              <a:gd name="connsiteY1" fmla="*/ 241300 h 415805"/>
              <a:gd name="connsiteX2" fmla="*/ 2132291 w 2852165"/>
              <a:gd name="connsiteY2" fmla="*/ 373062 h 415805"/>
              <a:gd name="connsiteX3" fmla="*/ 2852165 w 2852165"/>
              <a:gd name="connsiteY3" fmla="*/ 339090 h 415805"/>
              <a:gd name="connsiteX0" fmla="*/ 0 w 2859174"/>
              <a:gd name="connsiteY0" fmla="*/ 0 h 415805"/>
              <a:gd name="connsiteX1" fmla="*/ 901461 w 2859174"/>
              <a:gd name="connsiteY1" fmla="*/ 241300 h 415805"/>
              <a:gd name="connsiteX2" fmla="*/ 2132291 w 2859174"/>
              <a:gd name="connsiteY2" fmla="*/ 373062 h 415805"/>
              <a:gd name="connsiteX3" fmla="*/ 2859174 w 2859174"/>
              <a:gd name="connsiteY3" fmla="*/ 296887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89853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0511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8989 h 415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164" h="415805">
                <a:moveTo>
                  <a:pt x="0" y="0"/>
                </a:moveTo>
                <a:cubicBezTo>
                  <a:pt x="239183" y="186796"/>
                  <a:pt x="546079" y="179123"/>
                  <a:pt x="901461" y="241300"/>
                </a:cubicBezTo>
                <a:cubicBezTo>
                  <a:pt x="1256843" y="303477"/>
                  <a:pt x="1862177" y="502179"/>
                  <a:pt x="2132291" y="373062"/>
                </a:cubicBezTo>
                <a:cubicBezTo>
                  <a:pt x="2453032" y="218545"/>
                  <a:pt x="2624594" y="256028"/>
                  <a:pt x="2852164" y="238989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0D1F0E-8F8D-68F9-046C-E7A054DA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10" y="182395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>
                <a:solidFill>
                  <a:schemeClr val="accent1"/>
                </a:solidFill>
              </a:rPr>
              <a:t>100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22" name="Line 111">
            <a:extLst>
              <a:ext uri="{FF2B5EF4-FFF2-40B4-BE49-F238E27FC236}">
                <a16:creationId xmlns:a16="http://schemas.microsoft.com/office/drawing/2014/main" id="{8D18A25F-EF65-C256-70F4-A50D9E732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047" y="1234450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FF85A-98D0-FB07-89BF-C6FB176E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215" y="24036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&lt;PDI&gt;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EF4068-BE11-6439-79F3-CDE2434043E3}"/>
              </a:ext>
            </a:extLst>
          </p:cNvPr>
          <p:cNvCxnSpPr/>
          <p:nvPr/>
        </p:nvCxnSpPr>
        <p:spPr>
          <a:xfrm>
            <a:off x="7632012" y="2037514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A4690-233B-677E-34F8-4B254D5C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676" y="1211038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500" b="1" dirty="0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0846EF5-A92B-C867-7602-938B051386CD}"/>
              </a:ext>
            </a:extLst>
          </p:cNvPr>
          <p:cNvCxnSpPr/>
          <p:nvPr/>
        </p:nvCxnSpPr>
        <p:spPr>
          <a:xfrm flipV="1">
            <a:off x="9766003" y="252331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6C3BA0-A221-438F-FEBF-621EEC55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733" y="2027354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chemeClr val="tx2"/>
                </a:solidFill>
              </a:rPr>
              <a:t>&lt;NSM&gt;</a:t>
            </a:r>
          </a:p>
        </p:txBody>
      </p:sp>
      <p:sp>
        <p:nvSpPr>
          <p:cNvPr id="28" name="Text Box 116">
            <a:extLst>
              <a:ext uri="{FF2B5EF4-FFF2-40B4-BE49-F238E27FC236}">
                <a16:creationId xmlns:a16="http://schemas.microsoft.com/office/drawing/2014/main" id="{24A7124C-E269-9F5E-BC3E-2E239849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777" y="907127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&lt;SJR1&gt;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2F08CBE-467B-0D64-9E57-F9B357B6CD9D}"/>
              </a:ext>
            </a:extLst>
          </p:cNvPr>
          <p:cNvCxnSpPr/>
          <p:nvPr/>
        </p:nvCxnSpPr>
        <p:spPr>
          <a:xfrm>
            <a:off x="2362048" y="4636945"/>
            <a:ext cx="0" cy="108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B2F26-9CAA-5E9C-F9B3-0E13FF81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22" y="4899319"/>
            <a:ext cx="1649802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&lt;1PR&gt;/365*&lt;CPN&gt;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&lt;R1&gt;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3C4075C-10D6-D2AA-FF38-BC0344B19B9E}"/>
              </a:ext>
            </a:extLst>
          </p:cNvPr>
          <p:cNvCxnSpPr>
            <a:cxnSpLocks/>
          </p:cNvCxnSpPr>
          <p:nvPr/>
        </p:nvCxnSpPr>
        <p:spPr>
          <a:xfrm>
            <a:off x="2118840" y="472756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26DA6E8-61E8-5FE2-0647-5818EE66C30F}"/>
              </a:ext>
            </a:extLst>
          </p:cNvPr>
          <p:cNvCxnSpPr/>
          <p:nvPr/>
        </p:nvCxnSpPr>
        <p:spPr>
          <a:xfrm>
            <a:off x="2130191" y="4885842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6">
            <a:extLst>
              <a:ext uri="{FF2B5EF4-FFF2-40B4-BE49-F238E27FC236}">
                <a16:creationId xmlns:a16="http://schemas.microsoft.com/office/drawing/2014/main" id="{8CF08257-AF00-9F67-8F96-E15528CA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310" y="3602118"/>
            <a:ext cx="2062434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&lt;SJR1&gt;</a:t>
            </a:r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D1383E32-B869-4532-AB73-158C75FB9418}"/>
              </a:ext>
            </a:extLst>
          </p:cNvPr>
          <p:cNvSpPr/>
          <p:nvPr/>
        </p:nvSpPr>
        <p:spPr>
          <a:xfrm>
            <a:off x="1653149" y="156992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393E4E49-8B96-4A3D-BFDE-F0AF1B168A28}"/>
              </a:ext>
            </a:extLst>
          </p:cNvPr>
          <p:cNvSpPr/>
          <p:nvPr/>
        </p:nvSpPr>
        <p:spPr>
          <a:xfrm>
            <a:off x="2086210" y="468897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6" name="ZoneTexte 204">
            <a:extLst>
              <a:ext uri="{FF2B5EF4-FFF2-40B4-BE49-F238E27FC236}">
                <a16:creationId xmlns:a16="http://schemas.microsoft.com/office/drawing/2014/main" id="{FE91B187-2047-4DA9-8947-1CD730C088DC}"/>
              </a:ext>
            </a:extLst>
          </p:cNvPr>
          <p:cNvSpPr txBox="1"/>
          <p:nvPr/>
        </p:nvSpPr>
        <p:spPr>
          <a:xfrm>
            <a:off x="6570894" y="881837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7" name="ZoneTexte 205">
            <a:extLst>
              <a:ext uri="{FF2B5EF4-FFF2-40B4-BE49-F238E27FC236}">
                <a16:creationId xmlns:a16="http://schemas.microsoft.com/office/drawing/2014/main" id="{3D75E774-D93C-4627-9F0B-D4D856D2395E}"/>
              </a:ext>
            </a:extLst>
          </p:cNvPr>
          <p:cNvSpPr txBox="1"/>
          <p:nvPr/>
        </p:nvSpPr>
        <p:spPr>
          <a:xfrm>
            <a:off x="652158" y="3659886"/>
            <a:ext cx="967529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Line 111">
            <a:extLst>
              <a:ext uri="{FF2B5EF4-FFF2-40B4-BE49-F238E27FC236}">
                <a16:creationId xmlns:a16="http://schemas.microsoft.com/office/drawing/2014/main" id="{EE7D4629-E708-B938-D0BF-F491F4D05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3245" y="4088619"/>
            <a:ext cx="0" cy="151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9" name="ZoneTexte 45">
            <a:extLst>
              <a:ext uri="{FF2B5EF4-FFF2-40B4-BE49-F238E27FC236}">
                <a16:creationId xmlns:a16="http://schemas.microsoft.com/office/drawing/2014/main" id="{6CAE7D64-2D31-4092-A189-3B017D48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019" y="1168051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&lt;DPR&gt; (inclus) jusqu’au &lt;ADCF&gt; (inclus) et de versement des gains à l’échéance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C798AAA-3354-4744-AC2C-76AB366CF390}"/>
              </a:ext>
            </a:extLst>
          </p:cNvPr>
          <p:cNvCxnSpPr/>
          <p:nvPr/>
        </p:nvCxnSpPr>
        <p:spPr bwMode="auto">
          <a:xfrm>
            <a:off x="7166089" y="16578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8">
            <a:extLst>
              <a:ext uri="{FF2B5EF4-FFF2-40B4-BE49-F238E27FC236}">
                <a16:creationId xmlns:a16="http://schemas.microsoft.com/office/drawing/2014/main" id="{816957CB-88A2-4203-B2E3-4BE93FB1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712" y="155901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42" name="ZoneTexte 45">
            <a:extLst>
              <a:ext uri="{FF2B5EF4-FFF2-40B4-BE49-F238E27FC236}">
                <a16:creationId xmlns:a16="http://schemas.microsoft.com/office/drawing/2014/main" id="{EC18CA77-6F0B-43FD-AD2F-F4F922B8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475" y="143935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716C7C4-F9F5-4011-B0C4-9999B8B14A7F}"/>
              </a:ext>
            </a:extLst>
          </p:cNvPr>
          <p:cNvCxnSpPr/>
          <p:nvPr/>
        </p:nvCxnSpPr>
        <p:spPr>
          <a:xfrm>
            <a:off x="7166089" y="1313493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5DCAA50A-9822-44A4-A127-3D6D1C00A17A}"/>
              </a:ext>
            </a:extLst>
          </p:cNvPr>
          <p:cNvSpPr/>
          <p:nvPr/>
        </p:nvSpPr>
        <p:spPr>
          <a:xfrm>
            <a:off x="7220089" y="150218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ZoneTexte 45">
            <a:extLst>
              <a:ext uri="{FF2B5EF4-FFF2-40B4-BE49-F238E27FC236}">
                <a16:creationId xmlns:a16="http://schemas.microsoft.com/office/drawing/2014/main" id="{CEFD93B5-D700-45CE-8B83-B1E33BFE7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312" y="3799707"/>
            <a:ext cx="2653678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&lt;DPR&gt; (inclus) jusqu’au &lt;ADCF&gt; (inclus) et de versement des gains à l’échéance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8C1341B-3D08-4D5D-A9E1-89FB25A2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911" y="405513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F20F699-CD02-4ECC-ADBB-BAD460994345}"/>
              </a:ext>
            </a:extLst>
          </p:cNvPr>
          <p:cNvCxnSpPr/>
          <p:nvPr/>
        </p:nvCxnSpPr>
        <p:spPr>
          <a:xfrm>
            <a:off x="1667152" y="3951499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Connecteur 47">
            <a:extLst>
              <a:ext uri="{FF2B5EF4-FFF2-40B4-BE49-F238E27FC236}">
                <a16:creationId xmlns:a16="http://schemas.microsoft.com/office/drawing/2014/main" id="{3708ABCE-0C38-415B-AC93-3F63CEA0E269}"/>
              </a:ext>
            </a:extLst>
          </p:cNvPr>
          <p:cNvSpPr/>
          <p:nvPr/>
        </p:nvSpPr>
        <p:spPr>
          <a:xfrm>
            <a:off x="1702875" y="411958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A6B627A-5106-BF8F-A0EF-743A0ADD701C}"/>
              </a:ext>
            </a:extLst>
          </p:cNvPr>
          <p:cNvCxnSpPr/>
          <p:nvPr/>
        </p:nvCxnSpPr>
        <p:spPr>
          <a:xfrm flipH="1" flipV="1">
            <a:off x="9945763" y="1343102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8B2BE0AA-828D-49AC-A2B2-CDAF7322DD58}"/>
              </a:ext>
            </a:extLst>
          </p:cNvPr>
          <p:cNvSpPr/>
          <p:nvPr/>
        </p:nvSpPr>
        <p:spPr>
          <a:xfrm>
            <a:off x="9911333" y="192763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7DCE096-1F03-D9F7-3D5A-707E1AADD034}"/>
              </a:ext>
            </a:extLst>
          </p:cNvPr>
          <p:cNvCxnSpPr/>
          <p:nvPr/>
        </p:nvCxnSpPr>
        <p:spPr>
          <a:xfrm flipH="1" flipV="1">
            <a:off x="4351410" y="1414690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A4F927EC-B169-4028-8B2C-6DE347D7B279}"/>
              </a:ext>
            </a:extLst>
          </p:cNvPr>
          <p:cNvSpPr/>
          <p:nvPr/>
        </p:nvSpPr>
        <p:spPr>
          <a:xfrm>
            <a:off x="4311198" y="270455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328D76-6D18-4C6C-8624-92A9C0B3B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724" y="2549065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&lt;NSD&gt;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8C94B1-C413-4FB3-9C68-BA316C31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53" y="449399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&lt;NSF&gt;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88257C-B27C-4A27-BC8D-ED405D70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53" y="4178449"/>
            <a:ext cx="653207" cy="14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DB9CB8-AB7D-46E9-8A34-1A4028EA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10" y="1924822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&lt;BAC&gt;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CE50A06-74BF-4E4F-A8FE-279590C6FA8D}"/>
              </a:ext>
            </a:extLst>
          </p:cNvPr>
          <p:cNvCxnSpPr>
            <a:cxnSpLocks/>
          </p:cNvCxnSpPr>
          <p:nvPr/>
        </p:nvCxnSpPr>
        <p:spPr>
          <a:xfrm>
            <a:off x="1674595" y="426037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48">
            <a:extLst>
              <a:ext uri="{FF2B5EF4-FFF2-40B4-BE49-F238E27FC236}">
                <a16:creationId xmlns:a16="http://schemas.microsoft.com/office/drawing/2014/main" id="{D0556E4E-FA46-4CAC-B0F6-1D31A393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909" y="4167485"/>
            <a:ext cx="242266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Différence entre le montant de remboursement du produit et le niveau du sous-jacent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A0D56AA-1BD9-448C-AAFD-D97FB06DEFD9}"/>
              </a:ext>
            </a:extLst>
          </p:cNvPr>
          <p:cNvCxnSpPr/>
          <p:nvPr/>
        </p:nvCxnSpPr>
        <p:spPr>
          <a:xfrm flipH="1" flipV="1">
            <a:off x="4416352" y="4220565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888209-1EDF-4D49-950F-9B42FE53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48" y="530946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&lt;PDI&gt;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3BAEF9A-CAF1-49D8-B739-BFDF60EBE978}"/>
              </a:ext>
            </a:extLst>
          </p:cNvPr>
          <p:cNvCxnSpPr/>
          <p:nvPr/>
        </p:nvCxnSpPr>
        <p:spPr>
          <a:xfrm flipV="1">
            <a:off x="4241771" y="54466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C28FC9-2AF9-478C-BC5C-4768A99D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235" y="4766989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&lt;BAC&gt;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3354335-D8BF-4CFA-92C9-8A4652CA780F}"/>
              </a:ext>
            </a:extLst>
          </p:cNvPr>
          <p:cNvGrpSpPr/>
          <p:nvPr/>
        </p:nvGrpSpPr>
        <p:grpSpPr>
          <a:xfrm>
            <a:off x="6707790" y="2704552"/>
            <a:ext cx="3343653" cy="207526"/>
            <a:chOff x="544439" y="3949091"/>
            <a:chExt cx="3343653" cy="207526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64CAE748-FD80-450C-86B1-005C9B9B5E2E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9CCB39E-E0F0-43AF-8659-7DF10D3EF644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1B437B5E-AE0F-4DC4-ACC0-6437E311CC85}"/>
              </a:ext>
            </a:extLst>
          </p:cNvPr>
          <p:cNvGrpSpPr/>
          <p:nvPr/>
        </p:nvGrpSpPr>
        <p:grpSpPr>
          <a:xfrm>
            <a:off x="1183988" y="5590943"/>
            <a:ext cx="3343653" cy="207526"/>
            <a:chOff x="544439" y="3949091"/>
            <a:chExt cx="3343653" cy="207526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60E5EC19-38DF-4C1E-9D27-98866E3C2D60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00473A-960F-4A94-8171-D79CDE1D5258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65" name="Line 111">
            <a:extLst>
              <a:ext uri="{FF2B5EF4-FFF2-40B4-BE49-F238E27FC236}">
                <a16:creationId xmlns:a16="http://schemas.microsoft.com/office/drawing/2014/main" id="{B3A53293-4E49-1D09-EF65-4A10ECF88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5869" y="1306038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8ADDAB-41E3-496D-8AE7-03A2EC2B4291}"/>
              </a:ext>
            </a:extLst>
          </p:cNvPr>
          <p:cNvCxnSpPr/>
          <p:nvPr/>
        </p:nvCxnSpPr>
        <p:spPr>
          <a:xfrm flipH="1">
            <a:off x="2052021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F3EE5D1-B063-4EB0-96AC-2544154B0C65}"/>
              </a:ext>
            </a:extLst>
          </p:cNvPr>
          <p:cNvCxnSpPr/>
          <p:nvPr/>
        </p:nvCxnSpPr>
        <p:spPr>
          <a:xfrm flipH="1">
            <a:off x="4345482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127">
            <a:extLst>
              <a:ext uri="{FF2B5EF4-FFF2-40B4-BE49-F238E27FC236}">
                <a16:creationId xmlns:a16="http://schemas.microsoft.com/office/drawing/2014/main" id="{DFCCFE56-6160-4C8E-87FD-F8D7833B7A43}"/>
              </a:ext>
            </a:extLst>
          </p:cNvPr>
          <p:cNvSpPr txBox="1"/>
          <p:nvPr/>
        </p:nvSpPr>
        <p:spPr>
          <a:xfrm>
            <a:off x="1763297" y="2818333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&lt;DPR&gt;</a:t>
            </a:r>
          </a:p>
        </p:txBody>
      </p:sp>
      <p:sp>
        <p:nvSpPr>
          <p:cNvPr id="69" name="ZoneTexte 137">
            <a:extLst>
              <a:ext uri="{FF2B5EF4-FFF2-40B4-BE49-F238E27FC236}">
                <a16:creationId xmlns:a16="http://schemas.microsoft.com/office/drawing/2014/main" id="{4F1D840B-EB04-4670-9A5F-990CB309BCF4}"/>
              </a:ext>
            </a:extLst>
          </p:cNvPr>
          <p:cNvSpPr txBox="1"/>
          <p:nvPr/>
        </p:nvSpPr>
        <p:spPr>
          <a:xfrm>
            <a:off x="4015253" y="2811820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&lt;DCF&gt;</a:t>
            </a:r>
          </a:p>
        </p:txBody>
      </p:sp>
      <p:sp>
        <p:nvSpPr>
          <p:cNvPr id="70" name="Text Box 116">
            <a:extLst>
              <a:ext uri="{FF2B5EF4-FFF2-40B4-BE49-F238E27FC236}">
                <a16:creationId xmlns:a16="http://schemas.microsoft.com/office/drawing/2014/main" id="{E4F4E93A-C73D-4C95-8085-ADCFE4B3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599" y="921116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&lt;SJR1&gt;</a:t>
            </a:r>
          </a:p>
        </p:txBody>
      </p:sp>
      <p:sp>
        <p:nvSpPr>
          <p:cNvPr id="71" name="ZoneTexte 155">
            <a:extLst>
              <a:ext uri="{FF2B5EF4-FFF2-40B4-BE49-F238E27FC236}">
                <a16:creationId xmlns:a16="http://schemas.microsoft.com/office/drawing/2014/main" id="{93A4486B-69CB-0A2B-FF43-9A1785AB2DA0}"/>
              </a:ext>
            </a:extLst>
          </p:cNvPr>
          <p:cNvSpPr txBox="1"/>
          <p:nvPr/>
        </p:nvSpPr>
        <p:spPr>
          <a:xfrm>
            <a:off x="3045817" y="2777961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08D787E-C45E-115A-0DF4-087C09F65D37}"/>
              </a:ext>
            </a:extLst>
          </p:cNvPr>
          <p:cNvCxnSpPr/>
          <p:nvPr/>
        </p:nvCxnSpPr>
        <p:spPr>
          <a:xfrm flipH="1">
            <a:off x="9947896" y="270846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164">
            <a:extLst>
              <a:ext uri="{FF2B5EF4-FFF2-40B4-BE49-F238E27FC236}">
                <a16:creationId xmlns:a16="http://schemas.microsoft.com/office/drawing/2014/main" id="{B0A451F6-12A6-29E8-B504-DCC5600B0776}"/>
              </a:ext>
            </a:extLst>
          </p:cNvPr>
          <p:cNvSpPr txBox="1"/>
          <p:nvPr/>
        </p:nvSpPr>
        <p:spPr>
          <a:xfrm>
            <a:off x="7365711" y="2741174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&lt;DPR&gt;</a:t>
            </a:r>
          </a:p>
        </p:txBody>
      </p:sp>
      <p:sp>
        <p:nvSpPr>
          <p:cNvPr id="74" name="ZoneTexte 187">
            <a:extLst>
              <a:ext uri="{FF2B5EF4-FFF2-40B4-BE49-F238E27FC236}">
                <a16:creationId xmlns:a16="http://schemas.microsoft.com/office/drawing/2014/main" id="{BBF905EB-A208-E778-309B-53B5CCC92FEE}"/>
              </a:ext>
            </a:extLst>
          </p:cNvPr>
          <p:cNvSpPr txBox="1"/>
          <p:nvPr/>
        </p:nvSpPr>
        <p:spPr>
          <a:xfrm>
            <a:off x="9617667" y="2734661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&lt;DCF&gt;</a:t>
            </a:r>
          </a:p>
        </p:txBody>
      </p:sp>
      <p:sp>
        <p:nvSpPr>
          <p:cNvPr id="75" name="ZoneTexte 190">
            <a:extLst>
              <a:ext uri="{FF2B5EF4-FFF2-40B4-BE49-F238E27FC236}">
                <a16:creationId xmlns:a16="http://schemas.microsoft.com/office/drawing/2014/main" id="{BB0A553F-928A-D4EF-3DBA-F48309F06394}"/>
              </a:ext>
            </a:extLst>
          </p:cNvPr>
          <p:cNvSpPr txBox="1"/>
          <p:nvPr/>
        </p:nvSpPr>
        <p:spPr>
          <a:xfrm>
            <a:off x="8648231" y="2700802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CC46EDF-CD24-276A-3325-2A1944ED3C35}"/>
              </a:ext>
            </a:extLst>
          </p:cNvPr>
          <p:cNvCxnSpPr/>
          <p:nvPr/>
        </p:nvCxnSpPr>
        <p:spPr>
          <a:xfrm flipH="1">
            <a:off x="4416919" y="560274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192">
            <a:extLst>
              <a:ext uri="{FF2B5EF4-FFF2-40B4-BE49-F238E27FC236}">
                <a16:creationId xmlns:a16="http://schemas.microsoft.com/office/drawing/2014/main" id="{BE086594-3087-01AD-D40F-B3F84AD4C4AE}"/>
              </a:ext>
            </a:extLst>
          </p:cNvPr>
          <p:cNvSpPr txBox="1"/>
          <p:nvPr/>
        </p:nvSpPr>
        <p:spPr>
          <a:xfrm>
            <a:off x="1837115" y="5642597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&lt;DPR&gt;</a:t>
            </a:r>
          </a:p>
        </p:txBody>
      </p:sp>
      <p:sp>
        <p:nvSpPr>
          <p:cNvPr id="78" name="ZoneTexte 194">
            <a:extLst>
              <a:ext uri="{FF2B5EF4-FFF2-40B4-BE49-F238E27FC236}">
                <a16:creationId xmlns:a16="http://schemas.microsoft.com/office/drawing/2014/main" id="{401D7A7C-750C-9800-6FFC-999C38EFCE8A}"/>
              </a:ext>
            </a:extLst>
          </p:cNvPr>
          <p:cNvSpPr txBox="1"/>
          <p:nvPr/>
        </p:nvSpPr>
        <p:spPr>
          <a:xfrm>
            <a:off x="4089071" y="5636084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&lt;DCF&gt;</a:t>
            </a:r>
          </a:p>
        </p:txBody>
      </p:sp>
      <p:sp>
        <p:nvSpPr>
          <p:cNvPr id="79" name="ZoneTexte 197">
            <a:extLst>
              <a:ext uri="{FF2B5EF4-FFF2-40B4-BE49-F238E27FC236}">
                <a16:creationId xmlns:a16="http://schemas.microsoft.com/office/drawing/2014/main" id="{A5F3D423-4FF6-2C79-FF88-6F9309820DA5}"/>
              </a:ext>
            </a:extLst>
          </p:cNvPr>
          <p:cNvSpPr txBox="1"/>
          <p:nvPr/>
        </p:nvSpPr>
        <p:spPr>
          <a:xfrm>
            <a:off x="3119635" y="5602225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2A77F35-144A-7082-1B20-60EB49D28E3C}"/>
              </a:ext>
            </a:extLst>
          </p:cNvPr>
          <p:cNvCxnSpPr/>
          <p:nvPr/>
        </p:nvCxnSpPr>
        <p:spPr>
          <a:xfrm flipH="1">
            <a:off x="7632012" y="272113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48BFAD9-8574-C5A9-C829-63D148B5C952}"/>
              </a:ext>
            </a:extLst>
          </p:cNvPr>
          <p:cNvCxnSpPr/>
          <p:nvPr/>
        </p:nvCxnSpPr>
        <p:spPr>
          <a:xfrm flipH="1">
            <a:off x="2117714" y="559175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119CABA-8D41-1DA1-3003-3905E9D5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574" y="18027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&lt;BAC&gt;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ED8E5E8A-8382-043E-84F7-E9251F5E2A45}"/>
              </a:ext>
            </a:extLst>
          </p:cNvPr>
          <p:cNvCxnSpPr/>
          <p:nvPr/>
        </p:nvCxnSpPr>
        <p:spPr bwMode="auto">
          <a:xfrm>
            <a:off x="1665673" y="437749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7799181B-CD80-DEE5-552D-2B5E268C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96" y="427866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5576740-CCB0-899E-A59E-205C150B741F}"/>
              </a:ext>
            </a:extLst>
          </p:cNvPr>
          <p:cNvCxnSpPr/>
          <p:nvPr/>
        </p:nvCxnSpPr>
        <p:spPr bwMode="auto">
          <a:xfrm>
            <a:off x="1599027" y="1815947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48">
            <a:extLst>
              <a:ext uri="{FF2B5EF4-FFF2-40B4-BE49-F238E27FC236}">
                <a16:creationId xmlns:a16="http://schemas.microsoft.com/office/drawing/2014/main" id="{1341B5FA-ABF6-A106-7300-31C0D9933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650" y="1717118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&lt;SJR1&gt;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D267CC8-B828-7C29-5E1C-CD2D19F2571C}"/>
              </a:ext>
            </a:extLst>
          </p:cNvPr>
          <p:cNvCxnSpPr/>
          <p:nvPr/>
        </p:nvCxnSpPr>
        <p:spPr bwMode="auto">
          <a:xfrm>
            <a:off x="7164523" y="1779460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48">
            <a:extLst>
              <a:ext uri="{FF2B5EF4-FFF2-40B4-BE49-F238E27FC236}">
                <a16:creationId xmlns:a16="http://schemas.microsoft.com/office/drawing/2014/main" id="{E389B003-13D5-2380-657B-1BB03159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146" y="1680631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&lt;SJR1&gt;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3A20C70-1061-C613-C5F7-BE585DAD4288}"/>
              </a:ext>
            </a:extLst>
          </p:cNvPr>
          <p:cNvCxnSpPr/>
          <p:nvPr/>
        </p:nvCxnSpPr>
        <p:spPr bwMode="auto">
          <a:xfrm>
            <a:off x="1665673" y="4461651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2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&lt;SJR1&gt; entre son &lt;NDR&gt; et son &lt;SJR3&gt;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&lt;GCA&gt;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&lt;GCE&gt;)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&lt;DBAC&gt;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&lt;F0M&gt;s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&lt;1PR&gt;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&lt;ADPR&gt;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&lt;F0M&gt;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&lt;DPRR&gt;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&lt;ABDAC&gt;%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&lt;1PR&gt;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&lt;ADPR&gt;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&lt;SJR1&gt; entre son &lt;NDR&gt; et son &lt;SJR3&gt;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&lt;GCA&gt;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&lt;GCE&gt;)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&lt;F0M&gt;s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&lt;1PR&gt;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&lt;ADPR&gt;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&lt;F0M&gt;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&lt;DPRR&gt;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&lt;1PR&gt;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&lt;ADPR&gt;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&lt;DBAC&gt;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&lt;ABDAC&gt;%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(&lt;DCF&gt;)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571567" y="4072329"/>
            <a:ext cx="382498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</a:t>
            </a:r>
            <a:endParaRPr lang="fr-FR" sz="700" b="1" dirty="0">
              <a:solidFill>
                <a:srgbClr val="C00000"/>
              </a:solidFill>
              <a:latin typeface="Proxima Nova Rg" panose="020005060300000200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&lt;SJR3M&gt; &lt;DU&gt; &lt;SJR1&gt; par rapport à son &lt;NDR&gt;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&lt;CPN&gt;% par &lt;F0&gt;calendaire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&lt;GCE&gt;%)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&lt;CPN&gt;%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&lt;F0M&gt;s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546085" y="3509973"/>
            <a:ext cx="41407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&lt;DBAC&gt;%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&lt;F0M&gt; </a:t>
            </a:r>
            <a:r>
              <a:rPr lang="fr-FR" sz="600" kern="0" dirty="0">
                <a:latin typeface="Proxima Nova Rg" panose="02000506030000020004" pitchFamily="2" charset="0"/>
              </a:rPr>
              <a:t>&lt;DPRR&gt;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607253" y="3987560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</a:t>
            </a:r>
            <a:endParaRPr lang="en-US" sz="6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&lt;CPN&gt;%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&lt;CPN&gt;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543005" y="2910984"/>
            <a:ext cx="29821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&lt;BCPN&gt;%</a:t>
            </a:r>
            <a:endParaRPr lang="en-US" sz="600" b="1" dirty="0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Seuil d’activation du mécanisme de remboursement anticipé automatique à partir du &lt;F0&gt; 1 jusqu’au &lt;F0&gt; &lt;ADPR&gt;</a:t>
            </a:r>
            <a:endParaRPr lang="en-US" sz="600" dirty="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&lt;CPN&gt;%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738684" y="5366634"/>
            <a:ext cx="1409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&lt;F0M&gt;s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&lt;PR1+1&gt;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&lt;ADPR&gt;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Un coupon de </a:t>
            </a:r>
            <a:r>
              <a:rPr lang="fr-FR" sz="600" b="1" kern="0" dirty="0">
                <a:latin typeface="Proxima Nova Rg" panose="02000506030000020004" pitchFamily="2" charset="0"/>
              </a:rPr>
              <a:t>&lt;CPN&gt;%</a:t>
            </a:r>
            <a:r>
              <a:rPr lang="fr-FR" sz="600" kern="0" dirty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53CCB-D4C8-A7D5-D77E-73B3A4A94751}"/>
              </a:ext>
            </a:extLst>
          </p:cNvPr>
          <p:cNvSpPr/>
          <p:nvPr/>
        </p:nvSpPr>
        <p:spPr>
          <a:xfrm>
            <a:off x="2127816" y="1346426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BA0B2803-0DB5-6374-229E-ED23C3A2D611}"/>
              </a:ext>
            </a:extLst>
          </p:cNvPr>
          <p:cNvSpPr txBox="1"/>
          <p:nvPr/>
        </p:nvSpPr>
        <p:spPr>
          <a:xfrm>
            <a:off x="3064707" y="5351337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&lt;F0M&gt;s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&lt;1PR&gt;</a:t>
            </a:r>
            <a:r>
              <a:rPr lang="fr-FR" sz="7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630174"/>
            <a:ext cx="738978" cy="2908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&lt;GCA&gt;%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&lt;F0&gt; 1 jusqu’à la fin du &lt;F0&gt; &lt;ADPR&gt;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  <a:endParaRPr lang="en-US" sz="8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&lt;BCPN&gt;%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900" kern="0" dirty="0">
                <a:latin typeface="Proxima Nova Rg" panose="02000506030000020004" pitchFamily="2" charset="0"/>
              </a:rPr>
              <a:t>&lt;F0M&gt;s</a:t>
            </a:r>
            <a:r>
              <a:rPr lang="fr-FR" sz="800" dirty="0">
                <a:latin typeface="Proxima Nova Rg" panose="02000506030000020004" pitchFamily="2" charset="0"/>
              </a:rPr>
              <a:t> </a:t>
            </a:r>
            <a:r>
              <a:rPr lang="fr-FR" sz="800" kern="0" dirty="0">
                <a:latin typeface="Proxima Nova Rg" panose="02000506030000020004" pitchFamily="2" charset="0"/>
              </a:rPr>
              <a:t>1</a:t>
            </a:r>
            <a:r>
              <a:rPr lang="fr-FR" sz="800" dirty="0">
                <a:latin typeface="Proxima Nova Rg" panose="02000506030000020004" pitchFamily="2" charset="0"/>
              </a:rPr>
              <a:t> à </a:t>
            </a:r>
            <a:r>
              <a:rPr lang="fr-FR" sz="800" kern="0" dirty="0">
                <a:latin typeface="Proxima Nova Rg" panose="02000506030000020004" pitchFamily="2" charset="0"/>
              </a:rPr>
              <a:t>&lt;1PR&gt;</a:t>
            </a:r>
            <a:r>
              <a:rPr lang="fr-FR" sz="8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&lt;GCE&gt;%)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&lt;GCA&gt;%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&lt;F0M&gt;s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&lt;PR1+1&gt;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&lt;ADPR&gt;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&lt;F0M&gt; </a:t>
            </a:r>
            <a:r>
              <a:rPr lang="fr-FR" sz="700" kern="0" dirty="0">
                <a:latin typeface="Proxima Nova Rg" panose="02000506030000020004" pitchFamily="2" charset="0"/>
              </a:rPr>
              <a:t>&lt;DPRR&gt;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&lt;DBAC&gt;%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ef624bc2-1644-4d69-8362-5c28ca496374"/>
    <ds:schemaRef ds:uri="http://schemas.microsoft.com/office/infopath/2007/PartnerControls"/>
    <ds:schemaRef ds:uri="514a554b-82b0-4359-b247-fc84018a95f0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3827</Words>
  <Application>Microsoft Office PowerPoint</Application>
  <PresentationFormat>Grand écran</PresentationFormat>
  <Paragraphs>813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Futura PT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146</cp:revision>
  <dcterms:created xsi:type="dcterms:W3CDTF">2021-04-29T09:48:33Z</dcterms:created>
  <dcterms:modified xsi:type="dcterms:W3CDTF">2022-07-25T15:10:44Z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