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80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kopkpopok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25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24/07/2022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6,13%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151,64%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72,66%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BOUYGUES SA</a:t>
            </a:r>
            <a:r>
              <a:rPr lang="fr-FR" sz="1200" cap="none" dirty="0">
                <a:latin typeface="Futura PT" panose="020B0902020204020203" pitchFamily="34" charset="0"/>
              </a:rPr>
              <a:t> ENTRE LE </a:t>
            </a:r>
            <a:r>
              <a:rPr lang="en-US" sz="1200" b="0" dirty="0">
                <a:solidFill>
                  <a:srgbClr val="B9A049"/>
                </a:solidFill>
                <a:effectLst/>
                <a:latin typeface="+mj-lt"/>
              </a:rPr>
              <a:t>24/07/2010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24/07/2022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25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le panier équipondéré.</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entre du panier équipondéré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29 juillet 2023 (inclus) et le 29 juillet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29/07/2022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a:t>
            </a:r>
            <a:r>
              <a:rPr lang="fr-FR" sz="800" b="1" dirty="0">
                <a:solidFill>
                  <a:schemeClr val="tx1"/>
                </a:solidFill>
                <a:latin typeface="Proxima Nova Rg"/>
              </a:rPr>
              <a:t> de 1 à 10 ans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du panier équipondéré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chaque jour de bourse, du 29/07/2023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environ par jour calendaire depuis le 29/07/2022 (exclu) soit (36,50%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le panier équipondéré</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30% par rapport à son Niveau initial, l’investisseur accepte de limiter ses gains en cas de forte hausse du panier équipondéré (taux de rendement annuel net maximum de </a:t>
            </a:r>
            <a:r>
              <a:rPr lang="fr-FR" sz="800" dirty="0">
                <a:solidFill>
                  <a:schemeClr val="tx1"/>
                </a:solidFill>
                <a:latin typeface="Proxima Nova Rg"/>
              </a:rPr>
              <a:t>352,74%</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1 à 10 ans à </a:t>
            </a:r>
            <a:r>
              <a:rPr lang="fr-FR" b="1" i="1" dirty="0">
                <a:solidFill>
                  <a:schemeClr val="tx1"/>
                </a:solidFill>
                <a:latin typeface="Proxima Nova Rg"/>
              </a:rPr>
              <a:t>le panier équipondéré,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environ environ par jour calendaire depuis le 29/07/2022 (exclu)</a:t>
            </a:r>
          </a:p>
          <a:p>
            <a:pPr marL="0" indent="0" algn="ctr">
              <a:lnSpc>
                <a:spcPct val="100000"/>
              </a:lnSpc>
              <a:spcBef>
                <a:spcPts val="0"/>
              </a:spcBef>
              <a:buNone/>
            </a:pPr>
            <a:r>
              <a:rPr lang="fr-FR" sz="800" dirty="0"/>
              <a:t>(soit un gain total de 3653,00% et un taux de rendement annuel net de 42,16%</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jour calendaire depuis le 29/07/2022 (exclu) </a:t>
            </a:r>
          </a:p>
          <a:p>
            <a:pPr marL="0" indent="0" algn="ctr">
              <a:lnSpc>
                <a:spcPct val="100000"/>
              </a:lnSpc>
              <a:spcBef>
                <a:spcPts val="0"/>
              </a:spcBef>
              <a:buNone/>
            </a:pPr>
            <a:r>
              <a:rPr lang="fr-FR" sz="800" dirty="0"/>
              <a:t>(Soit un taux de rendement annuel net entre 55,60%</a:t>
            </a:r>
            <a:r>
              <a:rPr lang="fr-FR" sz="800" baseline="30000" dirty="0"/>
              <a:t>(2) </a:t>
            </a:r>
            <a:r>
              <a:rPr lang="fr-FR" sz="800" dirty="0"/>
              <a:t>et 352,74%</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chaque jour de bourse, du 29/07/2023 (inclus) jusqu'à la date de constatation finale (exclue),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70% de son niveau de son </a:t>
            </a:r>
            <a:r>
              <a:rPr lang="fr-FR" sz="800" b="1">
                <a:solidFill>
                  <a:schemeClr val="tx2"/>
                </a:solidFill>
              </a:rPr>
              <a:t>Niveau initial, l’investisseur </a:t>
            </a:r>
            <a:r>
              <a:rPr lang="fr-FR" sz="800" b="1" dirty="0">
                <a:solidFill>
                  <a:schemeClr val="tx2"/>
                </a:solidFill>
              </a:rPr>
              <a:t>reçoit, le 02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son Niveau initial et son niveau final le 29/07/2032</a:t>
            </a:r>
          </a:p>
          <a:p>
            <a:pPr marL="0" indent="0" algn="ctr">
              <a:lnSpc>
                <a:spcPct val="100000"/>
              </a:lnSpc>
              <a:spcBef>
                <a:spcPts val="0"/>
              </a:spcBef>
              <a:buNone/>
            </a:pPr>
            <a:r>
              <a:rPr lang="fr-FR" sz="800" dirty="0"/>
              <a:t>(Soit un taux de rendement annuel net inférieur ou égal à -4,46%</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entre du panier équipondéré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100% mais supérieur ou égal à 70%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chaque jour de bourse, du 29/07/2023 (inclus) jusqu'à la date de constatation finale (exclue), si à l’une des dates de constatation quotidienne correspondantes</a:t>
            </a:r>
            <a:r>
              <a:rPr lang="fr-FR" sz="800" baseline="30000" dirty="0">
                <a:solidFill>
                  <a:srgbClr val="000000"/>
                </a:solidFill>
              </a:rPr>
              <a:t>(1)</a:t>
            </a:r>
            <a:r>
              <a:rPr lang="fr-FR" sz="800" dirty="0">
                <a:solidFill>
                  <a:srgbClr val="000000"/>
                </a:solidFill>
              </a:rPr>
              <a:t> le panier équipondéré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environ par jour calendaire depuis le 29/07/2022 (exclu) (soit 36,50%</a:t>
            </a:r>
            <a:r>
              <a:rPr lang="fr-FR" sz="800" i="1" dirty="0">
                <a:solidFill>
                  <a:srgbClr val="000000"/>
                </a:solidFill>
              </a:rPr>
              <a:t> </a:t>
            </a:r>
            <a:r>
              <a:rPr lang="fr-FR" sz="800" dirty="0">
                <a:solidFill>
                  <a:srgbClr val="000000"/>
                </a:solidFill>
              </a:rPr>
              <a:t>par année écoulée et un taux de rendement annuel net maximum de 352,74%</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100% de son Niveau initial, l’investisseur récupère alors l’intégralité de son capital initial, majorée d’un gain de 1,00% environ par jour calendaire depuis le 29/07/2022 (exclu) (soit un gain de 3653,00% et un taux de rendement annuel net de 42,16%</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le panier équipondéré clôture à un niveau strictement inférieur à 100% de son Niveau initial mais supérieur ou égal à 70% de ce dernier, l’investisseur récupère l’intégralité de son capital initialement investi. Le capital n’est donc exposé à un risque de perte à l’échéance⁽¹⁾ que si le panier équipondéré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1,00% environ par jour calendaire depuis le 29/07/2022 (exclu) </a:t>
            </a:r>
            <a:r>
              <a:rPr lang="fr-FR" sz="800" dirty="0">
                <a:solidFill>
                  <a:srgbClr val="000000"/>
                </a:solidFill>
              </a:rPr>
              <a:t>(soit un taux de rendement annuel net maximum de 352,74%</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du panier équipondéré autour du seuil de </a:t>
            </a:r>
            <a:r>
              <a:rPr lang="fr-FR" sz="800" b="1" dirty="0">
                <a:solidFill>
                  <a:srgbClr val="000000"/>
                </a:solidFill>
                <a:effectLst/>
                <a:ea typeface="Calibri" panose="020F0502020204030204" pitchFamily="34" charset="0"/>
              </a:rPr>
              <a:t>100% de son Niveau initial % </a:t>
            </a:r>
            <a:r>
              <a:rPr lang="fr-FR" sz="800" b="1" dirty="0">
                <a:effectLst/>
                <a:ea typeface="Calibri" panose="020F0502020204030204" pitchFamily="34" charset="0"/>
              </a:rPr>
              <a:t>en cours de vie, et des seuils de 100% et 70%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du panier équipondéré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du panier équipondéré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le panier équipondéré clôture à un niveau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le panier équipondéré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du panier équipondéré AUTOUR DES SEUILS DE 100%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29/07/2023 (inclus) jusqu'à la date de constatation finale (exclue)</a:t>
            </a:r>
            <a:r>
              <a:rPr lang="fr-FR" sz="800" dirty="0"/>
              <a:t>, le panier équipondéré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70% de son Niveau initial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dirty="0">
                <a:latin typeface="+mn-lt"/>
              </a:rPr>
              <a:t> chaque jour de bourse, du 29/07/2023 (inclus) jusqu'à la date de constatation finale (exclue), le panier équipondéré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100% de son Niveau initial mais supérieur ou égal à 70% de ce dernier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-5,17%</a:t>
            </a:r>
            <a:r>
              <a:rPr lang="fr-FR" sz="800" baseline="30000" dirty="0">
                <a:solidFill>
                  <a:schemeClr val="tx1"/>
                </a:solidFill>
                <a:latin typeface="+mn-lt"/>
              </a:rPr>
              <a:t>(2)</a:t>
            </a:r>
            <a:r>
              <a:rPr lang="fr-FR" sz="800" dirty="0">
                <a:solidFill>
                  <a:schemeClr val="tx1"/>
                </a:solidFill>
                <a:latin typeface="+mn-lt"/>
              </a:rPr>
              <a:t>, pour un investissement direct dans le panier équipondéré</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a:t>
            </a:r>
            <a:r>
              <a:rPr lang="fr-FR" sz="800" dirty="0">
                <a:solidFill>
                  <a:schemeClr val="tx2"/>
                </a:solidFill>
              </a:rPr>
              <a:t>(115% dans cet exemple). Le produit est automatiquement remboursé par anticipation. Il verse alors l’intégralité du capital initial majorée d’un gain de 1,00% environ par jour calendaire depuis le 29/07/2022 (exclu), soit un gain de 365,0% dans notre exemple.</a:t>
            </a:r>
          </a:p>
          <a:p>
            <a:pPr algn="just">
              <a:spcAft>
                <a:spcPts val="600"/>
              </a:spcAft>
            </a:pPr>
            <a:r>
              <a:rPr lang="fr-FR" sz="800" dirty="0"/>
              <a:t>Ce qui correspond à un taux de rendement annuel net de 352,74%</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le panier équipondéré</a:t>
            </a:r>
            <a:r>
              <a:rPr lang="fr-FR" sz="800" baseline="30000" dirty="0"/>
              <a:t>(3)</a:t>
            </a:r>
            <a:r>
              <a:rPr lang="fr-FR" sz="800" dirty="0"/>
              <a:t>, du fait du </a:t>
            </a:r>
            <a:r>
              <a:rPr lang="fr-FR" sz="800" b="1" dirty="0">
                <a:solidFill>
                  <a:schemeClr val="tx2"/>
                </a:solidFill>
              </a:rPr>
              <a:t>mécanisme de plafonnement des gains à 1,00% environ par jour calendaire depuis le 29/07/2022 (exclu).</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20701</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984</cp:revision>
  <cp:lastPrinted>2022-07-13T14:13:17Z</cp:lastPrinted>
  <dcterms:created xsi:type="dcterms:W3CDTF">2017-02-21T09:03:05Z</dcterms:created>
  <dcterms:modified xsi:type="dcterms:W3CDTF">2022-07-20T16:08:40Z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