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10" autoAdjust="0"/>
    <p:restoredTop sz="96122" autoAdjust="0"/>
  </p:normalViewPr>
  <p:slideViewPr>
    <p:cSldViewPr snapToGrid="0">
      <p:cViewPr>
        <p:scale>
          <a:sx n="125" d="100"/>
          <a:sy n="125" d="100"/>
        </p:scale>
        <p:origin x="2220" y="-354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ly PILLER" userId="e1c1cba4-6299-482b-91e7-ffd34a654594" providerId="ADAL" clId="{E6C54396-962A-4267-8842-A4BD85010411}"/>
    <pc:docChg chg="modSld">
      <pc:chgData name="Wally PILLER" userId="e1c1cba4-6299-482b-91e7-ffd34a654594" providerId="ADAL" clId="{E6C54396-962A-4267-8842-A4BD85010411}" dt="2022-06-23T10:21:11.121" v="15" actId="20577"/>
      <pc:docMkLst>
        <pc:docMk/>
      </pc:docMkLst>
      <pc:sldChg chg="modSp mod">
        <pc:chgData name="Wally PILLER" userId="e1c1cba4-6299-482b-91e7-ffd34a654594" providerId="ADAL" clId="{E6C54396-962A-4267-8842-A4BD85010411}" dt="2022-06-23T10:16:05.970" v="3" actId="1036"/>
        <pc:sldMkLst>
          <pc:docMk/>
          <pc:sldMk cId="1251430996" sldId="285"/>
        </pc:sldMkLst>
        <pc:spChg chg="mod">
          <ac:chgData name="Wally PILLER" userId="e1c1cba4-6299-482b-91e7-ffd34a654594" providerId="ADAL" clId="{E6C54396-962A-4267-8842-A4BD85010411}" dt="2022-06-23T10:16:05.970" v="3" actId="1036"/>
          <ac:spMkLst>
            <pc:docMk/>
            <pc:sldMk cId="1251430996" sldId="285"/>
            <ac:spMk id="17" creationId="{0C43F8B6-2C0F-4FE0-B057-C5BBAC6005C9}"/>
          </ac:spMkLst>
        </pc:spChg>
      </pc:sldChg>
      <pc:sldChg chg="modSp mod">
        <pc:chgData name="Wally PILLER" userId="e1c1cba4-6299-482b-91e7-ffd34a654594" providerId="ADAL" clId="{E6C54396-962A-4267-8842-A4BD85010411}" dt="2022-06-23T10:20:01.172" v="14" actId="1035"/>
        <pc:sldMkLst>
          <pc:docMk/>
          <pc:sldMk cId="3725312375" sldId="288"/>
        </pc:sldMkLst>
        <pc:spChg chg="mod">
          <ac:chgData name="Wally PILLER" userId="e1c1cba4-6299-482b-91e7-ffd34a654594" providerId="ADAL" clId="{E6C54396-962A-4267-8842-A4BD85010411}" dt="2022-06-23T10:20:01.172" v="14" actId="1035"/>
          <ac:spMkLst>
            <pc:docMk/>
            <pc:sldMk cId="3725312375" sldId="288"/>
            <ac:spMk id="11" creationId="{BD9EC21A-7027-4EB5-A14E-721BF1217AA8}"/>
          </ac:spMkLst>
        </pc:spChg>
        <pc:spChg chg="mod">
          <ac:chgData name="Wally PILLER" userId="e1c1cba4-6299-482b-91e7-ffd34a654594" providerId="ADAL" clId="{E6C54396-962A-4267-8842-A4BD85010411}" dt="2022-06-23T10:20:01.172" v="14" actId="1035"/>
          <ac:spMkLst>
            <pc:docMk/>
            <pc:sldMk cId="3725312375" sldId="288"/>
            <ac:spMk id="15" creationId="{D301571D-46FA-406C-9C20-63B7C8A4EDB7}"/>
          </ac:spMkLst>
        </pc:spChg>
      </pc:sldChg>
      <pc:sldChg chg="modSp mod">
        <pc:chgData name="Wally PILLER" userId="e1c1cba4-6299-482b-91e7-ffd34a654594" providerId="ADAL" clId="{E6C54396-962A-4267-8842-A4BD85010411}" dt="2022-06-23T10:21:11.121" v="15" actId="20577"/>
        <pc:sldMkLst>
          <pc:docMk/>
          <pc:sldMk cId="2416999927" sldId="294"/>
        </pc:sldMkLst>
        <pc:spChg chg="mod">
          <ac:chgData name="Wally PILLER" userId="e1c1cba4-6299-482b-91e7-ffd34a654594" providerId="ADAL" clId="{E6C54396-962A-4267-8842-A4BD85010411}" dt="2022-06-23T10:21:11.121" v="15" actId="20577"/>
          <ac:spMkLst>
            <pc:docMk/>
            <pc:sldMk cId="2416999927" sldId="294"/>
            <ac:spMk id="11" creationId="{FED2574D-6984-4E56-B512-D9093DAE028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30/06/2022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30/06/2022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8" y="6069790"/>
            <a:ext cx="3148811" cy="2192908"/>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 </a:t>
            </a:r>
            <a:r>
              <a:rPr lang="fr-FR" sz="800" b="1" cap="none" dirty="0"/>
              <a:t>et à l’échéance</a:t>
            </a:r>
            <a:r>
              <a:rPr lang="fr-FR" sz="800" b="1" baseline="30000" dirty="0">
                <a:solidFill>
                  <a:schemeClr val="tx2"/>
                </a:solidFill>
              </a:rPr>
              <a:t>(1)</a:t>
            </a:r>
            <a:r>
              <a:rPr lang="fr-FR" sz="800" b="1" cap="none" dirty="0">
                <a:solidFill>
                  <a:schemeClr val="tx2"/>
                </a:solidFill>
                <a:latin typeface="Proxima Nova Rg" panose="02000506030000020004" pitchFamily="2" charset="0"/>
              </a:rPr>
              <a: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t>&lt;DIC&gt;</a:t>
            </a:r>
            <a:r>
              <a:rPr lang="fr-FR" sz="800" b="1" dirty="0">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dirty="0">
                <a:latin typeface="Proxima Nova Rg" panose="02000506030000020004" pitchFamily="2" charset="0"/>
              </a:rPr>
              <a:t>Crédit Suisse AG : </a:t>
            </a:r>
            <a:r>
              <a:rPr lang="en-US" sz="650" dirty="0">
                <a:latin typeface="Proxima Nova Rg" panose="02000506030000020004" pitchFamily="2" charset="0"/>
              </a:rPr>
              <a:t>Moody’s A1 / Standard &amp; Poor’s A / Fitch A-</a:t>
            </a:r>
            <a:r>
              <a:rPr lang="fr-FR" sz="650" dirty="0">
                <a:latin typeface="Proxima Nova Rg" panose="02000506030000020004" pitchFamily="2" charset="0"/>
              </a:rPr>
              <a:t>. Notations en vigueur au moment de la rédaction de la présente brochure le &lt;DDR_MAJ&gt;.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1" y="1314411"/>
            <a:ext cx="6739260"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361949" y="6787332"/>
            <a:ext cx="6835771"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61949" y="9400749"/>
            <a:ext cx="6835771"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3" y="1524157"/>
            <a:ext cx="3189158"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3" y="4526931"/>
            <a:ext cx="3189158"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18915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&lt;ABAC2&gt;.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072946"/>
            <a:ext cx="1646522" cy="215444"/>
          </a:xfrm>
          <a:prstGeom prst="rect">
            <a:avLst/>
          </a:prstGeom>
          <a:noFill/>
        </p:spPr>
        <p:txBody>
          <a:bodyPr wrap="square" rtlCol="0">
            <a:spAutoFit/>
          </a:bodyPr>
          <a:lstStyle/>
          <a:p>
            <a:r>
              <a:rPr lang="fr-FR" sz="800" u="sng" dirty="0"/>
              <a:t>Source :</a:t>
            </a:r>
            <a:r>
              <a:rPr lang="fr-FR" sz="800" dirty="0"/>
              <a:t> Equitim, le </a:t>
            </a:r>
            <a:r>
              <a:rPr lang="fr-FR" sz="800" dirty="0">
                <a:solidFill>
                  <a:schemeClr val="tx2"/>
                </a:solidFill>
              </a:rPr>
              <a:t>&lt;DDR_MAJ&gt;</a:t>
            </a:r>
            <a:endParaRPr lang="fr-FR" sz="800"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3948941"/>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3362561"/>
              </p:ext>
            </p:extLst>
          </p:nvPr>
        </p:nvGraphicFramePr>
        <p:xfrm>
          <a:off x="359838" y="8326240"/>
          <a:ext cx="6839999" cy="558652"/>
        </p:xfrm>
        <a:graphic>
          <a:graphicData uri="http://schemas.openxmlformats.org/drawingml/2006/table">
            <a:tbl>
              <a:tblPr firstRow="1" bandRow="1"/>
              <a:tblGrid>
                <a:gridCol w="2053465">
                  <a:extLst>
                    <a:ext uri="{9D8B030D-6E8A-4147-A177-3AD203B41FA5}">
                      <a16:colId xmlns:a16="http://schemas.microsoft.com/office/drawing/2014/main" val="426783337"/>
                    </a:ext>
                  </a:extLst>
                </a:gridCol>
                <a:gridCol w="772842">
                  <a:extLst>
                    <a:ext uri="{9D8B030D-6E8A-4147-A177-3AD203B41FA5}">
                      <a16:colId xmlns:a16="http://schemas.microsoft.com/office/drawing/2014/main" val="1092029791"/>
                    </a:ext>
                  </a:extLst>
                </a:gridCol>
                <a:gridCol w="1003423">
                  <a:extLst>
                    <a:ext uri="{9D8B030D-6E8A-4147-A177-3AD203B41FA5}">
                      <a16:colId xmlns:a16="http://schemas.microsoft.com/office/drawing/2014/main" val="2835768170"/>
                    </a:ext>
                  </a:extLst>
                </a:gridCol>
                <a:gridCol w="1003423">
                  <a:extLst>
                    <a:ext uri="{9D8B030D-6E8A-4147-A177-3AD203B41FA5}">
                      <a16:colId xmlns:a16="http://schemas.microsoft.com/office/drawing/2014/main" val="2946066054"/>
                    </a:ext>
                  </a:extLst>
                </a:gridCol>
                <a:gridCol w="1003423">
                  <a:extLst>
                    <a:ext uri="{9D8B030D-6E8A-4147-A177-3AD203B41FA5}">
                      <a16:colId xmlns:a16="http://schemas.microsoft.com/office/drawing/2014/main" val="2045902365"/>
                    </a:ext>
                  </a:extLst>
                </a:gridCol>
                <a:gridCol w="1003423">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8" y="9771664"/>
            <a:ext cx="6642943"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cap="none"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Crédit Suisse AG 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07669" y="3884444"/>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&lt;NOMSOUSJACENTP1&gt; ENTRE LE </a:t>
            </a:r>
            <a:r>
              <a:rPr lang="en-US" sz="1200" b="0" dirty="0">
                <a:effectLst/>
                <a:latin typeface="+mj-lt"/>
              </a:rPr>
              <a:t>&lt;DDR1-12_MAJ&gt;</a:t>
            </a:r>
            <a:r>
              <a:rPr lang="en-US" sz="1200" dirty="0">
                <a:latin typeface="+mj-lt"/>
              </a:rPr>
              <a:t> </a:t>
            </a:r>
            <a:r>
              <a:rPr lang="fr-FR" sz="1200" cap="none" dirty="0">
                <a:latin typeface="Futura PT" panose="020B0902020204020203" pitchFamily="34" charset="0"/>
              </a:rPr>
              <a:t>ET LE &lt;DDR1_MAJ&gt;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&lt;DDR1_MAJ&gt;</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dirty="0"/>
              <a:t>Source :</a:t>
            </a:r>
            <a:r>
              <a:rPr lang="fr-FR" sz="800" dirty="0"/>
              <a:t> Bloomberg, le </a:t>
            </a:r>
            <a:r>
              <a:rPr lang="fr-FR" sz="800" dirty="0">
                <a:solidFill>
                  <a:schemeClr val="tx2"/>
                </a:solidFill>
              </a:rPr>
              <a:t>&lt;DDR1_MAJ&gt;</a:t>
            </a:r>
            <a:endParaRPr lang="fr-FR" sz="800"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46276"/>
          </a:xfrm>
          <a:prstGeom prst="rect">
            <a:avLst/>
          </a:prstGeom>
          <a:noFill/>
          <a:ln w="9525">
            <a:noFill/>
            <a:miter lim="800000"/>
            <a:headEnd/>
            <a:tailEnd/>
          </a:ln>
        </p:spPr>
        <p:txBody>
          <a:bodyPr wrap="square" lIns="0" tIns="0" rIns="0" bIns="0">
            <a:spAutoFit/>
          </a:bodyPr>
          <a:lstStyle/>
          <a:p>
            <a:pPr lvl="0" algn="just" defTabSz="914400"/>
            <a:r>
              <a:rPr lang="fr-FR" sz="700" baseline="30000" dirty="0">
                <a:latin typeface="Proxima Nova Rg" panose="02000506030000020004" pitchFamily="2" charset="0"/>
              </a:rPr>
              <a:t>(1) </a:t>
            </a:r>
            <a:r>
              <a:rPr lang="fr-FR" sz="700" dirty="0">
                <a:latin typeface="Proxima Nova Rg" panose="02000506030000020004" pitchFamily="2" charset="0"/>
              </a:rPr>
              <a:t>Crédit Suisse AG : </a:t>
            </a:r>
            <a:r>
              <a:rPr lang="en-US" sz="700" dirty="0">
                <a:latin typeface="Proxima Nova Rg" panose="02000506030000020004" pitchFamily="2" charset="0"/>
              </a:rPr>
              <a:t>Moody’s A1 / Standard &amp; Poor’s A / Fitch A-</a:t>
            </a:r>
            <a:r>
              <a:rPr lang="fr-FR" sz="700" dirty="0">
                <a:latin typeface="Proxima Nova Rg" panose="02000506030000020004" pitchFamily="2" charset="0"/>
              </a:rPr>
              <a:t>. Notations en vigueur au moment de la rédaction de la présente brochure le </a:t>
            </a:r>
            <a:r>
              <a:rPr lang="fr-FR" sz="800" dirty="0">
                <a:latin typeface="Proxima Nova Rg" panose="02000506030000020004" pitchFamily="2" charset="0"/>
              </a:rPr>
              <a:t>29</a:t>
            </a:r>
            <a:r>
              <a:rPr lang="fr-FR" sz="700" dirty="0">
                <a:latin typeface="Proxima Nova Rg" panose="02000506030000020004" pitchFamily="2" charset="0"/>
              </a:rPr>
              <a:t>/04/2022. Ces notations peuvent être révisées à tout moment et ne sont pas une garantie de solvabilité de l’Émetteur de la formule. Elles ne sauraient constituer un argument de souscription au produit.</a:t>
            </a:r>
          </a:p>
          <a:p>
            <a:pPr lvl="0" algn="just" defTabSz="914400"/>
            <a:r>
              <a:rPr lang="fr-FR" sz="700" baseline="30000" dirty="0">
                <a:latin typeface="Proxima Nova Rg" panose="02000506030000020004" pitchFamily="2" charset="0"/>
              </a:rPr>
              <a:t>(2)</a:t>
            </a:r>
            <a:r>
              <a:rPr lang="fr-FR" sz="700" dirty="0">
                <a:latin typeface="Proxima Nova Rg" panose="02000506030000020004" pitchFamily="2" charset="0"/>
              </a:rPr>
              <a:t> Les conflits d’intérêts seront gérés suivant la réglementation en vigueur.</a:t>
            </a: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342582084"/>
              </p:ext>
            </p:extLst>
          </p:nvPr>
        </p:nvGraphicFramePr>
        <p:xfrm>
          <a:off x="361950" y="1011371"/>
          <a:ext cx="6837886" cy="840654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443461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800" b="1" i="0" dirty="0">
                          <a:solidFill>
                            <a:schemeClr val="tx1"/>
                          </a:solidFill>
                          <a:latin typeface="+mn-lt"/>
                        </a:rPr>
                        <a:t>EMTN (Euro Medium </a:t>
                      </a:r>
                      <a:r>
                        <a:rPr lang="fr-FR" sz="800" b="1" i="0" dirty="0" err="1">
                          <a:solidFill>
                            <a:schemeClr val="tx1"/>
                          </a:solidFill>
                          <a:latin typeface="+mn-lt"/>
                        </a:rPr>
                        <a:t>Term</a:t>
                      </a:r>
                      <a:r>
                        <a:rPr lang="fr-FR" sz="8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800" b="0" i="0" u="none" strike="noStrike" kern="1200" cap="none" spc="0" normalizeH="0" baseline="0" noProof="0" dirty="0">
                          <a:ln>
                            <a:noFill/>
                          </a:ln>
                          <a:solidFill>
                            <a:schemeClr val="tx1"/>
                          </a:solidFill>
                          <a:effectLst/>
                          <a:uLnTx/>
                          <a:uFillTx/>
                          <a:latin typeface="+mn-lt"/>
                          <a:ea typeface="+mn-ea"/>
                          <a:cs typeface="+mn-cs"/>
                        </a:rPr>
                        <a:t>Crédit Suisse AG, agissant par l’intermédiaire de sa succursale de Londres</a:t>
                      </a:r>
                      <a:endParaRPr kumimoji="0" lang="fr-FR" sz="8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8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mn-lt"/>
                          <a:ea typeface="+mn-ea"/>
                          <a:cs typeface="+mn-cs"/>
                        </a:rPr>
                        <a:t>&lt;SJR1&gt; &lt;NOMSOUSJACENT&gt; </a:t>
                      </a:r>
                      <a:r>
                        <a:rPr kumimoji="0" lang="fr-FR" sz="800" b="0" i="0" u="none" strike="noStrike" kern="1200" cap="none" spc="0" normalizeH="0" baseline="0" noProof="0" dirty="0">
                          <a:ln>
                            <a:noFill/>
                          </a:ln>
                          <a:solidFill>
                            <a:schemeClr val="tx1"/>
                          </a:solidFill>
                          <a:effectLst/>
                          <a:uLnTx/>
                          <a:uFillTx/>
                          <a:latin typeface="+mn-lt"/>
                          <a:ea typeface="+mn-ea"/>
                          <a:cs typeface="+mn-cs"/>
                        </a:rPr>
                        <a:t>(</a:t>
                      </a:r>
                      <a:r>
                        <a:rPr kumimoji="0" lang="fr-FR" sz="800" b="1" i="0" u="none" strike="noStrike" kern="1200" cap="none" spc="0" normalizeH="0" baseline="0" noProof="0" dirty="0">
                          <a:ln>
                            <a:noFill/>
                          </a:ln>
                          <a:solidFill>
                            <a:schemeClr val="tx1"/>
                          </a:solidFill>
                          <a:effectLst/>
                          <a:uLnTx/>
                          <a:uFillTx/>
                          <a:latin typeface="+mn-lt"/>
                          <a:ea typeface="+mn-ea"/>
                          <a:cs typeface="+mn-cs"/>
                        </a:rPr>
                        <a:t>&lt;DIVIDENDE&gt; </a:t>
                      </a:r>
                      <a:r>
                        <a:rPr kumimoji="0" lang="fr-FR" sz="800" b="0" i="0" u="none" strike="noStrike" kern="1200" cap="none" spc="0" normalizeH="0" baseline="0" noProof="0" dirty="0">
                          <a:ln>
                            <a:noFill/>
                          </a:ln>
                          <a:solidFill>
                            <a:schemeClr val="tx1"/>
                          </a:solidFill>
                          <a:effectLst/>
                          <a:uLnTx/>
                          <a:uFillTx/>
                          <a:latin typeface="+mn-lt"/>
                          <a:ea typeface="+mn-ea"/>
                          <a:cs typeface="+mn-cs"/>
                        </a:rPr>
                        <a:t>; code Bloomberg : &lt;TICKER&gt; ; &lt;sponsor&gt; : &lt;SPONSOR&gt; ; </a:t>
                      </a:r>
                      <a:r>
                        <a:rPr kumimoji="0" lang="fr-FR" sz="800" b="0" i="0" u="sng" strike="noStrike" kern="1200" cap="none" spc="0" normalizeH="0" baseline="0" noProof="0" dirty="0">
                          <a:ln>
                            <a:noFill/>
                          </a:ln>
                          <a:solidFill>
                            <a:srgbClr val="B9A049"/>
                          </a:solidFill>
                          <a:effectLst/>
                          <a:uLnTx/>
                          <a:uFillTx/>
                          <a:latin typeface="+mn-lt"/>
                          <a:ea typeface="+mn-ea"/>
                          <a:cs typeface="+mn-cs"/>
                        </a:rPr>
                        <a:t>&lt;SITE&gt;</a:t>
                      </a:r>
                      <a:r>
                        <a:rPr kumimoji="0" lang="fr-FR" sz="8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a:solidFill>
                            <a:schemeClr val="tx1"/>
                          </a:solidFill>
                          <a:latin typeface="+mn-lt"/>
                          <a:ea typeface="+mn-ea"/>
                          <a:cs typeface="+mn-cs"/>
                        </a:rPr>
                        <a:t>&lt;</a:t>
                      </a:r>
                      <a:r>
                        <a:rPr lang="fr-FR" sz="800" b="0" i="0" kern="1200" dirty="0">
                          <a:solidFill>
                            <a:schemeClr val="tx1"/>
                          </a:solidFill>
                          <a:latin typeface="+mn-lt"/>
                          <a:ea typeface="+mn-ea"/>
                          <a:cs typeface="+mn-cs"/>
                        </a:rPr>
                        <a:t>é</a:t>
                      </a:r>
                      <a:r>
                        <a:rPr lang="fr-FR" sz="800" b="0" i="0" kern="1200">
                          <a:solidFill>
                            <a:schemeClr val="tx1"/>
                          </a:solidFill>
                          <a:latin typeface="+mn-lt"/>
                          <a:ea typeface="+mn-ea"/>
                          <a:cs typeface="+mn-cs"/>
                        </a:rPr>
                        <a:t>mission</a:t>
                      </a:r>
                      <a:r>
                        <a:rPr lang="fr-FR" sz="8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1" i="0" kern="1200" dirty="0">
                          <a:solidFill>
                            <a:schemeClr val="tx1"/>
                          </a:solidFill>
                          <a:latin typeface="+mn-lt"/>
                          <a:ea typeface="+mn-ea"/>
                          <a:cs typeface="+mn-cs"/>
                        </a:rPr>
                        <a:t>Du &lt;1PDC&gt; au &lt;2PDC&gt; (inclus). </a:t>
                      </a:r>
                      <a:r>
                        <a:rPr lang="fr-FR" sz="8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8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8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8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800" b="0" i="0" kern="1200" dirty="0">
                          <a:solidFill>
                            <a:schemeClr val="tx1"/>
                          </a:solidFill>
                          <a:highlight>
                            <a:srgbClr val="00FFFF"/>
                          </a:highlight>
                          <a:latin typeface="+mn-lt"/>
                          <a:ea typeface="+mn-ea"/>
                          <a:cs typeface="+mn-cs"/>
                        </a:rPr>
                        <a:t>&lt;</a:t>
                      </a:r>
                      <a:r>
                        <a:rPr lang="fr-FR" sz="800" b="0" i="0" kern="1200" dirty="0" err="1">
                          <a:solidFill>
                            <a:schemeClr val="tx1"/>
                          </a:solidFill>
                          <a:highlight>
                            <a:srgbClr val="00FFFF"/>
                          </a:highlight>
                          <a:latin typeface="+mn-lt"/>
                          <a:ea typeface="+mn-ea"/>
                          <a:cs typeface="+mn-cs"/>
                        </a:rPr>
                        <a:t>dates_constat_autocall</a:t>
                      </a:r>
                      <a:r>
                        <a:rPr lang="fr-FR" sz="8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800" b="0" i="0" kern="1200" dirty="0">
                          <a:solidFill>
                            <a:srgbClr val="FF0000"/>
                          </a:solidFill>
                          <a:highlight>
                            <a:srgbClr val="00FFFF"/>
                          </a:highlight>
                          <a:latin typeface="+mn-lt"/>
                          <a:ea typeface="+mn-ea"/>
                          <a:cs typeface="+mn-cs"/>
                        </a:rPr>
                        <a:t>&lt;</a:t>
                      </a:r>
                      <a:r>
                        <a:rPr lang="fr-FR" sz="800" b="0" i="0" kern="1200" baseline="0" dirty="0" err="1">
                          <a:solidFill>
                            <a:schemeClr val="tx1"/>
                          </a:solidFill>
                          <a:highlight>
                            <a:srgbClr val="00FFFF"/>
                          </a:highlight>
                          <a:latin typeface="+mn-lt"/>
                          <a:ea typeface="+mn-ea"/>
                          <a:cs typeface="+mn-cs"/>
                        </a:rPr>
                        <a:t>dates_paiement_autocall</a:t>
                      </a:r>
                      <a:r>
                        <a:rPr lang="fr-FR" sz="800" b="0" i="0" kern="1200" baseline="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8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800" b="0" i="0" kern="1200" dirty="0">
                          <a:solidFill>
                            <a:schemeClr val="tx1"/>
                          </a:solidFill>
                          <a:latin typeface="+mn-lt"/>
                          <a:ea typeface="+mn-ea"/>
                          <a:cs typeface="+mn-cs"/>
                        </a:rPr>
                        <a:t>&lt;SV&gt;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8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8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8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8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kumimoji="0" lang="fr-FR" sz="800" b="0" i="0" u="none" strike="noStrike" kern="1200" cap="none" spc="0" normalizeH="0" baseline="0" noProof="0" dirty="0" err="1">
                          <a:ln>
                            <a:noFill/>
                          </a:ln>
                          <a:solidFill>
                            <a:srgbClr val="000000"/>
                          </a:solidFill>
                          <a:effectLst/>
                          <a:uLnTx/>
                          <a:uFillTx/>
                          <a:latin typeface="+mn-lt"/>
                          <a:ea typeface="+mn-ea"/>
                          <a:cs typeface="+mn-cs"/>
                        </a:rPr>
                        <a:t>Credit</a:t>
                      </a:r>
                      <a:r>
                        <a:rPr kumimoji="0" lang="fr-FR" sz="800" b="0" i="0" u="none" strike="noStrike" kern="1200" cap="none" spc="0" normalizeH="0" baseline="0" noProof="0" dirty="0">
                          <a:ln>
                            <a:noFill/>
                          </a:ln>
                          <a:solidFill>
                            <a:srgbClr val="000000"/>
                          </a:solidFill>
                          <a:effectLst/>
                          <a:uLnTx/>
                          <a:uFillTx/>
                          <a:latin typeface="+mn-lt"/>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800" b="0" i="0" kern="1200" dirty="0">
                          <a:solidFill>
                            <a:srgbClr val="000000"/>
                          </a:solidFill>
                          <a:latin typeface="+mn-lt"/>
                          <a:ea typeface="+mn-ea"/>
                          <a:cs typeface="+mn-cs"/>
                        </a:rPr>
                        <a:t>Valorisation quotidienne publiée sur les pages Bloomberg, </a:t>
                      </a:r>
                      <a:r>
                        <a:rPr lang="fr-FR" sz="800" b="0" i="0" kern="1200" dirty="0" err="1">
                          <a:solidFill>
                            <a:srgbClr val="000000"/>
                          </a:solidFill>
                          <a:latin typeface="+mn-lt"/>
                          <a:ea typeface="+mn-ea"/>
                          <a:cs typeface="+mn-cs"/>
                        </a:rPr>
                        <a:t>Telekurs</a:t>
                      </a:r>
                      <a:r>
                        <a:rPr lang="fr-FR" sz="800" b="0" i="0" kern="1200" dirty="0">
                          <a:solidFill>
                            <a:srgbClr val="000000"/>
                          </a:solidFill>
                          <a:latin typeface="+mn-lt"/>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800" b="0" i="0" kern="1200" dirty="0">
                          <a:solidFill>
                            <a:srgbClr val="000000"/>
                          </a:solidFill>
                          <a:latin typeface="+mn-lt"/>
                          <a:ea typeface="+mn-ea"/>
                          <a:cs typeface="+mn-cs"/>
                        </a:rPr>
                        <a:t>Une double valorisation est établie par </a:t>
                      </a:r>
                      <a:r>
                        <a:rPr lang="fr-FR" sz="800" b="0" i="0" kern="1200" dirty="0" err="1">
                          <a:solidFill>
                            <a:srgbClr val="000000"/>
                          </a:solidFill>
                          <a:latin typeface="+mn-lt"/>
                          <a:ea typeface="+mn-ea"/>
                          <a:cs typeface="+mn-cs"/>
                        </a:rPr>
                        <a:t>Finalyse</a:t>
                      </a:r>
                      <a:r>
                        <a:rPr lang="fr-FR" sz="800" b="0" i="0" kern="1200" dirty="0">
                          <a:solidFill>
                            <a:srgbClr val="000000"/>
                          </a:solidFill>
                          <a:latin typeface="+mn-lt"/>
                          <a:ea typeface="+mn-ea"/>
                          <a:cs typeface="+mn-cs"/>
                        </a:rPr>
                        <a:t> (tous les 15 jours). Cette société est un organisme indépendant distinct et non lié financièrement à l’entité </a:t>
                      </a:r>
                      <a:r>
                        <a:rPr lang="fr-FR" sz="800" b="0" i="0" kern="1200" dirty="0" err="1">
                          <a:solidFill>
                            <a:srgbClr val="000000"/>
                          </a:solidFill>
                          <a:latin typeface="+mn-lt"/>
                          <a:ea typeface="+mn-ea"/>
                          <a:cs typeface="+mn-cs"/>
                        </a:rPr>
                        <a:t>Credit</a:t>
                      </a:r>
                      <a:r>
                        <a:rPr lang="fr-FR" sz="800" b="0" i="0" kern="1200" dirty="0">
                          <a:solidFill>
                            <a:srgbClr val="000000"/>
                          </a:solidFill>
                          <a:latin typeface="+mn-lt"/>
                          <a:ea typeface="+mn-ea"/>
                          <a:cs typeface="+mn-cs"/>
                        </a:rPr>
                        <a:t> Suisse International ou à une autre entité du groupe </a:t>
                      </a:r>
                      <a:r>
                        <a:rPr lang="fr-FR" sz="800" b="0" i="0" kern="1200" dirty="0" err="1">
                          <a:solidFill>
                            <a:srgbClr val="000000"/>
                          </a:solidFill>
                          <a:latin typeface="+mn-lt"/>
                          <a:ea typeface="+mn-ea"/>
                          <a:cs typeface="+mn-cs"/>
                        </a:rPr>
                        <a:t>Credit</a:t>
                      </a:r>
                      <a:r>
                        <a:rPr lang="fr-FR" sz="800" b="0" i="0" kern="1200" dirty="0">
                          <a:solidFill>
                            <a:srgbClr val="000000"/>
                          </a:solidFill>
                          <a:latin typeface="+mn-lt"/>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800" b="0" i="0" kern="1200" noProof="0" dirty="0" err="1">
                          <a:solidFill>
                            <a:schemeClr val="tx1"/>
                          </a:solidFill>
                          <a:latin typeface="+mn-lt"/>
                          <a:ea typeface="+mn-ea"/>
                          <a:cs typeface="+mn-cs"/>
                        </a:rPr>
                        <a:t>Credit</a:t>
                      </a:r>
                      <a:r>
                        <a:rPr lang="fr-FR" sz="8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800" b="0" i="0" kern="1200" noProof="0" dirty="0" err="1">
                          <a:solidFill>
                            <a:schemeClr val="tx1"/>
                          </a:solidFill>
                          <a:latin typeface="+mn-lt"/>
                          <a:ea typeface="+mn-ea"/>
                          <a:cs typeface="+mn-cs"/>
                        </a:rPr>
                        <a:t>Credit</a:t>
                      </a:r>
                      <a:r>
                        <a:rPr lang="fr-FR" sz="800" b="0" i="0" kern="1200" noProof="0" dirty="0">
                          <a:solidFill>
                            <a:schemeClr val="tx1"/>
                          </a:solidFill>
                          <a:latin typeface="+mn-lt"/>
                          <a:ea typeface="+mn-ea"/>
                          <a:cs typeface="+mn-cs"/>
                        </a:rPr>
                        <a:t> Suisse Bank (Europe) SA (le cas échéant). Sous réserve des conditions de marchés normales, l’écart entre les prix acheteur/vendeur </a:t>
                      </a:r>
                      <a:r>
                        <a:rPr lang="fr-FR" sz="800" b="0" i="0" kern="1200" noProof="0">
                          <a:solidFill>
                            <a:schemeClr val="tx1"/>
                          </a:solidFill>
                          <a:latin typeface="+mn-lt"/>
                          <a:ea typeface="+mn-ea"/>
                          <a:cs typeface="+mn-cs"/>
                        </a:rPr>
                        <a:t>ne dépensera </a:t>
                      </a:r>
                      <a:r>
                        <a:rPr lang="fr-FR" sz="800" b="0" i="0" kern="1200" noProof="0" dirty="0">
                          <a:solidFill>
                            <a:schemeClr val="tx1"/>
                          </a:solidFill>
                          <a:latin typeface="+mn-lt"/>
                          <a:ea typeface="+mn-ea"/>
                          <a:cs typeface="+mn-cs"/>
                        </a:rPr>
                        <a:t>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800" b="0" i="0" kern="1200" noProof="0" dirty="0" err="1">
                          <a:solidFill>
                            <a:srgbClr val="000000"/>
                          </a:solidFill>
                          <a:latin typeface="+mn-lt"/>
                          <a:ea typeface="+mn-ea"/>
                          <a:cs typeface="+mn-cs"/>
                        </a:rPr>
                        <a:t>Credit</a:t>
                      </a:r>
                      <a:r>
                        <a:rPr lang="fr-FR" sz="800" b="0" i="0" kern="1200" noProof="0" dirty="0">
                          <a:solidFill>
                            <a:srgbClr val="000000"/>
                          </a:solidFill>
                          <a:latin typeface="+mn-lt"/>
                          <a:ea typeface="+mn-ea"/>
                          <a:cs typeface="+mn-cs"/>
                        </a:rPr>
                        <a:t> Suisse International, ce qui peut être source d’un conflit d’intérêts</a:t>
                      </a:r>
                      <a:r>
                        <a:rPr lang="en-GB" sz="800" b="0" i="0" kern="1200" baseline="30000" noProof="0" dirty="0">
                          <a:solidFill>
                            <a:srgbClr val="000000"/>
                          </a:solidFill>
                          <a:latin typeface="+mn-lt"/>
                          <a:ea typeface="+mn-ea"/>
                          <a:cs typeface="+mn-cs"/>
                        </a:rPr>
                        <a:t>(2)</a:t>
                      </a:r>
                      <a:endParaRPr lang="fr-FR" sz="800" b="0" i="0" kern="1200" noProof="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8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28836183"/>
              </p:ext>
            </p:extLst>
          </p:nvPr>
        </p:nvGraphicFramePr>
        <p:xfrm>
          <a:off x="361950" y="900979"/>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2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1"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&lt;DIVIDENDE&gt; </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Proxima Nova Rg" panose="02000506030000020004" pitchFamily="2" charset="0"/>
                          <a:ea typeface="+mn-ea"/>
                          <a:cs typeface="+mn-cs"/>
                        </a:rPr>
                        <a:t>&lt;SITE&gt;</a:t>
                      </a:r>
                      <a:r>
                        <a:rPr kumimoji="0" lang="fr-FR" sz="700" b="0" i="0" u="none" strike="noStrike" kern="1200" cap="none" spc="0" normalizeH="0" baseline="0" noProof="0">
                          <a:ln>
                            <a:noFill/>
                          </a:ln>
                          <a:solidFill>
                            <a:schemeClr val="tx1"/>
                          </a:solidFill>
                          <a:effectLst/>
                          <a:uLnTx/>
                          <a:uFillTx/>
                          <a:latin typeface="Proxima Nova Rg" panose="02000506030000020004" pitchFamily="2" charset="0"/>
                          <a:ea typeface="+mn-ea"/>
                          <a:cs typeface="+mn-cs"/>
                        </a:rPr>
                        <a: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dates_constat_phoenix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dates_paiement_phoenix</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highlight>
                            <a:srgbClr val="00FFFF"/>
                          </a:highlight>
                          <a:latin typeface="+mn-lt"/>
                          <a:ea typeface="+mn-ea"/>
                          <a:cs typeface="+mn-cs"/>
                        </a:rPr>
                        <a:t>&lt;</a:t>
                      </a:r>
                      <a:r>
                        <a:rPr lang="fr-FR" sz="700" b="0" i="0" kern="1200" dirty="0" err="1">
                          <a:solidFill>
                            <a:schemeClr val="tx1"/>
                          </a:solidFill>
                          <a:highlight>
                            <a:srgbClr val="00FFFF"/>
                          </a:highlight>
                          <a:latin typeface="+mn-lt"/>
                          <a:ea typeface="+mn-ea"/>
                          <a:cs typeface="+mn-cs"/>
                        </a:rPr>
                        <a:t>dates_last_remboursement_rappel</a:t>
                      </a:r>
                      <a:r>
                        <a:rPr lang="fr-FR" sz="700" b="0" i="0" kern="1200" dirty="0">
                          <a:solidFill>
                            <a:schemeClr val="tx1"/>
                          </a:solidFill>
                          <a:highlight>
                            <a:srgbClr val="00FFFF"/>
                          </a:highlight>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a:solidFill>
                            <a:schemeClr val="tx1"/>
                          </a:solidFill>
                          <a:latin typeface="+mn-lt"/>
                          <a:ea typeface="+mn-ea"/>
                          <a:cs typeface="+mn-cs"/>
                        </a:rPr>
                        <a:t>Credit Suisse Bank (Europe) SA paiera au distributeur une rémunération annuelle maximum équivalente à &lt;COM&gt;%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(1)</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(2)</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7328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par &lt;F0&gt; &lt;F2&gt; depuis le &lt;DDCI&gt; (soit &lt;GCA&gt;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&lt;BCPN&gt;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ea typeface="+mn-ea"/>
                <a:cs typeface="+mn-cs"/>
              </a:rPr>
              <a:t>Le gain est plafonné </a:t>
            </a:r>
            <a:r>
              <a:rPr kumimoji="0" lang="fr-FR" sz="800" b="0" i="0" u="none" strike="noStrike" kern="1200" cap="none" spc="0" normalizeH="0" baseline="0" noProof="0" dirty="0">
                <a:ln>
                  <a:noFill/>
                </a:ln>
                <a:solidFill>
                  <a:schemeClr val="tx1"/>
                </a:solidFill>
                <a:effectLst/>
                <a:uLnTx/>
                <a:uFillTx/>
                <a:ea typeface="+mn-ea"/>
                <a:cs typeface="+mn-cs"/>
              </a:rPr>
              <a:t>: En acceptant de limiter leurs gains à &lt;CPN&gt; par &lt;F0&gt; écoulé (soit un Taux de Rendement Annuel net maximum de &lt;TRA.F.A&gt;),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ea typeface="+mn-ea"/>
                <a:cs typeface="+mn-cs"/>
              </a:rPr>
              <a:t> par rapport à son &lt;NDR&gt; à l’échéance.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476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de &lt;1PR&gt; à &lt;DPRR&gt; &lt;F0&gt;&lt;F0s&gt; à l’évolution &lt;SJR6&gt;</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&lt;BLOCDIVIDENDE&gt;.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par &lt;F0&gt; (soit &lt;GCA&gt; par an)&lt;Mémoire6&gt;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ea typeface="+mn-ea"/>
                <a:cs typeface="+mn-cs"/>
              </a:rPr>
              <a:t>En acceptant de limiter leurs gains à &lt;CPN&gt; par &lt;F0&gt; écoulé (soit un Taux de Rendement Annuel net maximum de &lt;TRA.</a:t>
            </a:r>
            <a:r>
              <a:rPr lang="fr-FR" sz="800" dirty="0">
                <a:solidFill>
                  <a:schemeClr val="tx1"/>
                </a:solidFill>
              </a:rPr>
              <a:t>MAX.P</a:t>
            </a:r>
            <a:r>
              <a:rPr kumimoji="0" lang="fr-FR" sz="800" b="0" i="0" u="none" strike="noStrike" kern="1200" cap="none" spc="0" normalizeH="0" baseline="0" noProof="0" dirty="0">
                <a:ln>
                  <a:noFill/>
                </a:ln>
                <a:solidFill>
                  <a:schemeClr val="tx1"/>
                </a:solidFill>
                <a:effectLst/>
                <a:uLnTx/>
                <a:uFillTx/>
                <a:ea typeface="+mn-ea"/>
                <a:cs typeface="+mn-cs"/>
              </a:rPr>
              <a:t>&gt;), les investisseurs recevront en contrepartie l’intégralité du capital initial si &lt;SJR1&gt;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ea typeface="+mn-ea"/>
                <a:cs typeface="+mn-cs"/>
              </a:rPr>
              <a:t> par rapport à son &lt;NDR&gt; à l’échéance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a:t>
            </a:r>
          </a:p>
          <a:p>
            <a:pPr marL="0" indent="0" algn="ctr">
              <a:lnSpc>
                <a:spcPct val="100000"/>
              </a:lnSpc>
              <a:spcBef>
                <a:spcPts val="0"/>
              </a:spcBef>
              <a:buNone/>
            </a:pPr>
            <a:r>
              <a:rPr lang="fr-FR" sz="800" dirty="0"/>
              <a:t>(soit un &lt;GC&gt;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 </a:t>
            </a:r>
          </a:p>
          <a:p>
            <a:pPr marL="0" indent="0" algn="ctr">
              <a:lnSpc>
                <a:spcPct val="100000"/>
              </a:lnSpc>
              <a:spcBef>
                <a:spcPts val="0"/>
              </a:spcBef>
              <a:buNone/>
            </a:pPr>
            <a:r>
              <a:rPr lang="fr-FR" sz="800" dirty="0"/>
              <a:t>(Soit un Taux de Rendement Annuel net compris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à partir de la fin &lt;DU&gt; &lt;F0&gt; &lt;1PR&gt; et jusqu’à la fin &lt;DU&gt; &lt;F0&gt; &lt;ADPR&gt;,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a:t>
            </a:r>
            <a:r>
              <a:rPr lang="fr-FR" sz="800" b="1" dirty="0">
                <a:solidFill>
                  <a:srgbClr val="000000"/>
                </a:solidFill>
              </a:rPr>
              <a:t>&lt;NDR&gt;</a:t>
            </a:r>
            <a:r>
              <a:rPr lang="fr-FR" sz="800" b="1" dirty="0">
                <a:solidFill>
                  <a:schemeClr val="tx2"/>
                </a:solidFill>
              </a:rPr>
              <a:t>, l’investisseur reçoit, le &lt;DEC_MAJ&gt;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le &lt;DDCI&gt; et le &lt;DCF&gt;</a:t>
            </a:r>
          </a:p>
          <a:p>
            <a:pPr marL="0" indent="0" algn="ctr">
              <a:lnSpc>
                <a:spcPct val="100000"/>
              </a:lnSpc>
              <a:spcBef>
                <a:spcPts val="0"/>
              </a:spcBef>
              <a:buNone/>
            </a:pPr>
            <a:r>
              <a:rPr lang="fr-FR" sz="800" dirty="0"/>
              <a:t>(Soit un Taux de Rendement Annuel net inférieur ou égal </a:t>
            </a:r>
            <a:r>
              <a:rPr lang="fr-FR" sz="800"/>
              <a:t>à &lt;TRA.ECHEANCE.PERTE.A&gt;</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2194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 &lt;balisedeg3&gt;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0" y="5500426"/>
            <a:ext cx="5483169" cy="73152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
        <p:nvSpPr>
          <p:cNvPr id="15" name="ZoneTexte 14">
            <a:extLst>
              <a:ext uri="{FF2B5EF4-FFF2-40B4-BE49-F238E27FC236}">
                <a16:creationId xmlns:a16="http://schemas.microsoft.com/office/drawing/2014/main" id="{ADCD58AC-2E78-FF51-4FF2-D551201E7AF9}"/>
              </a:ext>
            </a:extLst>
          </p:cNvPr>
          <p:cNvSpPr txBox="1"/>
          <p:nvPr/>
        </p:nvSpPr>
        <p:spPr>
          <a:xfrm>
            <a:off x="835289" y="7972300"/>
            <a:ext cx="6182731" cy="123111"/>
          </a:xfrm>
          <a:prstGeom prst="rect">
            <a:avLst/>
          </a:prstGeom>
          <a:noFill/>
        </p:spPr>
        <p:txBody>
          <a:bodyPr wrap="square" lIns="0" tIns="0" rIns="0" bIns="0" rtlCol="0">
            <a:spAutoFit/>
          </a:bodyPr>
          <a:lstStyle/>
          <a:p>
            <a:pPr algn="just"/>
            <a:r>
              <a:rPr lang="fr-FR" sz="800" dirty="0">
                <a:solidFill>
                  <a:srgbClr val="000000"/>
                </a:solidFill>
                <a:highlight>
                  <a:srgbClr val="FFFF00"/>
                </a:highlight>
                <a:latin typeface="Proxima Nova Rg" panose="02000506030000020004" pitchFamily="2" charset="0"/>
              </a:rPr>
              <a:t>« </a:t>
            </a:r>
            <a:r>
              <a:rPr lang="fr-FR" sz="800" b="1" dirty="0">
                <a:solidFill>
                  <a:srgbClr val="000000"/>
                </a:solidFill>
                <a:highlight>
                  <a:srgbClr val="FFFF00"/>
                </a:highlight>
                <a:latin typeface="Proxima Nova Rg" panose="02000506030000020004" pitchFamily="2" charset="0"/>
              </a:rPr>
              <a:t>Coupon Mémoire </a:t>
            </a:r>
            <a:r>
              <a:rPr lang="fr-FR" sz="800" dirty="0">
                <a:solidFill>
                  <a:srgbClr val="000000"/>
                </a:solidFill>
                <a:highlight>
                  <a:srgbClr val="FFFF00"/>
                </a:highlight>
                <a:latin typeface="Proxima Nova Rg" panose="02000506030000020004" pitchFamily="2" charset="0"/>
              </a:rPr>
              <a:t>», les coupons non versés précédemment sont ainsi cumulés et versés lors du prochain paiement éventuel de coupon.</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2723" y="9768836"/>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baseline="3000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&lt;DCF_MAJ&gt;,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a:t>
            </a:r>
            <a:r>
              <a:rPr lang="fr-FR" sz="800" b="1" dirty="0">
                <a:solidFill>
                  <a:srgbClr val="000000"/>
                </a:solidFill>
              </a:rPr>
              <a:t>&lt;NDR&gt;</a:t>
            </a:r>
            <a:r>
              <a:rPr lang="fr-FR" sz="800" b="1" dirty="0">
                <a:solidFill>
                  <a:schemeClr val="tx2"/>
                </a:solidFill>
              </a:rPr>
              <a:t>, l’investisseur reçoit, le &lt;DEC_MAJ&gt;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&lt;SJR1&gt;</a:t>
            </a:r>
          </a:p>
          <a:p>
            <a:pPr marL="0" indent="0" algn="ctr">
              <a:lnSpc>
                <a:spcPct val="100000"/>
              </a:lnSpc>
              <a:spcBef>
                <a:spcPts val="0"/>
              </a:spcBef>
              <a:buNone/>
            </a:pPr>
            <a:r>
              <a:rPr lang="fr-FR" sz="800" dirty="0"/>
              <a:t> entre son &lt;NDR&gt;</a:t>
            </a:r>
            <a:r>
              <a:rPr lang="fr-FR" sz="800" dirty="0">
                <a:solidFill>
                  <a:schemeClr val="tx2"/>
                </a:solidFill>
              </a:rPr>
              <a:t> </a:t>
            </a:r>
            <a:r>
              <a:rPr lang="fr-FR" sz="800" dirty="0"/>
              <a:t>et son &lt;SJR3&gt; de clôture le </a:t>
            </a:r>
            <a:r>
              <a:rPr lang="fr-FR" sz="800" b="1" dirty="0"/>
              <a:t>&lt;DCF&gt;</a:t>
            </a:r>
            <a:r>
              <a:rPr lang="fr-FR" sz="800" dirty="0"/>
              <a:t>.</a:t>
            </a:r>
          </a:p>
          <a:p>
            <a:pPr marL="0" indent="0" algn="ctr">
              <a:lnSpc>
                <a:spcPct val="100000"/>
              </a:lnSpc>
              <a:spcBef>
                <a:spcPts val="0"/>
              </a:spcBef>
              <a:buNone/>
            </a:pPr>
            <a:r>
              <a:rPr lang="fr-FR" sz="800" dirty="0"/>
              <a:t>(Soit un Taux de Rendement Annuel net inférieur ou égal à &lt;TRA.MED.P&gt;</a:t>
            </a:r>
            <a:r>
              <a:rPr lang="fr-FR" sz="800" baseline="30000" dirty="0">
                <a:latin typeface="+mn-lt"/>
              </a:rPr>
              <a:t> (2)</a:t>
            </a:r>
            <a:endParaRPr lang="fr-FR" sz="800" dirty="0"/>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&lt;DEC_MAJ&gt;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&lt;TRA.MRA.MIN.PM&gt;</a:t>
            </a:r>
            <a:r>
              <a:rPr lang="fr-FR" sz="800" baseline="30000" dirty="0"/>
              <a:t>2) </a:t>
            </a:r>
            <a:r>
              <a:rPr lang="fr-FR" sz="800" dirty="0"/>
              <a:t>et &lt;TRA.TOUT-1.P&gt;</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2260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&lt;DU&gt; &lt;F0&gt; &lt;1PR&gt; jusqu'à la fin &lt;DU&gt; &lt;F0&gt; &lt;ADPR&gt;,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par &lt;F0&gt; &lt;F2&gt; depuis le &lt;DDCI&gt;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par &lt;F0&gt; &lt;F2&gt; depuis le &lt;DDCI&gt;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Exposition à la performance de l’Indice sous-jacent : </a:t>
            </a:r>
            <a:r>
              <a:rPr lang="fr-FR" sz="775" dirty="0">
                <a:highlight>
                  <a:srgbClr val="FFFF00"/>
                </a:highlight>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Risques liés aux indices "Decrement" en points d'indice : </a:t>
            </a:r>
            <a:r>
              <a:rPr lang="fr-FR" sz="775" dirty="0">
                <a:highlight>
                  <a:srgbClr val="FFFF00"/>
                </a:highlight>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33931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a:t>
            </a:r>
            <a:r>
              <a:rPr lang="fr-FR" sz="800" dirty="0">
                <a:solidFill>
                  <a:srgbClr val="000000"/>
                </a:solidFill>
                <a:highlight>
                  <a:srgbClr val="00FFFF"/>
                </a:highlight>
              </a:rPr>
              <a:t>&lt;TRA.MAX.P&gt;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a:t>
            </a:r>
            <a:r>
              <a:rPr lang="fr-FR" sz="800" baseline="30000" dirty="0">
                <a:latin typeface="Proxima Nova Rg" panose="02000506030000020004" pitchFamily="2" charset="0"/>
              </a:rPr>
              <a:t>(1)</a:t>
            </a:r>
            <a:r>
              <a:rPr lang="fr-FR" sz="800" dirty="0">
                <a:solidFill>
                  <a:srgbClr val="000000"/>
                </a:solidFill>
              </a:rPr>
              <a:t>, &lt;SJR1&gt; clôture à un &lt;SJR3&gt; supérieur ou égal à &lt;PDI&gt; de son &lt;NDR&gt;, l’investisseur récupère alors l’intégralité de son capital initialement investi.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a:t>
            </a:r>
            <a:r>
              <a:rPr lang="fr-FR" sz="800" dirty="0"/>
              <a:t>hausse partielle &lt;SJR7&gt;, du fait du </a:t>
            </a:r>
            <a:r>
              <a:rPr lang="fr-FR" sz="800" b="1" dirty="0"/>
              <a:t>mécanisme de plafonnement des gains à &lt;CPN&gt; par &lt;F0&gt; </a:t>
            </a:r>
            <a:r>
              <a:rPr lang="fr-FR" sz="800" dirty="0"/>
              <a:t>(soit un Taux de Rendement Annuel net maximum de &lt;TRA.TOUT.P&gt;</a:t>
            </a:r>
            <a:r>
              <a:rPr lang="fr-FR" sz="800" baseline="30000" dirty="0"/>
              <a:t>(</a:t>
            </a:r>
            <a:r>
              <a:rPr lang="fr-FR" sz="800" baseline="30000" dirty="0">
                <a:ea typeface="SimSun" pitchFamily="2" charset="-122"/>
                <a:cs typeface="Times New Roman" pitchFamily="18" charset="0"/>
              </a:rPr>
              <a:t>2)</a:t>
            </a:r>
            <a:r>
              <a:rPr lang="fr-FR" sz="800" dirty="0">
                <a:ea typeface="SimSun" pitchFamily="2" charset="-122"/>
                <a:cs typeface="Times New Roman" pitchFamily="18" charset="0"/>
              </a:rPr>
              <a:t>)</a:t>
            </a:r>
            <a:r>
              <a:rPr lang="fr-FR" sz="800" dirty="0"/>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Exposition à la performance de l’Indice sous-jacent : </a:t>
            </a:r>
            <a:r>
              <a:rPr lang="fr-FR" sz="775" dirty="0">
                <a:highlight>
                  <a:srgbClr val="FFFF00"/>
                </a:highlight>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highlight>
                  <a:srgbClr val="FFFF00"/>
                </a:highlight>
                <a:latin typeface="Proxima Nova Rg" panose="02000506030000020004" pitchFamily="2" charset="0"/>
              </a:rPr>
              <a:t>Risques liés aux indices "Decrement" en points d'indice : </a:t>
            </a:r>
            <a:r>
              <a:rPr lang="fr-FR" sz="775" dirty="0">
                <a:highlight>
                  <a:srgbClr val="FFFF00"/>
                </a:highlight>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&lt;PAGE&gt;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&lt;SJR1&gt;</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D1B024F-C944-441B-9844-68C8399983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21448</TotalTime>
  <Words>10009</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961</cp:revision>
  <cp:lastPrinted>2022-05-04T09:56:42Z</cp:lastPrinted>
  <dcterms:created xsi:type="dcterms:W3CDTF">2017-02-21T09:03:05Z</dcterms:created>
  <dcterms:modified xsi:type="dcterms:W3CDTF">2022-06-30T12:59:54Z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