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7"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26B36C-E2AE-49D6-BE37-37985FC1B968}" v="18" dt="2022-05-04T13:49:43.393"/>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p:scale>
          <a:sx n="150" d="100"/>
          <a:sy n="150" d="100"/>
        </p:scale>
        <p:origin x="1578" y="-1272"/>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26" Type="http://schemas.microsoft.com/office/2015/10/relationships/revisionInfo" Target="revisionInfo.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29/06/2022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29/06/2022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exte + Graphiqu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40000" y="10169462"/>
            <a:ext cx="359448" cy="216326"/>
          </a:xfrm>
          <a:noFill/>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260000"/>
            <a:ext cx="6120000" cy="3960000"/>
          </a:xfrm>
          <a:prstGeom prst="rect">
            <a:avLst/>
          </a:prstGeom>
        </p:spPr>
        <p:txBody>
          <a:bodyPr lIns="0" tIns="0" rIns="0" bIns="0">
            <a:noAutofit/>
          </a:bodyPr>
          <a:lstStyle>
            <a:lvl1pPr marL="0" indent="0">
              <a:spcBef>
                <a:spcPts val="2400"/>
              </a:spcBef>
              <a:buNone/>
              <a:defRPr sz="1600" b="0" cap="all" baseline="0">
                <a:solidFill>
                  <a:schemeClr val="tx1"/>
                </a:solidFill>
                <a:latin typeface="Futura PT" panose="020B0902020204020203" pitchFamily="34" charset="0"/>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800"/>
              </a:spcBef>
              <a:buNone/>
              <a:defRPr sz="900">
                <a:solidFill>
                  <a:schemeClr val="tx1"/>
                </a:solidFill>
              </a:defRPr>
            </a:lvl3pPr>
            <a:lvl4pPr marL="0" indent="0">
              <a:lnSpc>
                <a:spcPct val="100000"/>
              </a:lnSpc>
              <a:spcBef>
                <a:spcPts val="600"/>
              </a:spcBef>
              <a:buNone/>
              <a:defRPr sz="800">
                <a:solidFill>
                  <a:schemeClr val="tx2"/>
                </a:solidFill>
                <a:latin typeface="Ciutadella Light Italic" panose="02000000000000000000" pitchFamily="50" charset="0"/>
              </a:defRPr>
            </a:lvl4pPr>
            <a:lvl5pPr marL="0" indent="0">
              <a:lnSpc>
                <a:spcPct val="100000"/>
              </a:lnSpc>
              <a:spcBef>
                <a:spcPts val="600"/>
              </a:spcBef>
              <a:buNone/>
              <a:defRPr sz="800">
                <a:solidFill>
                  <a:schemeClr val="tx2"/>
                </a:solidFill>
                <a:latin typeface="Ciutadella Regular Italic"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26" name="Espace réservé du graphique 25"/>
          <p:cNvSpPr>
            <a:spLocks noGrp="1"/>
          </p:cNvSpPr>
          <p:nvPr>
            <p:ph type="chart" sz="quarter" idx="18" hasCustomPrompt="1"/>
          </p:nvPr>
        </p:nvSpPr>
        <p:spPr>
          <a:xfrm>
            <a:off x="1080000" y="6118050"/>
            <a:ext cx="6120000" cy="288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
        <p:nvSpPr>
          <p:cNvPr id="19" name="Espace réservé du texte 22"/>
          <p:cNvSpPr>
            <a:spLocks noGrp="1"/>
          </p:cNvSpPr>
          <p:nvPr>
            <p:ph type="body" sz="quarter" idx="19"/>
          </p:nvPr>
        </p:nvSpPr>
        <p:spPr>
          <a:xfrm>
            <a:off x="1080000" y="5722050"/>
            <a:ext cx="6120000" cy="288000"/>
          </a:xfrm>
          <a:prstGeom prst="rect">
            <a:avLst/>
          </a:prstGeom>
        </p:spPr>
        <p:txBody>
          <a:bodyPr lIns="0" tIns="0" rIns="0" bIns="0">
            <a:noAutofit/>
          </a:bodyPr>
          <a:lstStyle>
            <a:lvl1pPr marL="0" indent="0">
              <a:spcBef>
                <a:spcPts val="2400"/>
              </a:spcBef>
              <a:buNone/>
              <a:defRPr sz="1600" b="0" cap="all" baseline="0">
                <a:solidFill>
                  <a:schemeClr val="tx1"/>
                </a:solidFill>
                <a:latin typeface="+mj-lt"/>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400"/>
              </a:spcBef>
              <a:buNone/>
              <a:defRPr sz="900">
                <a:solidFill>
                  <a:schemeClr val="tx2"/>
                </a:solidFill>
              </a:defRPr>
            </a:lvl3pPr>
            <a:lvl4pPr marL="0" indent="0">
              <a:lnSpc>
                <a:spcPct val="100000"/>
              </a:lnSpc>
              <a:spcBef>
                <a:spcPts val="600"/>
              </a:spcBef>
              <a:buNone/>
              <a:defRPr sz="900">
                <a:solidFill>
                  <a:schemeClr val="tx1"/>
                </a:solidFill>
              </a:defRPr>
            </a:lvl4pPr>
            <a:lvl5pPr marL="0" indent="0">
              <a:lnSpc>
                <a:spcPct val="100000"/>
              </a:lnSpc>
              <a:spcBef>
                <a:spcPts val="600"/>
              </a:spcBef>
              <a:buNone/>
              <a:defRPr sz="700">
                <a:solidFill>
                  <a:schemeClr val="tx2"/>
                </a:solidFill>
                <a:latin typeface="Ciutadella Regular Italic" panose="01000000000000000000" pitchFamily="50" charset="0"/>
              </a:defRPr>
            </a:lvl5pPr>
          </a:lstStyle>
          <a:p>
            <a:pPr lvl="0"/>
            <a:r>
              <a:rPr lang="fr-FR"/>
              <a:t>Modifier les styles du texte du masque</a:t>
            </a:r>
          </a:p>
        </p:txBody>
      </p:sp>
      <p:sp>
        <p:nvSpPr>
          <p:cNvPr id="14"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15"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16"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Tree>
    <p:extLst>
      <p:ext uri="{BB962C8B-B14F-4D97-AF65-F5344CB8AC3E}">
        <p14:creationId xmlns:p14="http://schemas.microsoft.com/office/powerpoint/2010/main" val="2987354065"/>
      </p:ext>
    </p:extLst>
  </p:cSld>
  <p:clrMapOvr>
    <a:masterClrMapping/>
  </p:clrMapOvr>
  <p:extLst>
    <p:ext uri="{DCECCB84-F9BA-43D5-87BE-67443E8EF086}">
      <p15:sldGuideLst xmlns:p15="http://schemas.microsoft.com/office/powerpoint/2012/main">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png"/><Relationship Id="rId5"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4"/>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5"/>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 id="2147483678" r:id="rId2"/>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kid.bnpparibas.com/%3cISIN%3e-FR.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22908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français présentant un risque de perte en capital partielle ou totale en cours de vie et à l’échéance</a:t>
            </a:r>
            <a:r>
              <a:rPr lang="fr-FR" sz="800" b="1" cap="none" baseline="30000" dirty="0"/>
              <a:t>(1)</a:t>
            </a:r>
            <a:r>
              <a:rPr lang="fr-FR" sz="800" b="1" cap="none" dirty="0"/>
              <a:t>,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indice.</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21 avril 2022 au 27 mai 2022 (inclus). </a:t>
            </a:r>
            <a:r>
              <a:rPr lang="fr-FR" sz="800" cap="none" dirty="0"/>
              <a:t>Une fois le montant de l’enveloppe initiale atteint (30 000 000 EUR), la commercialisation de « Action Credit Agricole 0.8 Degressif MAI 2022 » peut cesser à tout moment sans préavis avant le 27 mai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dirty="0">
                <a:solidFill>
                  <a:srgbClr val="000000"/>
                </a:solidFill>
              </a:rPr>
              <a:t>&lt;</a:t>
            </a:r>
            <a:r>
              <a:rPr lang="fr-FR" sz="800" cap="none" dirty="0">
                <a:solidFill>
                  <a:schemeClr val="tx2"/>
                </a:solidFill>
              </a:rPr>
              <a:t>DIC&gt;</a:t>
            </a:r>
            <a:r>
              <a:rPr lang="fr-FR" sz="800" b="1" dirty="0">
                <a:solidFill>
                  <a:srgbClr val="000000"/>
                </a:solidFill>
              </a:rPr>
              <a:t>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585323"/>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FR0014009S27</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(2)</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(2)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a:p>
            <a:pPr marL="171450" indent="-171450" algn="just">
              <a:spcBef>
                <a:spcPts val="1200"/>
              </a:spcBef>
              <a:buClr>
                <a:srgbClr val="1C1C1C"/>
              </a:buClr>
              <a:buFont typeface="Wingdings" panose="05000000000000000000" pitchFamily="2" charset="2"/>
              <a:buChar char="§"/>
            </a:pPr>
            <a:r>
              <a:rPr lang="fr-FR" sz="800" b="1" dirty="0">
                <a:solidFill>
                  <a:srgbClr val="000000"/>
                </a:solidFill>
              </a:rPr>
              <a:t>« Action Credit Agricole 0.8 Degressif MAI 2022 » ne peut constituer l’intégralité d’un portefeuille d’investissement.</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ACTION CREDIT AGRICOLE 0.8 DEGRESSIF MAI 2022</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rPr>
              <a:t>(1) </a:t>
            </a:r>
            <a:r>
              <a:rPr lang="fr-FR" sz="650" dirty="0">
                <a:solidFill>
                  <a:schemeClr val="tx2"/>
                </a:solidFill>
              </a:rPr>
              <a:t>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de mise en résolution du Garant de la formule. Pour les autres risques de perte en capital, voir pages suivantes. </a:t>
            </a:r>
          </a:p>
          <a:p>
            <a:pPr algn="just" defTabSz="914400"/>
            <a:r>
              <a:rPr lang="fr-FR" sz="650" baseline="30000" dirty="0">
                <a:solidFill>
                  <a:schemeClr val="tx2"/>
                </a:solidFill>
              </a:rPr>
              <a:t>(2) </a:t>
            </a:r>
            <a:r>
              <a:rPr lang="fr-FR" sz="650" dirty="0">
                <a:solidFill>
                  <a:schemeClr val="tx2"/>
                </a:solidFill>
              </a:rPr>
              <a:t>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29 juin 2022.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27/05/2022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 </a:t>
            </a:r>
            <a:r>
              <a:rPr lang="fr-FR" sz="650" dirty="0">
                <a:solidFill>
                  <a:schemeClr val="tx2"/>
                </a:solidFill>
                <a:latin typeface="+mn-lt"/>
              </a:rPr>
              <a:t>Euro stoxx 50 price eur, la performance positive ou négative de ce placement dépendant de l'évolution de l'indice euro stoxx 50 price eur (dividendes non réinvestis dans l'indice ; code bloomberg : sx5e index ;  sponsor : stoxx ; www.stoxx.com)</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l'indice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l'indice clôture à un niveau strictement inférieur à 40.0% de son Niveau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finale(1), l'indice clôture à un niveau strictement inférieur à 0.55%%% mais supérieur ou égal à 40.0% de son Niveau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l'indice clôture à un niveau supérieur ou égal à 95.0% de son Niveau Initial</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Action Credit Agricole 0.8 Degressif MAI 2022 » EST TRÈS SENSIBLE À UNE FAIBLE </a:t>
            </a:r>
            <a:r>
              <a:rPr lang="fr-FR" sz="800">
                <a:solidFill>
                  <a:srgbClr val="B9A049"/>
                </a:solidFill>
                <a:latin typeface="+mn-lt"/>
              </a:rPr>
              <a:t>VARIATION DU niveau </a:t>
            </a:r>
            <a:r>
              <a:rPr lang="fr-FR" sz="800" dirty="0">
                <a:solidFill>
                  <a:srgbClr val="B9A049"/>
                </a:solidFill>
                <a:latin typeface="+mn-lt"/>
              </a:rPr>
              <a:t>DE l'indice AUTOUR DES SEUILS DE 40.0% ET DE 0.55%%% DE SON Niveau Initial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53915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du trimestre 1, à la date de constatation correspondante, l'indice clôture à un niveau strictement supérieur à 0.55%% de son Niveau Initial. Le produit verse donc un coupon de 2,75% au titre du trimestre.</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trimestres 2 à 39, aux dates de constatation correspondantes</a:t>
            </a:r>
            <a:r>
              <a:rPr lang="fr-FR" sz="800" baseline="30000" dirty="0"/>
              <a:t>(1)</a:t>
            </a:r>
            <a:r>
              <a:rPr lang="fr-FR" sz="800" dirty="0"/>
              <a:t>, l'indice clôture à un niveau strictement inférieur au seuil de versement du coupon. Le mécanisme de remboursement anticipé automatique n’est donc pas activé et le produit ne verse aucun coupon.</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l'indice clôture à un niveau strictement inférieur à 40.0% de son Niveau Initial (30.0% dans cet exemple). L’investisseur récupère alors le capital initialement investi diminué de l’intégralité de la baisse enregistrée par l'indice, soit 30.0%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highlight>
                  <a:srgbClr val="00FFFF"/>
                </a:highlight>
              </a:rPr>
              <a:t>-11,93%</a:t>
            </a:r>
            <a:r>
              <a:rPr lang="fr-FR" sz="800" baseline="30000" dirty="0"/>
              <a:t>(2)</a:t>
            </a:r>
            <a:r>
              <a:rPr lang="fr-FR" sz="800" dirty="0"/>
              <a:t>, contre un Taux de Rendement Annuel net négatif de </a:t>
            </a:r>
            <a:r>
              <a:rPr lang="fr-FR" sz="800" dirty="0">
                <a:solidFill>
                  <a:srgbClr val="000000"/>
                </a:solidFill>
                <a:highlight>
                  <a:srgbClr val="00FFFF"/>
                </a:highlight>
              </a:rPr>
              <a:t>-12,18%</a:t>
            </a:r>
            <a:r>
              <a:rPr lang="fr-FR" sz="800" baseline="30000" dirty="0"/>
              <a:t>(2)</a:t>
            </a:r>
            <a:r>
              <a:rPr lang="fr-FR" sz="800" dirty="0"/>
              <a:t>, pour un investissement direct dans l'indice</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du trimestre 2, à la date de constatation correspondante</a:t>
            </a:r>
            <a:r>
              <a:rPr lang="fr-FR" sz="800" baseline="30000" dirty="0">
                <a:latin typeface="+mn-lt"/>
              </a:rPr>
              <a:t>(1)</a:t>
            </a:r>
            <a:r>
              <a:rPr lang="fr-FR" sz="800" dirty="0">
                <a:latin typeface="+mn-lt"/>
              </a:rPr>
              <a:t>, l'indice clôture à un niveau strictement inférieur à 95.0% de son Niveau Initial mais supérieur au seuil de versement du coupon. Le mécanisme de remboursement anticipé automatique n’est donc pas activé mais le produit verse un coupon de 2,75% au titre du trimestre .</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finale(1), l'indice clôture à un niveau strictement inférieur à 0.55%%% de son Niveau Initial (45% dans cet exemple) mais strictement supérieur à 40.0% de son Niveau Initial. L’investisseur récupère alors l’intégralité de son capital initialement investi.</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highlight>
                  <a:srgbClr val="00FFFF"/>
                </a:highlight>
                <a:latin typeface="+mn-lt"/>
              </a:rPr>
              <a:t>-0,73%</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highlight>
                  <a:srgbClr val="00FFFF"/>
                </a:highlight>
                <a:latin typeface="+mn-lt"/>
              </a:rPr>
              <a:t>-8,56%</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l'indice</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Action Credit Agricole 0.8 Degressif MAI 2022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75432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Du trimestre 1 au trimestre 3, aux dates de constatation correspondantes</a:t>
            </a:r>
            <a:r>
              <a:rPr lang="fr-FR" sz="800" baseline="30000" dirty="0">
                <a:solidFill>
                  <a:schemeClr val="tx2"/>
                </a:solidFill>
              </a:rPr>
              <a:t>(1)</a:t>
            </a:r>
            <a:r>
              <a:rPr lang="fr-FR" sz="800" dirty="0">
                <a:solidFill>
                  <a:schemeClr val="tx2"/>
                </a:solidFill>
              </a:rPr>
              <a:t>, l'indice clôture à un niveau supérieur au seuil de versement du coupon. Le produit verse alors un coupon de 2,75% au titre de chaque trimestre.</a:t>
            </a:r>
          </a:p>
          <a:p>
            <a:pPr algn="just">
              <a:spcAft>
                <a:spcPts val="600"/>
              </a:spcAft>
            </a:pPr>
            <a:r>
              <a:rPr lang="fr-FR" sz="800" dirty="0">
                <a:solidFill>
                  <a:schemeClr val="tx2"/>
                </a:solidFill>
              </a:rPr>
              <a:t>Dès la fin du trimestre 4, à la date de constatation correspondante</a:t>
            </a:r>
            <a:r>
              <a:rPr lang="fr-FR" sz="800" baseline="30000" dirty="0">
                <a:solidFill>
                  <a:schemeClr val="tx2"/>
                </a:solidFill>
              </a:rPr>
              <a:t>(1)</a:t>
            </a:r>
            <a:r>
              <a:rPr lang="fr-FR" sz="800" dirty="0">
                <a:solidFill>
                  <a:schemeClr val="tx2"/>
                </a:solidFill>
              </a:rPr>
              <a:t>, l'indice clôture à un niveau supérieur à 95.0% de son Niveau Initial (120% dans cet exemple). Le produit est alors automatiquement remboursé par anticipation. L’investisseur récupère l’intégralité du capital initial majoré du coupon de 2,75%.</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00FFFF"/>
                </a:highlight>
              </a:rPr>
              <a:t>9,82%</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contre un Taux de Rendement Annuel net de </a:t>
            </a:r>
            <a:r>
              <a:rPr lang="fr-FR" sz="800" dirty="0">
                <a:highlight>
                  <a:srgbClr val="00FFFF"/>
                </a:highlight>
              </a:rPr>
              <a:t>17,89%</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l'indice</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2,75% par trimestre.</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EURO STOXX 50 PRICE EUR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1659642961"/>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au 28/06/2022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EURO STOXX 50 PRICE EUR</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0,62%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0,76%</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0,71%</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1,18%</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1,00%</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53193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 L'INDICE  EURO STOXX 50 PRICE EUR ENTRE LE </a:t>
            </a:r>
            <a:r>
              <a:rPr lang="en-US" sz="1200" b="0">
                <a:effectLst/>
                <a:latin typeface="+mj-lt"/>
              </a:rPr>
              <a:t>28/06/2010</a:t>
            </a:r>
            <a:r>
              <a:rPr lang="en-US" sz="1200">
                <a:latin typeface="+mj-lt"/>
              </a:rPr>
              <a:t> </a:t>
            </a:r>
            <a:r>
              <a:rPr lang="fr-FR" sz="1200" cap="none" dirty="0">
                <a:latin typeface="Futura PT" panose="020B0902020204020203" pitchFamily="34" charset="0"/>
              </a:rPr>
              <a:t>ET LE 28/06/2022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pic>
        <p:nvPicPr>
          <p:cNvPr id="18" name="Picture 17"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(1)</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29 juin 2022,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3527629152"/>
              </p:ext>
            </p:extLst>
          </p:nvPr>
        </p:nvGraphicFramePr>
        <p:xfrm>
          <a:off x="361950" y="979297"/>
          <a:ext cx="6837886" cy="7686327"/>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65312463"/>
                  </a:ext>
                </a:extLst>
              </a:tr>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français présentant un risque de perte en capital en cours de vie et à l’échéance. Bien que la formule de remboursement et le paiement des sommes dues par l’Émetteur au titre du produit soient garanties par BNP Paribas SA(1), le produit présente un risque de perte en capital à hauteur de l’intégralité de la baisse enregistrée par l'indice.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BNP Paribas Issuance B.V.(1)(véhicule d’émission dédié de droit néerlandais)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BNP Paribas SA(1)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l'indice entre EURO STOXX 50 Price EUR (dividendes non réinvestis dans l'indice ; code Bloomberg : SX5E Index ; sponsor : sponsorSTOXX ; www.stoxx.com).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21/04/2022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21/04/2022 au 27/05/2022 (inclus). Une fois le montant de l’enveloppe initiale atteint (30 000 000 EUR), la commercialisation de « Action Credit Agricole 0.8 Degressif MAI 2022 » peut cesser à tout moment sans préavis avant le 27/05/2022,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Niveau Initial correspond au niveau de clôture de l'indice EURO STOXX 50 Price EUR le 27/05/2022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27/05/2032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10/06/2032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29/05/2023, 28/08/2023, 27/11/2023, 27/02/2024, 27/05/2024, 27/08/2024, 27/11/2024, 27/02/2025, 27/05/2025, 27/08/2025, 27/11/2025, 27/02/2026, 27/05/2026, 27/08/2026, 27/11/2026, 01/03/2027, 27/05/2027, 27/08/2027, 29/11/2027, 28/02/2028, 29/05/2028, 28/08/2028, 27/11/2028, 27/02/2029, 28/05/2029, 27/08/2029, 27/11/2029, 27/02/2030, 27/05/2030, 27/08/2030, 27/11/2030, 27/02/2031, 27/05/2031, 27/08/2031, 27/11/2031, 27/02/2032, 27/05/2032, 27/05/2032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2022-08-29</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95,0%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95.0% de son Niveau Initial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40.0%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FR0014009S27</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(1)</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29 juin 2022,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1931504402"/>
              </p:ext>
            </p:extLst>
          </p:nvPr>
        </p:nvGraphicFramePr>
        <p:xfrm>
          <a:off x="360894" y="977900"/>
          <a:ext cx="6837886" cy="7886607"/>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français présentant un risque de perte en capital en cours de vie et à l’échéance. Bien que la formule de remboursement et le paiement des sommes dues par l’Émetteur au titre du produit soient garanties par BNP Paribas SA(1), le produit présente un risque de perte en capital à hauteur de l’intégralité de la baisse enregistrée par l'indice.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BNP Paribas Issuance B.V.(1)(véhicule d’émission dédié de droit néerlandais)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BNP Paribas SA(1)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l'indice entre EURO STOXX 50 Price EUR (dividendes non réinvestis dans l'indice ; code Bloomberg : SX5E Index ; sponsor : sponsorSTOXX ; www.stoxx.com).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21/04/2022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21/04/2022 au 27/05/2022 (inclus). Une fois le montant de l’enveloppe initiale atteint (30 000 000 EUR), la commercialisation de « Action Credit Agricole 0.8 Degressif MAI 2022 » peut cesser à tout moment sans préavis avant le 27/05/2022,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Niveau Initial correspond au niveau de clôture de l'indice EURO STOXX 50 Price EUR le 27/05/2022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27/05/2032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10/06/2032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29/08/2022, 28/11/2022, 27/02/2023, 29/05/2023, 28/08/2023, 27/11/2023, 27/02/2024, 27/05/2024, 27/08/2024, 27/11/2024, 27/02/2025, 27/05/2025, 27/08/2025, 27/11/2025, 27/02/2026, 27/05/2026, 27/08/2026, 27/11/2026, 01/03/2027, 27/05/2027, 27/08/2027, 29/11/2027, 28/02/2028, 29/05/2028, 28/08/2028, 27/11/2028, 27/02/2029, 28/05/2029, 27/08/2029, 27/11/2029, 27/02/2030, 27/05/2030, 27/08/2030, 27/11/2030, 27/02/2031, 27/05/2031, 27/08/2031, 27/11/2031, 27/02/2032, 27/05/2032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12/09/2022, 12/12/2022, 13/03/2023, 12/06/2023, 11/09/2023, 11/12/2023, 12/03/2024, 10/06/2024, 10/09/2024, 11/12/2024, 13/03/2025, 10/06/2025, 10/09/2025, 11/12/2025, 13/03/2026, 10/06/2026, 10/09/2026, 11/12/2026, 15/03/2027, 10/06/2027, 10/09/2027, 13/12/2027, 13/03/2028, 12/06/2028, 11/09/2028, 11/12/2028, 13/03/2029, 11/06/2029, 10/09/2029, 11/12/2029, 13/03/2030, 10/06/2030, 10/09/2030, 11/12/2030, 13/03/2031, 10/06/2031, 10/09/2031, 11/12/2031, 12/03/2032, 10/06/2032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12/06/2023, 11/12/2023, 12/03/2024, 10/06/2024, 10/09/2024, 11/12/2024, 13/03/2025, 10/06/2025, 10/09/2025, 11/12/2025, 13/03/2026, 10/06/2026, 10/09/2026, 11/12/2026, 15/03/2027, 10/06/2027, 10/09/2027, 13/12/2027, 13/03/2028, 12/06/2028, 11/09/2028, 11/12/2028, 13/03/2029, 11/06/2029, 10/09/2029, 11/12/2029, 13/03/2030, 10/06/2030, 10/09/2030, 11/12/2030, 13/03/2031, 10/06/2031, 10/09/2031, 11/12/2031, 12/03/2032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95,0%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95.0% de son Niveau Initial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40.0%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FR0014009S27</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21A58941-C02C-41B5-9643-2C1F36B7BEEB}" type="slidenum">
              <a:rPr lang="fr-FR" smtClean="0"/>
              <a:pPr/>
              <a:t>14</a:t>
            </a:fld>
            <a:endParaRPr lang="fr-FR"/>
          </a:p>
        </p:txBody>
      </p:sp>
      <p:sp>
        <p:nvSpPr>
          <p:cNvPr id="12" name="Rectangle 11"/>
          <p:cNvSpPr/>
          <p:nvPr/>
        </p:nvSpPr>
        <p:spPr>
          <a:xfrm>
            <a:off x="653266" y="9863087"/>
            <a:ext cx="6359682" cy="553998"/>
          </a:xfrm>
          <a:prstGeom prst="rect">
            <a:avLst/>
          </a:prstGeom>
        </p:spPr>
        <p:txBody>
          <a:bodyPr wrap="square">
            <a:spAutoFit/>
          </a:bodyPr>
          <a:lstStyle/>
          <a:p>
            <a:pPr algn="just"/>
            <a:r>
              <a:rPr lang="fr-FR" sz="600">
                <a:solidFill>
                  <a:schemeClr val="tx2"/>
                </a:solidFill>
                <a:ea typeface="SimSun" pitchFamily="2" charset="-122"/>
                <a:cs typeface="Times New Roman" pitchFamily="18" charset="0"/>
              </a:rPr>
              <a:t>Siège social : Société Equitim, 52 Avenue André-Morizet - 92100 Boulogne-Billancourt.</a:t>
            </a:r>
          </a:p>
          <a:p>
            <a:pPr algn="just"/>
            <a:r>
              <a:rPr lang="fr-FR" sz="600">
                <a:solidFill>
                  <a:schemeClr val="tx2"/>
                </a:solidFill>
                <a:ea typeface="SimSun" pitchFamily="2" charset="-122"/>
                <a:cs typeface="Times New Roman" pitchFamily="18" charset="0"/>
              </a:rPr>
              <a:t>Société par Actions Simplifiée de 947 369 euros.</a:t>
            </a:r>
          </a:p>
          <a:p>
            <a:pPr algn="just"/>
            <a:r>
              <a:rPr lang="fr-FR" sz="600">
                <a:solidFill>
                  <a:schemeClr val="tx2"/>
                </a:solidFill>
                <a:ea typeface="SimSun" pitchFamily="2" charset="-122"/>
                <a:cs typeface="Times New Roman" pitchFamily="18" charset="0"/>
              </a:rPr>
              <a:t>Numéro SIRET : 50093363500012</a:t>
            </a:r>
          </a:p>
          <a:p>
            <a:pPr algn="just"/>
            <a:r>
              <a:rPr lang="fr-FR" sz="600">
                <a:solidFill>
                  <a:schemeClr val="tx2"/>
                </a:solidFill>
                <a:ea typeface="SimSun" pitchFamily="2" charset="-122"/>
                <a:cs typeface="Times New Roman" pitchFamily="18" charset="0"/>
              </a:rPr>
              <a:t>Entreprise d’investissement agréée en 2013 par l’Autorité de Contrôle Prudentiel et de Résolution sous le numéro 11283 et contrôlée par cette même autorité et l’Autorité des Marchés Financiers</a:t>
            </a:r>
            <a:r>
              <a:rPr lang="fr-FR" sz="600" i="1">
                <a:solidFill>
                  <a:schemeClr val="tx2"/>
                </a:solidFill>
                <a:ea typeface="SimSun" pitchFamily="2" charset="-122"/>
                <a:cs typeface="Times New Roman" pitchFamily="18" charset="0"/>
              </a:rPr>
              <a:t>.</a:t>
            </a:r>
          </a:p>
        </p:txBody>
      </p:sp>
      <p:sp>
        <p:nvSpPr>
          <p:cNvPr id="24" name="Rectangle">
            <a:extLst>
              <a:ext uri="{FF2B5EF4-FFF2-40B4-BE49-F238E27FC236}">
                <a16:creationId xmlns:a16="http://schemas.microsoft.com/office/drawing/2014/main" id="{775B54BD-6CB4-4082-8133-017F9370B29E}"/>
              </a:ext>
            </a:extLst>
          </p:cNvPr>
          <p:cNvSpPr/>
          <p:nvPr/>
        </p:nvSpPr>
        <p:spPr>
          <a:xfrm>
            <a:off x="653266" y="9704123"/>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Rectangle 15">
            <a:extLst>
              <a:ext uri="{FF2B5EF4-FFF2-40B4-BE49-F238E27FC236}">
                <a16:creationId xmlns:a16="http://schemas.microsoft.com/office/drawing/2014/main" id="{38441194-9947-4D4B-82F2-F50428751A16}"/>
              </a:ext>
            </a:extLst>
          </p:cNvPr>
          <p:cNvSpPr/>
          <p:nvPr/>
        </p:nvSpPr>
        <p:spPr>
          <a:xfrm>
            <a:off x="651212" y="1136637"/>
            <a:ext cx="6449266" cy="7181966"/>
          </a:xfrm>
          <a:prstGeom prst="rect">
            <a:avLst/>
          </a:prstGeom>
        </p:spPr>
        <p:txBody>
          <a:bodyPr wrap="square" lIns="0" tIns="0" rIns="0" bIns="0">
            <a:spAutoFit/>
          </a:bodyPr>
          <a:lstStyle/>
          <a:p>
            <a:pPr algn="just">
              <a:lnSpc>
                <a:spcPct val="90000"/>
              </a:lnSpc>
              <a:spcBef>
                <a:spcPts val="600"/>
              </a:spcBef>
            </a:pPr>
            <a:r>
              <a:rPr lang="fr-FR" sz="900" b="1" i="1" dirty="0">
                <a:solidFill>
                  <a:srgbClr val="000000"/>
                </a:solidFill>
              </a:rPr>
              <a:t>Avant tout investissement dans ce produit, les investisseurs sont invités à se rapprocher de leurs conseils financiers, fiscaux, comptables et juridiques.</a:t>
            </a:r>
          </a:p>
          <a:p>
            <a:pPr algn="just">
              <a:lnSpc>
                <a:spcPct val="90000"/>
              </a:lnSpc>
              <a:spcBef>
                <a:spcPts val="600"/>
              </a:spcBef>
            </a:pPr>
            <a:r>
              <a:rPr lang="fr-FR" sz="900" b="1" dirty="0">
                <a:solidFill>
                  <a:srgbClr val="000000"/>
                </a:solidFill>
              </a:rPr>
              <a:t>Les principales caractéristiques des titres de créance exposées dans ce document à caractère promotionnel n’en sont qu’un résumé. Il appartient aux investisseurs de comprendre les risques, les avantages et inconvénients liés à un investissement dans les titres de créance et de prendre une décision d’investissement seulement après avoir examiné sérieusement, avec leurs conseillers, la compatibilité d’un investissement dans les titres de créance au regard de leur situation financière, après avoir lu le  présent document à caractère promotionnel et la documentation juridique des titres de créance et ne s’en remettent pas pour cela à une entité du Groupe BNP Paribas.</a:t>
            </a:r>
            <a:endParaRPr lang="fr-FR" sz="900" b="1" i="1" dirty="0">
              <a:solidFill>
                <a:srgbClr val="000000"/>
              </a:solidFill>
            </a:endParaRP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Conséquences des évènements affectant le sous-jacent : </a:t>
            </a:r>
            <a:r>
              <a:rPr lang="fr-FR" sz="900" dirty="0">
                <a:solidFill>
                  <a:srgbClr val="000000"/>
                </a:solidFill>
              </a:rPr>
              <a:t>Afin de prendre en compte les conséquences de certains évènements pouvant affecter le sous-jacent du produit, la documentation juridique relative au produit prévoit (i) des modalités d’ajustement et, dans certains cas (ii) le remboursement anticipé du produit. Ces éléments peuvent entrainer une perte en capital. Pour plus de détails sur ces évènements et leurs conséquences, se référer à la documentation juridique du produit. </a:t>
            </a:r>
          </a:p>
          <a:p>
            <a:pPr lvl="0" algn="just">
              <a:lnSpc>
                <a:spcPct val="90000"/>
              </a:lnSpc>
            </a:pPr>
            <a:r>
              <a:rPr lang="fr-FR" sz="900" b="1" dirty="0">
                <a:solidFill>
                  <a:srgbClr val="000000"/>
                </a:solidFill>
              </a:rPr>
              <a:t>Garant de la formule : </a:t>
            </a:r>
            <a:r>
              <a:rPr lang="fr-FR" sz="900" dirty="0">
                <a:solidFill>
                  <a:srgbClr val="000000"/>
                </a:solidFill>
              </a:rPr>
              <a:t>le produit bénéficie d’une garantie de la formule par BNP Paribas S.A. (le « Garant de la formule »). Le paiement à la date convenue de toute somme due par le débiteur principal au titre du produit est garanti par le Garant de la formule, selon les termes et conditions prévus par un acte de garantie disponible auprès du Garant de la formule sur simple demande. En conséquence, l’investisseur supporte un risque de crédit sur le Garant de la formule.</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La documentation juridique des titres de créance est composée : (a) du Prospectus de Base pour l’Émission de Notes, daté du 1er juin 2022 approuvé par l’Autorité des Marchés Financiers (AMF) sous le numéro 22-187, (b) de ses Suppléments, (c) des Conditions Définitives de l’émission (« Final </a:t>
            </a:r>
            <a:r>
              <a:rPr lang="fr-FR" sz="900" b="1" dirty="0" err="1">
                <a:solidFill>
                  <a:srgbClr val="000000"/>
                </a:solidFill>
              </a:rPr>
              <a:t>Terms</a:t>
            </a:r>
            <a:r>
              <a:rPr lang="fr-FR" sz="900" b="1" dirty="0">
                <a:solidFill>
                  <a:srgbClr val="000000"/>
                </a:solidFill>
              </a:rPr>
              <a:t> ») datées du 24 juin 2022, ainsi que (d) du Résumé Spécifique lié à l’Émission (« Issue-</a:t>
            </a:r>
            <a:r>
              <a:rPr lang="fr-FR" sz="900" b="1" dirty="0" err="1">
                <a:solidFill>
                  <a:srgbClr val="000000"/>
                </a:solidFill>
              </a:rPr>
              <a:t>Specific</a:t>
            </a:r>
            <a:r>
              <a:rPr lang="fr-FR" sz="900" b="1" dirty="0">
                <a:solidFill>
                  <a:srgbClr val="000000"/>
                </a:solidFill>
              </a:rPr>
              <a:t> </a:t>
            </a:r>
            <a:r>
              <a:rPr lang="fr-FR" sz="900" b="1" dirty="0" err="1">
                <a:solidFill>
                  <a:srgbClr val="000000"/>
                </a:solidFill>
              </a:rPr>
              <a:t>Summary</a:t>
            </a:r>
            <a:r>
              <a:rPr lang="fr-FR" sz="900" b="1" dirty="0">
                <a:solidFill>
                  <a:srgbClr val="000000"/>
                </a:solidFill>
              </a:rPr>
              <a:t> ») dont une copie pourra être obtenue sur simple demande auprès de BNP Paribas Arbitrage SNC. L’approbation du prospectus par l’AMF ne doit pas être considéré comme un avis favorable de la part de l’AMF sur la qualité des titres de créance faisant l’objet de cette communication à caractère promotionnel.</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L’attention des investisseurs est notamment attirée sur le fait qu'en acquérant les titres de créance, ils prennent un risque de crédit sur l'Émetteur et sur le Garant de la formule. Les investisseurs sont également invités à prendre connaissance du Document d’Informations Clés disponible à l’adresse : </a:t>
            </a:r>
            <a:r>
              <a:rPr lang="fr-FR" sz="900" b="1" dirty="0">
                <a:solidFill>
                  <a:srgbClr val="B9A049"/>
                </a:solidFill>
                <a:hlinkClick r:id="rId2">
                  <a:extLst>
                    <a:ext uri="{A12FA001-AC4F-418D-AE19-62706E023703}">
                      <ahyp:hlinkClr xmlns:ahyp="http://schemas.microsoft.com/office/drawing/2018/hyperlinkcolor" val="tx"/>
                    </a:ext>
                  </a:extLst>
                </a:hlinkClick>
              </a:rPr>
              <a:t>http://kid.bnpparibas.</a:t>
            </a:r>
            <a:r>
              <a:rPr lang="fr-FR" sz="900" b="1">
                <a:solidFill>
                  <a:srgbClr val="B9A049"/>
                </a:solidFill>
                <a:hlinkClick r:id="rId2">
                  <a:extLst>
                    <a:ext uri="{A12FA001-AC4F-418D-AE19-62706E023703}">
                      <ahyp:hlinkClr xmlns:ahyp="http://schemas.microsoft.com/office/drawing/2018/hyperlinkcolor" val="tx"/>
                    </a:ext>
                  </a:extLst>
                </a:hlinkClick>
              </a:rPr>
              <a:t>com/FR0014009S27-FR</a:t>
            </a:r>
            <a:r>
              <a:rPr lang="fr-FR" sz="900" b="1" dirty="0">
                <a:solidFill>
                  <a:srgbClr val="B9A049"/>
                </a:solidFill>
                <a:hlinkClick r:id="rId2">
                  <a:extLst>
                    <a:ext uri="{A12FA001-AC4F-418D-AE19-62706E023703}">
                      <ahyp:hlinkClr xmlns:ahyp="http://schemas.microsoft.com/office/drawing/2018/hyperlinkcolor" val="tx"/>
                    </a:ext>
                  </a:extLst>
                </a:hlinkClick>
              </a:rPr>
              <a:t>.pdf</a:t>
            </a:r>
            <a:endParaRPr lang="fr-FR" sz="900" b="1" dirty="0">
              <a:solidFill>
                <a:srgbClr val="B9A049"/>
              </a:solidFill>
            </a:endParaRPr>
          </a:p>
          <a:p>
            <a:pPr lvl="0" algn="just">
              <a:lnSpc>
                <a:spcPct val="90000"/>
              </a:lnSpc>
            </a:pPr>
            <a:r>
              <a:rPr lang="fr-FR" sz="900" b="1" dirty="0">
                <a:solidFill>
                  <a:srgbClr val="000000"/>
                </a:solidFill>
              </a:rPr>
              <a:t>En cas d'incohérence entre ce document à caractère promotionnel et la documentation juridique des Titres de créance, cette dernière prévaudra. </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Rachat par BNP Paribas arbitrage S.N.C du produit : </a:t>
            </a:r>
            <a:r>
              <a:rPr lang="fr-FR" sz="900" dirty="0">
                <a:solidFill>
                  <a:srgbClr val="000000"/>
                </a:solidFill>
              </a:rPr>
              <a:t>BNP Paribas arbitrage S.N.C s'est engagé à assurer un marché secondaire sur le produit. BNP Paribas arbitrage S.N.C s'est expressément engagée à racheter ou proposer des prix pour le produit en cours de vie de ce dernier. L'exécution de cet engagement dépendra (i) des conditions générales de marché et (ii) des conditions de liquidité du (ou des) instrument(s) sous-jacent(s) et, le cas échéant, des autres opérations de couvertures conclues. Le prix du produit (en particulier la fourchette de prix achat/vente que BNP Paribas arbitrage S.N.C peut proposer, à tout moment) tiendra compte notamment des coûts de couverture et/ou de débouclement de la position de BNP Paribas arbitrage S.N.C liés à ce rachat. BNP Paribas arbitrage S.N.C et/ou ses entités affiliées ne sont aucunement responsables de telles conséquences et de leur impact sur les transactions liées au produit ou sur tout investissement dans le produit. </a:t>
            </a:r>
          </a:p>
          <a:p>
            <a:pPr lvl="0" algn="just">
              <a:lnSpc>
                <a:spcPct val="90000"/>
              </a:lnSpc>
            </a:pPr>
            <a:r>
              <a:rPr lang="fr-FR" sz="900" b="1" dirty="0">
                <a:solidFill>
                  <a:srgbClr val="000000"/>
                </a:solidFill>
              </a:rPr>
              <a:t>Restrictions générales de vente : </a:t>
            </a:r>
            <a:r>
              <a:rPr lang="fr-FR" sz="900" dirty="0">
                <a:solidFill>
                  <a:srgbClr val="000000"/>
                </a:solidFill>
              </a:rPr>
              <a:t>il appartient à chaque investisseur de s’assurer qu’il est autorisé à souscrire ou à investir dans ce produit.</a:t>
            </a:r>
          </a:p>
          <a:p>
            <a:pPr lvl="0" algn="just">
              <a:lnSpc>
                <a:spcPct val="90000"/>
              </a:lnSpc>
            </a:pPr>
            <a:r>
              <a:rPr lang="fr-FR" sz="900" b="1" dirty="0">
                <a:solidFill>
                  <a:srgbClr val="000000"/>
                </a:solidFill>
              </a:rPr>
              <a:t>Restrictions permanentes de vente aux États-Unis d'Amérique : </a:t>
            </a:r>
            <a:r>
              <a:rPr lang="fr-FR" sz="900" dirty="0">
                <a:solidFill>
                  <a:srgbClr val="000000"/>
                </a:solidFill>
              </a:rPr>
              <a:t>les titres décrits aux présentes qui sont désignés comme des titres avec restriction permanente ne peuvent à aucun moment, être la propriété légale ou effective d’une « U.S. Person » (au sens défini dans la régulation S) et par voie de conséquence, sont offerts et vendus hors des États-Unis à des personnes qui ne sont pas des ressortissants des États-Unis, sur le fondement de la régulation S.</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Caractère promotionnel de ce document : </a:t>
            </a:r>
            <a:r>
              <a:rPr lang="fr-FR" sz="900" dirty="0">
                <a:solidFill>
                  <a:srgbClr val="000000"/>
                </a:solidFill>
              </a:rPr>
              <a:t>le présent document est un document à caractère promotionnel et non de nature réglementaire. </a:t>
            </a:r>
          </a:p>
          <a:p>
            <a:pPr lvl="0" algn="just">
              <a:lnSpc>
                <a:spcPct val="90000"/>
              </a:lnSpc>
            </a:pPr>
            <a:r>
              <a:rPr lang="fr-FR" sz="900" b="1" dirty="0">
                <a:solidFill>
                  <a:srgbClr val="000000"/>
                </a:solidFill>
              </a:rPr>
              <a:t>Performances sur la base de performances brutes : </a:t>
            </a:r>
            <a:r>
              <a:rPr lang="fr-FR" sz="900" dirty="0">
                <a:solidFill>
                  <a:srgbClr val="000000"/>
                </a:solidFill>
              </a:rPr>
              <a:t>les gains éventuels peuvent être réduits par l’effet de commissions, redevances, impôts ou autres charges supportées par l’investisseur. Lorsque l’instrument financier décrit dans ce document (ci-après l’ « instrument financier ») est proposé dans le cadre du contrat d’assurance vie ou de capitalisation (ci-après le « contrat d’assurance vie ou de capitalisation »), l’instrument financier est un actif représentatif de l’une des unités de compte de ce contrat. Ce document ne constitue pas une offre d’adhésion au contrat d’assurance vie ou de capitalisation. Ce document ne constitue pas une offre, une recommandation, une invitation ou un acte de démarchage visant à souscrire ou acheter l’instrument financier qui ne peut être diffusé directement ou indirectement dans le public qu’en conformité avec les dispositions des articles L. 411-1 et suivants du code monétaire et financier.</a:t>
            </a:r>
          </a:p>
          <a:p>
            <a:pPr lvl="0" algn="just">
              <a:lnSpc>
                <a:spcPct val="90000"/>
              </a:lnSpc>
            </a:pPr>
            <a:endParaRPr lang="fr-FR" sz="900" dirty="0">
              <a:solidFill>
                <a:srgbClr val="000000"/>
              </a:solidFill>
              <a:latin typeface="Century Gothic" panose="020B0502020202020204" pitchFamily="34" charset="0"/>
            </a:endParaRPr>
          </a:p>
        </p:txBody>
      </p:sp>
    </p:spTree>
    <p:extLst>
      <p:ext uri="{BB962C8B-B14F-4D97-AF65-F5344CB8AC3E}">
        <p14:creationId xmlns:p14="http://schemas.microsoft.com/office/powerpoint/2010/main" val="557719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27 mai 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761030"/>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Action Credit Agricole 0.8 Degressif MAI 2022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27/05/2022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Action Credit Agricole 0.8 Degressif MAI 2022 », vous êtes exposés pour une durée de de 4 à 40 trimestres à l’évolution de l'indice</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EURO STOXX 50 Price EUR, la performance positive ou négative de ce placement dépendant de l'évolution de l'indice EURO STOXX 50 Price EUR (dividendes non réinvestis dans l'indice ; code Bloomberg : SX5E Index ;  sponsor : STOXX ; www.stoxx.com).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l'indice </a:t>
            </a:r>
            <a:r>
              <a:rPr kumimoji="0" lang="fr-FR" sz="800" b="0" i="0" u="none" strike="noStrike" kern="1200" cap="none" spc="0" normalizeH="0" baseline="0" noProof="0" dirty="0">
                <a:ln>
                  <a:noFill/>
                </a:ln>
                <a:effectLst/>
                <a:uLnTx/>
                <a:uFillTx/>
                <a:latin typeface="Proxima Nova Rg"/>
                <a:ea typeface="+mn-ea"/>
                <a:cs typeface="+mn-cs"/>
              </a:rPr>
              <a:t>si celui-ci,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niveau strictement inférieur à 40.0% de son Niveau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trimestre 4 jusqu'à la fin du trimestre 39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95.0% de son Niveau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2,75% par trimestre écoulé depuis le 27/05/2022 soit (11,00%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95.0% de son Niveau Initial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l'indice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l'indice</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60% par rapport à son Niveau Initial, l’investisseur accepte de limiter ses gains en cas de forte hausse de l'indice (Taux de Rendement Annuel net maximum de </a:t>
            </a:r>
            <a:r>
              <a:rPr lang="fr-FR" sz="800" dirty="0">
                <a:solidFill>
                  <a:schemeClr val="tx1"/>
                </a:solidFill>
                <a:latin typeface="Proxima Nova Rg"/>
              </a:rPr>
              <a:t>9,41%</a:t>
            </a:r>
            <a:r>
              <a:rPr lang="fr-FR" sz="800" baseline="30000" dirty="0">
                <a:solidFill>
                  <a:schemeClr val="tx1"/>
                </a:solidFill>
                <a:latin typeface="Proxima Nova Rg"/>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Action Credit Agricole 0.8 Degressif MAI 2022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Action Credit Agricole 0.8 Degressif MAI 2022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Action Credit Agricole 0.8 Degressif MAI 2022 » ne peut constituer l’intégralité d’un portefeuille d’investissement. L’investisseur est exposé pour une durée de 4 à 40 trimestres à </a:t>
            </a:r>
            <a:r>
              <a:rPr lang="fr-FR" b="1" i="1" dirty="0">
                <a:solidFill>
                  <a:schemeClr val="tx1"/>
                </a:solidFill>
                <a:latin typeface="Proxima Nova Rg"/>
              </a:rPr>
              <a:t>l'indice, .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27/05/2022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735382"/>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Action Credit Agricole 0.8 Degressif MAI 2022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27/05/2022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Action Credit Agricole 0.8 Degressif MAI 2022 », vous êtes exposé pour une durée  de 4 à 40 trimestres à l’évolution de l'indice</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EURO STOXX 50 Price EUR, la performance positive ou négative de ce placement dépendant de l'évolution de l'indice EURO STOXX 50 Price EUR (dividendes non réinvestis dans l'indice ; code Bloomberg : SX5E Index ;  sponsor : STOXX ; www.stoxx.com).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l'indice </a:t>
            </a:r>
            <a:r>
              <a:rPr kumimoji="0" lang="fr-FR" sz="800" b="0" i="0" u="none" strike="noStrike" kern="1200" cap="none" spc="0" normalizeH="0" baseline="0" noProof="0" dirty="0">
                <a:ln>
                  <a:noFill/>
                </a:ln>
                <a:effectLst/>
                <a:uLnTx/>
                <a:uFillTx/>
                <a:latin typeface="Proxima Nova Rg"/>
                <a:ea typeface="+mn-ea"/>
                <a:cs typeface="+mn-cs"/>
              </a:rPr>
              <a:t>si celui-ci,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niveau strictement inférieur à 40.0% de son Niveau Initial. WALLY LE BOSS D EQUITIM</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trimestre 4 jusqu'à la fin du trimestre 39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95.0% de son Niveau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2,75% par trimestre soit (11,00%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0.55%% de son Niveau Initial.</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l'indice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l'indice</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60% par rapport à son Niveau Initial, l’investisseur accepte de limiter ses gains en cas de forte hausse des marchés (Taux de Rendement Annuel net maximum de </a:t>
            </a:r>
            <a:r>
              <a:rPr kumimoji="0" lang="fr-FR" sz="800" b="0" i="0" u="none" strike="noStrike" kern="1200" cap="none" spc="0" normalizeH="0" baseline="0" noProof="0" dirty="0">
                <a:ln>
                  <a:noFill/>
                </a:ln>
                <a:solidFill>
                  <a:schemeClr val="tx1"/>
                </a:solidFill>
                <a:effectLst/>
                <a:highlight>
                  <a:srgbClr val="00FFFF"/>
                </a:highlight>
                <a:uLnTx/>
                <a:uFillTx/>
                <a:latin typeface="Proxima Nova Rg"/>
                <a:ea typeface="+mn-ea"/>
                <a:cs typeface="+mn-cs"/>
              </a:rPr>
              <a:t>9,82%</a:t>
            </a:r>
            <a:r>
              <a:rPr kumimoji="0" lang="fr-FR" sz="800" b="0" i="0" u="none" strike="noStrike" kern="1200" cap="none" spc="0" normalizeH="0" baseline="30000" noProof="0" dirty="0">
                <a:ln>
                  <a:noFill/>
                </a:ln>
                <a:solidFill>
                  <a:schemeClr val="tx1"/>
                </a:solidFill>
                <a:effectLst/>
                <a:highlight>
                  <a:srgbClr val="00FFFF"/>
                </a:highligh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Action Credit Agricole 0.8 Degressif MAI 2022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Action Credit Agricole 0.8 Degressif MAI 2022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Action Credit Agricole 0.8 Degressif MAI 2022 » ne peut constituer l’intégralité d’un portefeuille d’investissement. L’investisseur est exposé pour une durée de 4 à 40 trimestres à &lt;</a:t>
            </a:r>
            <a:r>
              <a:rPr lang="fr-FR" b="1" i="1" dirty="0">
                <a:solidFill>
                  <a:schemeClr val="tx1"/>
                </a:solidFill>
                <a:latin typeface="Proxima Nova Rg"/>
              </a:rPr>
              <a:t>SJR1&gt;, .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27/05/2022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2,75% par trimestre écoulé depuis le 27/05/2022</a:t>
            </a:r>
          </a:p>
          <a:p>
            <a:pPr marL="0" indent="0" algn="ctr">
              <a:lnSpc>
                <a:spcPct val="100000"/>
              </a:lnSpc>
              <a:spcBef>
                <a:spcPts val="0"/>
              </a:spcBef>
              <a:buNone/>
            </a:pPr>
            <a:r>
              <a:rPr lang="fr-FR" sz="800" dirty="0"/>
              <a:t>(soit un gain de 110,00% et un Taux de Rendement Annuel net de </a:t>
            </a:r>
            <a:r>
              <a:rPr lang="fr-FR" sz="800" dirty="0">
                <a:highlight>
                  <a:srgbClr val="FFFF00"/>
                </a:highlight>
              </a:rPr>
              <a:t>6,59%</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2,75% par trimestre écoulé depuis le 27/05/2022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6,64%</a:t>
            </a:r>
            <a:r>
              <a:rPr lang="fr-FR" sz="800" baseline="30000" dirty="0"/>
              <a:t>(2) </a:t>
            </a:r>
            <a:r>
              <a:rPr lang="fr-FR" sz="800" dirty="0"/>
              <a:t>et </a:t>
            </a:r>
            <a:r>
              <a:rPr lang="fr-FR" sz="800" dirty="0">
                <a:highlight>
                  <a:srgbClr val="FFFF00"/>
                </a:highlight>
              </a:rPr>
              <a:t>9,41%</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615553"/>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(1) </a:t>
            </a:r>
            <a:r>
              <a:rPr lang="fr-FR" sz="800" dirty="0">
                <a:solidFill>
                  <a:schemeClr val="tx2"/>
                </a:solidFill>
              </a:rPr>
              <a:t>à partir de la fin du trimestre 4 jusqu'à la fin du trimestre 39 ,on observe le niveau de clôture de l'indice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trimestrielle</a:t>
            </a:r>
            <a:r>
              <a:rPr lang="fr-FR" sz="800" b="1" baseline="30000" dirty="0">
                <a:solidFill>
                  <a:schemeClr val="tx2"/>
                </a:solidFill>
              </a:rPr>
              <a:t>(1)</a:t>
            </a:r>
            <a:r>
              <a:rPr lang="fr-FR" sz="800" b="1" dirty="0">
                <a:solidFill>
                  <a:schemeClr val="tx2"/>
                </a:solidFill>
              </a:rPr>
              <a:t>, </a:t>
            </a:r>
            <a:r>
              <a:rPr lang="it-IT" sz="800" b="1" dirty="0">
                <a:solidFill>
                  <a:schemeClr val="tx2"/>
                </a:solidFill>
              </a:rPr>
              <a:t>l'indice </a:t>
            </a:r>
            <a:r>
              <a:rPr lang="fr-FR" sz="800" b="1" dirty="0">
                <a:solidFill>
                  <a:schemeClr val="tx2"/>
                </a:solidFill>
              </a:rPr>
              <a:t>clôture à un niveau supérieur ou égal à 95.0% de son Niveau Initial,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27/05/2032, en l’absence de remboursement anticipé automatique préalable, on compare le niveau de clôture de l'indice</a:t>
            </a:r>
            <a:r>
              <a:rPr lang="en-US" sz="800" dirty="0">
                <a:solidFill>
                  <a:schemeClr val="tx2"/>
                </a:solidFill>
              </a:rPr>
              <a:t> </a:t>
            </a:r>
            <a:r>
              <a:rPr lang="fr-FR" sz="800" dirty="0">
                <a:solidFill>
                  <a:schemeClr val="tx2"/>
                </a:solidFill>
              </a:rPr>
              <a:t>à son Niveau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supérieur ou égal à 95% de son Niveau Initial, l’investisseur reçoit, le 10 juin 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strictement inférieur à 40.0% de son niveau de Référence, l’investisseur reçoit, le 10 juin 2032</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l'indice entre le 27/05/2022 et le 27/05/2032</a:t>
            </a:r>
          </a:p>
          <a:p>
            <a:pPr marL="0" indent="0" algn="ctr">
              <a:lnSpc>
                <a:spcPct val="100000"/>
              </a:lnSpc>
              <a:spcBef>
                <a:spcPts val="0"/>
              </a:spcBef>
              <a:buNone/>
            </a:pPr>
            <a:r>
              <a:rPr lang="fr-FR" sz="800" dirty="0"/>
              <a:t>(Soit un Taux de Rendement Annuel net inférieur ou égal à -9,63%</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Niveau Initial correspond au niveau de clôture de l'indice EURO STOXX 50 Price EUR le 27/05/2022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Niveau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l'indice </a:t>
            </a:r>
            <a:r>
              <a:rPr lang="fr-FR" sz="800" b="1" dirty="0">
                <a:solidFill>
                  <a:srgbClr val="000000"/>
                </a:solidFill>
              </a:rPr>
              <a:t>clôture à un niveau strictement inférieur à 95% mais supérieur ou égal à 40.0% de son Niveau Initial, l’investisseur reçoit, le 10 juin 2032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27/05/2022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(1) </a:t>
            </a:r>
            <a:r>
              <a:rPr lang="fr-FR" sz="800" dirty="0">
                <a:solidFill>
                  <a:schemeClr val="tx2"/>
                </a:solidFill>
              </a:rPr>
              <a:t>et à la date de constatation finale, on compare le niveau de l'indice à son Niveau Initial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Niveau Initial correspond au niveau de clôture de l'indice EURO STOXX 50 Price EUR le 27/05/2022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Niveau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à une date de constatation trimestrielle</a:t>
            </a:r>
            <a:r>
              <a:rPr lang="fr-FR" sz="800" b="1" baseline="30000" dirty="0">
                <a:solidFill>
                  <a:schemeClr val="tx2"/>
                </a:solidFill>
              </a:rPr>
              <a:t>(1)</a:t>
            </a:r>
            <a:r>
              <a:rPr lang="fr-FR" sz="800" b="1" dirty="0">
                <a:solidFill>
                  <a:schemeClr val="tx2"/>
                </a:solidFill>
              </a:rPr>
              <a:t>, </a:t>
            </a:r>
            <a:r>
              <a:rPr lang="it-IT" sz="800" b="1" dirty="0">
                <a:solidFill>
                  <a:schemeClr val="tx2"/>
                </a:solidFill>
              </a:rPr>
              <a:t>l'indice </a:t>
            </a:r>
            <a:r>
              <a:rPr lang="fr-FR" sz="800" b="1" dirty="0">
                <a:solidFill>
                  <a:schemeClr val="tx2"/>
                </a:solidFill>
              </a:rPr>
              <a:t>clôture à un niveau supérieur ou égal à 0.55%% de son Niveau Initial</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2,75%</a:t>
            </a:r>
          </a:p>
          <a:p>
            <a:pPr defTabSz="1042988" fontAlgn="base">
              <a:spcBef>
                <a:spcPct val="0"/>
              </a:spcBef>
              <a:spcAft>
                <a:spcPct val="0"/>
              </a:spcAft>
            </a:pPr>
            <a:r>
              <a:rPr lang="fr-FR" dirty="0">
                <a:solidFill>
                  <a:schemeClr val="tx1"/>
                </a:solidFill>
                <a:latin typeface="Proxima Nova Rg" panose="02000506030000020004" pitchFamily="2" charset="0"/>
              </a:rPr>
              <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à une date de constatation trimestrielle</a:t>
            </a:r>
            <a:r>
              <a:rPr lang="fr-FR" sz="800" b="1" baseline="30000" dirty="0">
                <a:solidFill>
                  <a:schemeClr val="tx2"/>
                </a:solidFill>
              </a:rPr>
              <a:t>(1)</a:t>
            </a:r>
            <a:r>
              <a:rPr lang="fr-FR" sz="800" b="1" dirty="0">
                <a:solidFill>
                  <a:schemeClr val="tx2"/>
                </a:solidFill>
              </a:rPr>
              <a:t>, </a:t>
            </a:r>
            <a:r>
              <a:rPr lang="it-IT" sz="800" b="1" dirty="0">
                <a:solidFill>
                  <a:schemeClr val="tx2"/>
                </a:solidFill>
              </a:rPr>
              <a:t>l'indice </a:t>
            </a:r>
            <a:r>
              <a:rPr lang="fr-FR" sz="800" b="1" dirty="0">
                <a:solidFill>
                  <a:schemeClr val="tx2"/>
                </a:solidFill>
              </a:rPr>
              <a:t>clôture à un niveau </a:t>
            </a:r>
            <a:r>
              <a:rPr lang="fr-FR" sz="800" b="1" dirty="0">
                <a:solidFill>
                  <a:schemeClr val="tx2"/>
                </a:solidFill>
                <a:latin typeface="Proxima Nova Rg" panose="02000506030000020004" pitchFamily="2" charset="0"/>
              </a:rPr>
              <a:t>strictement inférieur à 0.55%% de son Niveau Initial,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27/05/2022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6,59%</a:t>
            </a:r>
            <a:r>
              <a:rPr lang="fr-FR" sz="800" baseline="30000" dirty="0"/>
              <a:t>(2)</a:t>
            </a:r>
            <a:r>
              <a:rPr lang="fr-FR" sz="800" dirty="0"/>
              <a:t> et </a:t>
            </a:r>
            <a:r>
              <a:rPr lang="fr-FR" sz="800" dirty="0">
                <a:highlight>
                  <a:srgbClr val="00FFFF"/>
                </a:highlight>
              </a:rPr>
              <a:t>10,26%</a:t>
            </a:r>
            <a:r>
              <a:rPr lang="fr-FR" sz="800" baseline="30000" dirty="0"/>
              <a:t>(2)</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27/05/2032, en l’absence de remboursement anticipé automatique préalable, on compare le niveau de clôture de l'indice</a:t>
            </a:r>
            <a:r>
              <a:rPr lang="en-US" sz="800" dirty="0">
                <a:solidFill>
                  <a:schemeClr val="tx2"/>
                </a:solidFill>
              </a:rPr>
              <a:t> </a:t>
            </a:r>
            <a:r>
              <a:rPr lang="fr-FR" sz="800" dirty="0">
                <a:solidFill>
                  <a:schemeClr val="tx2"/>
                </a:solidFill>
              </a:rPr>
              <a:t>à son Niveau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supérieur ou égal à 0.55%%% de son Niveau Initial, l’investisseur reçoit, le 10/06/2032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strictement inférieur à 40.0% de son niveau de Référence, l’investisseur reçoit, le 10/06/2032</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l'indice entre le 27/05/2022 et le 27/05/2032</a:t>
            </a:r>
          </a:p>
          <a:p>
            <a:pPr marL="0" indent="0" algn="ctr">
              <a:lnSpc>
                <a:spcPct val="100000"/>
              </a:lnSpc>
              <a:spcBef>
                <a:spcPts val="0"/>
              </a:spcBef>
              <a:buNone/>
            </a:pPr>
            <a:r>
              <a:rPr lang="fr-FR" sz="800" dirty="0"/>
              <a:t>(Soit un Taux de Rendement Annuel net inférieur ou égal à 5,53%</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10,09%</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l'indice </a:t>
            </a:r>
            <a:r>
              <a:rPr lang="fr-FR" sz="800" b="1" dirty="0">
                <a:solidFill>
                  <a:srgbClr val="000000"/>
                </a:solidFill>
              </a:rPr>
              <a:t>clôture à un niveau strictement inférieur à 0.55%%% mais supérieur ou égal à 40.0% de son Niveau Initial, l’investisseur reçoit, le 10/06/2032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a:t>
            </a:r>
            <a:r>
              <a:rPr lang="fr-FR" sz="800" dirty="0">
                <a:highlight>
                  <a:srgbClr val="00FFFF"/>
                </a:highlight>
              </a:rPr>
              <a:t>6,64%</a:t>
            </a:r>
            <a:r>
              <a:rPr lang="fr-FR" sz="800" baseline="30000" dirty="0"/>
              <a:t>2) </a:t>
            </a:r>
            <a:r>
              <a:rPr lang="fr-FR" sz="800" dirty="0"/>
              <a:t>et 10,26%</a:t>
            </a:r>
            <a:r>
              <a:rPr lang="fr-FR" sz="800" baseline="30000" dirty="0">
                <a:highlight>
                  <a:srgbClr val="00FFFF"/>
                </a:highlight>
              </a:rPr>
              <a: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(1) </a:t>
            </a:r>
            <a:r>
              <a:rPr lang="fr-FR" sz="800" dirty="0">
                <a:solidFill>
                  <a:schemeClr val="tx2"/>
                </a:solidFill>
              </a:rPr>
              <a:t>à partir de la fin du trimestre 4 et jusqu’à la fin du trimestre 39, on compare le niveau de clôture de l'indice à son Niveau Initial</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trimestrielle</a:t>
            </a:r>
            <a:r>
              <a:rPr lang="fr-FR" sz="800" b="1" baseline="30000" dirty="0">
                <a:solidFill>
                  <a:schemeClr val="tx2"/>
                </a:solidFill>
              </a:rPr>
              <a:t>(1)</a:t>
            </a:r>
            <a:r>
              <a:rPr lang="fr-FR" sz="800" b="1" dirty="0">
                <a:solidFill>
                  <a:schemeClr val="tx2"/>
                </a:solidFill>
              </a:rPr>
              <a:t>, </a:t>
            </a:r>
            <a:r>
              <a:rPr lang="it-IT" sz="800" b="1" dirty="0">
                <a:solidFill>
                  <a:schemeClr val="tx2"/>
                </a:solidFill>
              </a:rPr>
              <a:t>l'indice </a:t>
            </a:r>
            <a:r>
              <a:rPr lang="fr-FR" sz="800" b="1" dirty="0">
                <a:solidFill>
                  <a:schemeClr val="tx2"/>
                </a:solidFill>
              </a:rPr>
              <a:t>clôture à un niveau supérieur ou égal à 95.0% de son Niveau Initial,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27/05/2022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725816"/>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trimestre 4 jusqu'à la fin du trimestre 39, si à l’une des dates de constatation trimestrielle correspondantes</a:t>
            </a:r>
            <a:r>
              <a:rPr lang="fr-FR" sz="800" baseline="30000" dirty="0">
                <a:solidFill>
                  <a:srgbClr val="000000"/>
                </a:solidFill>
              </a:rPr>
              <a:t>(1)</a:t>
            </a:r>
            <a:r>
              <a:rPr lang="fr-FR" sz="800" dirty="0">
                <a:solidFill>
                  <a:srgbClr val="000000"/>
                </a:solidFill>
              </a:rPr>
              <a:t> l'indice clôture à un niveau supérieur ou égal à 95.0% de son Niveau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gain de 2,75% par trimestre écoulé depuis le 27/05/2022 (soit 11,00%</a:t>
            </a:r>
            <a:r>
              <a:rPr lang="fr-FR" sz="800" i="1" dirty="0">
                <a:solidFill>
                  <a:srgbClr val="000000"/>
                </a:solidFill>
              </a:rPr>
              <a:t> </a:t>
            </a:r>
            <a:r>
              <a:rPr lang="fr-FR" sz="800" dirty="0">
                <a:solidFill>
                  <a:srgbClr val="000000"/>
                </a:solidFill>
              </a:rPr>
              <a:t>par année écoulée et un Taux de Rendement Annuel net maximum de 9,41%</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l'indice clôture à un niveau supérieur ou égal à 95% de son Niveau Initial, l’investisseur récupère alors l’intégralité de son capital initial, majorée d’un gain de 2,75% par trimestre écoulé depuis le 27/05/2022  (soit un gain de 110,00% et un Taux de Rendement Annuel net de 6,59%</a:t>
            </a:r>
            <a:r>
              <a:rPr lang="fr-FR" sz="800" baseline="30000" dirty="0">
                <a:solidFill>
                  <a:srgbClr val="000000"/>
                </a:solidFill>
              </a:rPr>
              <a:t>(2)</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finale(1), l'indice clôture à un niveau strictement inférieur à 95% de son Niveau Initial mais supérieur ou égal à  40.0% % de ce dernier, l’investisseur récupère l’intégralité de son capital initialement investi. Le capital n’est donc exposé à un risque de perte à l’échéance(1) que si l'indice clôture à un niveau strictement inférieur à 40.0% de son Niveau Initial à la date de constatation finale(1).</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Action Credit Agricole 0.8 Degressif MAI 2022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l'indice enregistre une baisse supérieure à 60% de son Niveau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Dans le cadre d’un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a:t>
            </a:r>
            <a:r>
              <a:rPr lang="fr-FR" sz="800">
                <a:solidFill>
                  <a:srgbClr val="000000"/>
                </a:solidFill>
              </a:rPr>
              <a:t>de </a:t>
            </a:r>
            <a:r>
              <a:rPr lang="fr-FR" sz="800" b="1">
                <a:solidFill>
                  <a:srgbClr val="000000"/>
                </a:solidFill>
              </a:rPr>
              <a:t>de 4 à 40 trimestres.</a:t>
            </a: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l'indice, du fait du </a:t>
            </a:r>
            <a:r>
              <a:rPr lang="fr-FR" sz="800" b="1" dirty="0">
                <a:solidFill>
                  <a:srgbClr val="000000"/>
                </a:solidFill>
              </a:rPr>
              <a:t>mécanisme de plafonnement des gains à 2,75% par trimestre écoulé depuis le 27/05/2022 </a:t>
            </a:r>
            <a:r>
              <a:rPr lang="fr-FR" sz="800" dirty="0">
                <a:solidFill>
                  <a:srgbClr val="000000"/>
                </a:solidFill>
              </a:rPr>
              <a:t>(soit un Taux de Rendement Annuel net maximum de 9,41%</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Action Credit Agricole 0.8 Degressif MAI 2022 » est très sensible à une faible variation du niveau de clôture de l'indice autour du seuil de </a:t>
            </a:r>
            <a:r>
              <a:rPr lang="fr-FR" sz="800" b="1" dirty="0">
                <a:solidFill>
                  <a:srgbClr val="000000"/>
                </a:solidFill>
                <a:effectLst/>
                <a:ea typeface="Calibri" panose="020F0502020204030204" pitchFamily="34" charset="0"/>
              </a:rPr>
              <a:t>95.0% de son Niveau Initial et 95,0%  </a:t>
            </a:r>
            <a:r>
              <a:rPr lang="fr-FR" sz="800" b="1" dirty="0">
                <a:effectLst/>
                <a:ea typeface="Calibri" panose="020F0502020204030204" pitchFamily="34" charset="0"/>
              </a:rPr>
              <a:t>en cours de vie, et des seuils de 95% et 40.0% de son Niveau Initial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 &lt;</a:t>
            </a:r>
            <a:r>
              <a:rPr lang="fr-FR" sz="800" dirty="0" err="1">
                <a:solidFill>
                  <a:srgbClr val="000000"/>
                </a:solidFill>
              </a:rPr>
              <a:t>decrement</a:t>
            </a:r>
            <a:r>
              <a:rPr lang="fr-FR" sz="800" dirty="0">
                <a:solidFill>
                  <a:srgbClr val="000000"/>
                </a:solidFill>
              </a:rPr>
              <a:t>&gt;</a:t>
            </a:r>
            <a:endParaRPr lang="fr-FR" sz="800" dirty="0">
              <a:solidFill>
                <a:srgbClr val="000000"/>
              </a:solidFill>
              <a:highlight>
                <a:srgbClr val="FFFF00"/>
              </a:highlight>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niveau de l'indice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27/05/2022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23262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trimestrielle</a:t>
            </a:r>
            <a:r>
              <a:rPr lang="fr-FR" sz="800" baseline="30000" dirty="0">
                <a:solidFill>
                  <a:srgbClr val="000000"/>
                </a:solidFill>
              </a:rPr>
              <a:t>(1)</a:t>
            </a:r>
            <a:r>
              <a:rPr lang="fr-FR" sz="800" dirty="0">
                <a:solidFill>
                  <a:srgbClr val="000000"/>
                </a:solidFill>
              </a:rPr>
              <a:t>, </a:t>
            </a:r>
            <a:r>
              <a:rPr lang="fr-FR" sz="800" dirty="0">
                <a:latin typeface="Proxima Nova Rg" panose="02000506030000020004" pitchFamily="2" charset="0"/>
              </a:rPr>
              <a:t>l’investisseur peut recevoir un coupon de 2,75% dès lors que l'indice clôture à un niveau supérieur ou égal à 0.55%% de son Niveau Initial</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trimestre 4 jusqu'à la fin du trimestre 39, si à l’une des dates de constatation trimestrielle correspondantes</a:t>
            </a:r>
            <a:r>
              <a:rPr lang="fr-FR" sz="800" baseline="30000" dirty="0">
                <a:solidFill>
                  <a:srgbClr val="000000"/>
                </a:solidFill>
              </a:rPr>
              <a:t>(1)</a:t>
            </a:r>
            <a:r>
              <a:rPr lang="fr-FR" sz="800" dirty="0">
                <a:solidFill>
                  <a:srgbClr val="000000"/>
                </a:solidFill>
              </a:rPr>
              <a:t> l'indice clôture à un niveau supérieur ou égal à 95.0% de son Niveau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2,75%  (soit un Taux de Rendement Annuel net maximum de</a:t>
            </a:r>
            <a:r>
              <a:rPr lang="fr-FR" sz="800" dirty="0">
                <a:solidFill>
                  <a:srgbClr val="000000"/>
                </a:solidFill>
                <a:highlight>
                  <a:srgbClr val="00FFFF"/>
                </a:highlight>
              </a:rPr>
              <a:t>%</a:t>
            </a:r>
            <a:r>
              <a:rPr lang="fr-FR" sz="800" baseline="30000" dirty="0">
                <a:solidFill>
                  <a:srgbClr val="000000"/>
                </a:solidFill>
                <a:highlight>
                  <a:srgbClr val="00FFFF"/>
                </a:highlight>
                <a:ea typeface="SimSun" pitchFamily="2" charset="-122"/>
                <a:cs typeface="Times New Roman" pitchFamily="18" charset="0"/>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l'indice clôture à un niveau supérieur ou égal à 40.0% de son Niveau Initial, l’investisseur récupère alors l’intégralité de son capital initial (soit un Taux de Rendement Annuel net maximum de </a:t>
            </a:r>
            <a:r>
              <a:rPr lang="fr-FR" sz="800" dirty="0">
                <a:solidFill>
                  <a:srgbClr val="000000"/>
                </a:solidFill>
                <a:highlight>
                  <a:srgbClr val="00FFFF"/>
                </a:highlight>
              </a:rPr>
              <a:t>10,26%</a:t>
            </a:r>
            <a:r>
              <a:rPr lang="fr-FR" sz="800" baseline="30000" dirty="0">
                <a:solidFill>
                  <a:srgbClr val="000000"/>
                </a:solidFill>
              </a:rPr>
              <a:t>(2)</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Action Credit Agricole 0.8 Degressif MAI 2022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l'indice enregistre une baisse supérieure à 60% de son Niveau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Dans le cadre d’un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40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l'indice, du fait du </a:t>
            </a:r>
            <a:r>
              <a:rPr lang="fr-FR" sz="800" b="1" dirty="0">
                <a:solidFill>
                  <a:srgbClr val="000000"/>
                </a:solidFill>
              </a:rPr>
              <a:t>mécanisme de plafonnement des gains à 2,75% par trimestre </a:t>
            </a:r>
            <a:r>
              <a:rPr lang="fr-FR" sz="800" dirty="0">
                <a:solidFill>
                  <a:srgbClr val="000000"/>
                </a:solidFill>
              </a:rPr>
              <a:t>(soit un Taux de Rendement Annuel net maximum de de de </a:t>
            </a:r>
            <a:r>
              <a:rPr lang="fr-FR" sz="800" dirty="0">
                <a:solidFill>
                  <a:srgbClr val="000000"/>
                </a:solidFill>
                <a:highlight>
                  <a:srgbClr val="00FFFF"/>
                </a:highlight>
              </a:rPr>
              <a:t>10,26%</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Action Credit Agricole 0.8 Degressif MAI 2022 » est très sensible à une faible variation du niveau de clôture de l'indice autour des seuils de </a:t>
            </a:r>
            <a:r>
              <a:rPr lang="fr-FR" sz="800" dirty="0">
                <a:solidFill>
                  <a:srgbClr val="000000"/>
                </a:solidFill>
                <a:effectLst/>
                <a:ea typeface="Calibri" panose="020F0502020204030204" pitchFamily="34" charset="0"/>
              </a:rPr>
              <a:t>0.55%% de son Niveau Initial et 95.0% de son Niveau Initial et 95,0%  </a:t>
            </a:r>
            <a:r>
              <a:rPr lang="fr-FR" sz="800" dirty="0">
                <a:effectLst/>
                <a:ea typeface="Calibri" panose="020F0502020204030204" pitchFamily="34" charset="0"/>
              </a:rPr>
              <a:t>en cours de vie, et des seuils de 0.55%%% et 40.0% de son Niveau Initial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 &lt;</a:t>
            </a:r>
            <a:r>
              <a:rPr lang="fr-FR" sz="800" dirty="0" err="1">
                <a:solidFill>
                  <a:srgbClr val="000000"/>
                </a:solidFill>
              </a:rPr>
              <a:t>decrement</a:t>
            </a:r>
            <a:r>
              <a:rPr lang="fr-FR" sz="800">
                <a:solidFill>
                  <a:srgbClr val="000000"/>
                </a:solidFill>
              </a:rPr>
              <a:t>&gt;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niveau de l'indice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242887" y="9829358"/>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27/05/2022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rPr>
              <a:t>)</a:t>
            </a:r>
            <a:r>
              <a:rPr lang="fr-FR" sz="650" dirty="0">
                <a:solidFill>
                  <a:schemeClr val="tx2"/>
                </a:solidFill>
                <a:latin typeface="+mn-lt"/>
              </a:rPr>
              <a:t>Euro stoxx 50 price eur, la performance positive ou négative de ce placement dépendant de l'évolution de l'indice euro stoxx 50 price eur (dividendes non réinvestis dans l'indice ; code bloomberg : sx5e index ;  sponsor : stoxx ; www.stoxx.com)</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369332"/>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l'indice EURO STOXX 50 Price EUR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l'indice clôture à un niveau strictement inférieur à 40.0% de son Niveau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l'indice clôture à un niveau strictement inférieur à 95% mais supérieur ou égal à 40.0% de son Niveau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trimestrielle du mécanisme de remboursement anticipé automatique, l'indice clôture à un niveau supérieur ou égal à 95.0% de son Niveau Initial</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Action Credit Agricole 0.8 Degressif MAI 2022 » EST TRÈS SENSIBLE À UNE FAIBLE VARIATION DU niveau DE CLÔTURE de l'indice AUTOUR DES SEUILS DE 95% ET DE 40.0% </a:t>
            </a:r>
            <a:r>
              <a:rPr lang="fr-FR" sz="800" cap="all" dirty="0">
                <a:solidFill>
                  <a:srgbClr val="B9A049"/>
                </a:solidFill>
                <a:latin typeface="+mn-lt"/>
              </a:rPr>
              <a:t>DE SON Niveau Initial</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trimestrielle</a:t>
            </a:r>
            <a:r>
              <a:rPr lang="fr-FR" sz="800" baseline="30000" dirty="0"/>
              <a:t>(1) </a:t>
            </a:r>
            <a:r>
              <a:rPr lang="fr-FR" sz="800" dirty="0">
                <a:latin typeface="+mn-lt"/>
              </a:rPr>
              <a:t>des trimestres 4 à 39</a:t>
            </a:r>
            <a:r>
              <a:rPr lang="fr-FR" sz="800" dirty="0"/>
              <a:t>, l'indice clôture à un niveau strictement inférieur à 95.0% de son Niveau Initial.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l'indice clôture à un niveau strictement inférieur à 40.0% de son Niveau Initial (30.0% dans cet exemple). L’investisseur récupère alors le capital initialement investi diminué de l’intégralité de la baisse enregistrée par l'indice, soit 30.0%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l'indice</a:t>
            </a:r>
            <a:r>
              <a:rPr lang="fr-FR" sz="800" baseline="30000" dirty="0"/>
              <a:t>(3)</a:t>
            </a:r>
            <a:r>
              <a:rPr lang="fr-FR" sz="800" dirty="0"/>
              <a:t>, soit -12,18%</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trimestrielle</a:t>
            </a:r>
            <a:r>
              <a:rPr lang="fr-FR" sz="800" baseline="30000" dirty="0">
                <a:solidFill>
                  <a:srgbClr val="04202E"/>
                </a:solidFill>
                <a:latin typeface="+mn-lt"/>
              </a:rPr>
              <a:t>(1</a:t>
            </a:r>
            <a:r>
              <a:rPr lang="fr-FR" sz="800" baseline="30000">
                <a:solidFill>
                  <a:srgbClr val="04202E"/>
                </a:solidFill>
                <a:latin typeface="+mn-lt"/>
              </a:rPr>
              <a:t>)</a:t>
            </a:r>
            <a:r>
              <a:rPr lang="fr-FR" sz="800">
                <a:latin typeface="+mn-lt"/>
              </a:rPr>
              <a:t> des trimestres 4 à 39, </a:t>
            </a:r>
            <a:r>
              <a:rPr lang="fr-FR" sz="800" dirty="0">
                <a:latin typeface="+mn-lt"/>
              </a:rPr>
              <a:t>l'indice clôture à </a:t>
            </a:r>
            <a:r>
              <a:rPr lang="fr-FR" sz="800" dirty="0">
                <a:solidFill>
                  <a:schemeClr val="tx2"/>
                </a:solidFill>
                <a:latin typeface="+mn-lt"/>
              </a:rPr>
              <a:t>un niveau strictement inférieur à 95.0% de son Niveau Initial</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l'indice clôture à un niveau strictement inférieur à 95% de son Niveau Initial (45% dans cet exemple). L’investisseur récupère alors l’intégralité de son capital initialement investi.
        </a:t>
            </a:r>
          </a:p>
          <a:p>
            <a:pPr lvl="0" defTabSz="1042988" fontAlgn="base">
              <a:spcBef>
                <a:spcPct val="0"/>
              </a:spcBef>
              <a:spcAft>
                <a:spcPts val="600"/>
              </a:spcAft>
            </a:pPr>
            <a:r>
              <a:rPr lang="fr-FR" sz="800" dirty="0">
                <a:solidFill>
                  <a:schemeClr val="tx1"/>
                </a:solidFill>
                <a:latin typeface="+mn-lt"/>
              </a:rPr>
              <a:t>Ce qui correspond à un Taux de Rendement Annuel net de                    -1.00</a:t>
            </a:r>
            <a:r>
              <a:rPr lang="fr-FR" sz="800" baseline="30000" dirty="0">
                <a:solidFill>
                  <a:schemeClr val="tx1"/>
                </a:solidFill>
                <a:latin typeface="+mn-lt"/>
              </a:rPr>
              <a:t>(2)</a:t>
            </a:r>
            <a:r>
              <a:rPr lang="fr-FR" sz="800" dirty="0">
                <a:solidFill>
                  <a:schemeClr val="tx1"/>
                </a:solidFill>
                <a:latin typeface="+mn-lt"/>
              </a:rPr>
              <a:t>, contre un Taux de Rendement Annuel net de -8,56%</a:t>
            </a:r>
            <a:r>
              <a:rPr lang="fr-FR" sz="800" baseline="30000" dirty="0">
                <a:solidFill>
                  <a:schemeClr val="tx1"/>
                </a:solidFill>
                <a:latin typeface="+mn-lt"/>
              </a:rPr>
              <a:t>(2)</a:t>
            </a:r>
            <a:r>
              <a:rPr lang="fr-FR" sz="800" dirty="0">
                <a:solidFill>
                  <a:schemeClr val="tx1"/>
                </a:solidFill>
                <a:latin typeface="+mn-lt"/>
              </a:rPr>
              <a:t>, pour un investissement direct dans l'indice</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Action Credit Agricole 0.8 Degressif MAI 2022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trimestrielle</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l'indice </a:t>
            </a:r>
            <a:r>
              <a:rPr lang="fr-FR" sz="800" dirty="0">
                <a:solidFill>
                  <a:schemeClr val="tx2"/>
                </a:solidFill>
              </a:rPr>
              <a:t>clôture à </a:t>
            </a:r>
            <a:r>
              <a:rPr lang="fr-FR" sz="800" dirty="0">
                <a:solidFill>
                  <a:schemeClr val="tx2"/>
                </a:solidFill>
                <a:latin typeface="Proxima Nova Rg" panose="02000506030000020004" pitchFamily="2" charset="0"/>
              </a:rPr>
              <a:t>un niveau supérieur à 95.0% de son Niveau Initial 95.0% de son Niveau Initial </a:t>
            </a:r>
            <a:r>
              <a:rPr lang="fr-FR" sz="800" dirty="0">
                <a:solidFill>
                  <a:schemeClr val="tx2"/>
                </a:solidFill>
              </a:rPr>
              <a:t>(120% dans cet exemple). Le produit est automatiquement remboursé par anticipation. Il verse alors l’intégralité du capital initial majorée d’un gain de 2,75% par trimestre écoulé depuis le 27/05/2022, soit un gain de 11,00% dans notre exemple.</a:t>
            </a:r>
          </a:p>
          <a:p>
            <a:pPr algn="just">
              <a:spcAft>
                <a:spcPts val="600"/>
              </a:spcAft>
            </a:pPr>
            <a:r>
              <a:rPr lang="fr-FR" sz="800" dirty="0"/>
              <a:t>Ce qui correspond à un Taux de Rendement Annuel net de 9,41%</a:t>
            </a:r>
            <a:r>
              <a:rPr lang="fr-FR" sz="800" baseline="30000" dirty="0"/>
              <a:t>(2)</a:t>
            </a:r>
            <a:r>
              <a:rPr lang="fr-FR" sz="800" dirty="0"/>
              <a:t>, contre un Taux de Rendement Annuel net de 17,89%</a:t>
            </a:r>
            <a:r>
              <a:rPr lang="fr-FR" sz="800" baseline="30000" dirty="0"/>
              <a:t>(2)</a:t>
            </a:r>
            <a:r>
              <a:rPr lang="fr-FR" sz="800" dirty="0"/>
              <a:t> pour un investissement direct dans </a:t>
            </a:r>
            <a:r>
              <a:rPr lang="it-IT" sz="800" dirty="0"/>
              <a:t>l'indice</a:t>
            </a:r>
            <a:r>
              <a:rPr lang="fr-FR" sz="800" baseline="30000" dirty="0"/>
              <a:t>(3)</a:t>
            </a:r>
            <a:r>
              <a:rPr lang="fr-FR" sz="800" dirty="0"/>
              <a:t>, du fait du </a:t>
            </a:r>
            <a:r>
              <a:rPr lang="fr-FR" sz="800" b="1" dirty="0">
                <a:solidFill>
                  <a:schemeClr val="tx2"/>
                </a:solidFill>
              </a:rPr>
              <a:t>mécanisme de plafonnement des gains à 2,75% par trimestre écoulé depuis le 27/05/2022.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2.xml><?xml version="1.0" encoding="utf-8"?>
<ds:datastoreItem xmlns:ds="http://schemas.openxmlformats.org/officeDocument/2006/customXml" ds:itemID="{25DE574B-2CD2-4078-9BEA-2A14717D9698}">
  <ds:schemaRefs>
    <ds:schemaRef ds:uri="ef624bc2-1644-4d69-8362-5c28ca496374"/>
    <ds:schemaRef ds:uri="http://www.w3.org/XML/1998/namespace"/>
    <ds:schemaRef ds:uri="http://schemas.openxmlformats.org/package/2006/metadata/core-properties"/>
    <ds:schemaRef ds:uri="http://purl.org/dc/elements/1.1/"/>
    <ds:schemaRef ds:uri="http://schemas.microsoft.com/office/2006/metadata/properties"/>
    <ds:schemaRef ds:uri="514a554b-82b0-4359-b247-fc84018a95f0"/>
    <ds:schemaRef ds:uri="http://purl.org/dc/terms/"/>
    <ds:schemaRef ds:uri="http://schemas.microsoft.com/office/2006/documentManagement/types"/>
    <ds:schemaRef ds:uri="http://schemas.microsoft.com/office/infopath/2007/PartnerControls"/>
    <ds:schemaRef ds:uri="http://purl.org/dc/dcmitype/"/>
  </ds:schemaRefs>
</ds:datastoreItem>
</file>

<file path=customXml/itemProps3.xml><?xml version="1.0" encoding="utf-8"?>
<ds:datastoreItem xmlns:ds="http://schemas.openxmlformats.org/officeDocument/2006/customXml" ds:itemID="{049ECCCF-890C-4C54-BAB4-06AB610C18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20122</TotalTime>
  <Words>11114</Words>
  <Application>Microsoft Office PowerPoint</Application>
  <PresentationFormat>Personnalisé</PresentationFormat>
  <Paragraphs>393</Paragraphs>
  <Slides>14</Slides>
  <Notes>0</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14</vt:i4>
      </vt:variant>
    </vt:vector>
  </HeadingPairs>
  <TitlesOfParts>
    <vt:vector size="25" baseType="lpstr">
      <vt:lpstr>Akkurat-Light</vt:lpstr>
      <vt:lpstr>Arial</vt:lpstr>
      <vt:lpstr>Calibri</vt:lpstr>
      <vt:lpstr>Century Gothic</vt:lpstr>
      <vt:lpstr>Ciutadella Light Italic</vt:lpstr>
      <vt:lpstr>Ciutadella Regular Italic</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941</cp:revision>
  <cp:lastPrinted>2022-05-04T09:56:42Z</cp:lastPrinted>
  <dcterms:created xsi:type="dcterms:W3CDTF">2017-02-21T09:03:05Z</dcterms:created>
  <dcterms:modified xsi:type="dcterms:W3CDTF">2022-06-29T16:09:30Z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