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25" d="100"/>
          <a:sy n="125" d="100"/>
        </p:scale>
        <p:origin x="2220" y="-35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30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l’action clôture à un cours strictement inférieur à 0.55%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l’action AUTOUR DES SEUILS DE 50% ET DE 0.55%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(1)</a:t>
            </a:r>
            <a:r>
              <a:rPr lang="fr-FR" sz="800" dirty="0"/>
              <a:t>, l’action clôture à un cours strictement supérieur à 0.55%%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strictement inférieur à 0.55%% de son Cours Initial. Le mécanisme de remboursement anticipé automatique n’est donc pas activé et le produit ne verse aucun coupon.</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-12,12%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0.55%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-0,88%</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à 0.55%% de son Cours Initial.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2,87%</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30 juin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29/06/2022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43,89%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170,30%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104,28%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STELLANTIS NV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255,67%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103,05%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ET STELLANTIS NV ET VEOLIA ENVIRONNEMENT SA ENTRE LE </a:t>
            </a:r>
            <a:r>
              <a:rPr lang="en-US" sz="1200" b="0" dirty="0">
                <a:effectLst/>
                <a:latin typeface="+mj-lt"/>
              </a:rPr>
              <a:t>29 JUIN 2010</a:t>
            </a:r>
            <a:r>
              <a:rPr lang="en-US" sz="1200" dirty="0">
                <a:latin typeface="+mj-lt"/>
              </a:rPr>
              <a:t> </a:t>
            </a:r>
            <a:r>
              <a:rPr lang="fr-FR" sz="1200" cap="none" dirty="0">
                <a:latin typeface="Futura PT" panose="020B0902020204020203" pitchFamily="34" charset="0"/>
              </a:rPr>
              <a:t>ET LE 29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29 JUIN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29 JUIN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4258208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a:t>
                      </a:r>
                      <a:r>
                        <a:rPr lang="fr-FR" sz="800" b="0" i="0" kern="1200" noProof="0">
                          <a:solidFill>
                            <a:schemeClr val="tx1"/>
                          </a:solidFill>
                          <a:latin typeface="+mn-lt"/>
                          <a:ea typeface="+mn-ea"/>
                          <a:cs typeface="+mn-cs"/>
                        </a:rPr>
                        <a:t>ne dépensera </a:t>
                      </a:r>
                      <a:r>
                        <a:rPr lang="fr-FR" sz="800" b="0" i="0" kern="1200" noProof="0" dirty="0">
                          <a:solidFill>
                            <a:schemeClr val="tx1"/>
                          </a:solidFill>
                          <a:latin typeface="+mn-lt"/>
                          <a:ea typeface="+mn-ea"/>
                          <a:cs typeface="+mn-cs"/>
                        </a:rPr>
                        <a:t>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(1),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 et Stellantis NV, la performance positive ou négative de ce placement dépendant de l'évolution de l'action BNP Paribas et Stellantis NV (dividendes non réinvestis ; code Bloomberg : STLA FP Equity ;  place de cotation : Euronext Paris SA ; www.stellantis.com) et Veolia Environnement SA, la performance positive ou négative de ce placement dépendant de l'évolution de l'action BNP Paribas et Stellantis NV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0.55%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1,00% par trimestre écoulé (soit un Taux de Rendement Annuel net maximum de 2,92%),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Cours Initial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 et Stellantis NV, la performance positive ou négative de ce placement dépendant de l'évolution de l'action BNP Paribas et Stellantis NV (dividendes non réinvestis ; code Bloomberg : STLA FP Equity ;  place de cotation : Euronext Paris SA ; www.stellantis.com) et Veolia Environnement SA, la performance positive ou négative de ce placement dépendant de l'évolution de l'action BNP Paribas et Stellantis NV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0.55%%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1,00% par trimestre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Cours Initial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3,15%</a:t>
            </a:r>
            <a:r>
              <a:rPr lang="fr-FR" sz="800" baseline="30000" dirty="0"/>
              <a:t>(2) </a:t>
            </a:r>
            <a:r>
              <a:rPr lang="fr-FR" sz="800" dirty="0"/>
              <a:t>et 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a:t>
            </a:r>
            <a:r>
              <a:rPr lang="fr-FR" sz="800" b="1" dirty="0">
                <a:solidFill>
                  <a:srgbClr val="000000"/>
                </a:solidFill>
              </a:rPr>
              <a:t>Cours Initial</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Cours Initial de l’action</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0.55%%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0.55%%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2,38%</a:t>
            </a:r>
            <a:r>
              <a:rPr lang="fr-FR" sz="800" baseline="30000" dirty="0"/>
              <a:t>(2)</a:t>
            </a:r>
            <a:r>
              <a:rPr lang="fr-FR" sz="800" dirty="0"/>
              <a:t> et 3,01%</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0.55%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a:t>
            </a:r>
            <a:r>
              <a:rPr lang="fr-FR" sz="800" b="1" dirty="0">
                <a:solidFill>
                  <a:srgbClr val="000000"/>
                </a:solidFill>
              </a:rPr>
              <a:t>Cours Initial</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l’action</a:t>
            </a:r>
          </a:p>
          <a:p>
            <a:pPr marL="0" indent="0" algn="ctr">
              <a:lnSpc>
                <a:spcPct val="100000"/>
              </a:lnSpc>
              <a:spcBef>
                <a:spcPts val="0"/>
              </a:spcBef>
              <a:buNone/>
            </a:pPr>
            <a:r>
              <a:rPr lang="fr-FR" sz="800" dirty="0"/>
              <a:t> entre son Cours Initial</a:t>
            </a:r>
            <a:r>
              <a:rPr lang="fr-FR" sz="800" dirty="0">
                <a:solidFill>
                  <a:schemeClr val="tx2"/>
                </a:solidFill>
              </a:rPr>
              <a:t> </a:t>
            </a:r>
            <a:r>
              <a:rPr lang="fr-FR" sz="800" dirty="0"/>
              <a:t>et son cours de clôture le </a:t>
            </a:r>
            <a:r>
              <a:rPr lang="fr-FR" sz="800" b="1" dirty="0"/>
              <a:t>29/07/2032</a:t>
            </a:r>
            <a:r>
              <a:rPr lang="fr-FR" sz="800" dirty="0"/>
              <a:t>.</a:t>
            </a:r>
          </a:p>
          <a:p>
            <a:pPr marL="0" indent="0" algn="ctr">
              <a:lnSpc>
                <a:spcPct val="100000"/>
              </a:lnSpc>
              <a:spcBef>
                <a:spcPts val="0"/>
              </a:spcBef>
              <a:buNone/>
            </a:pPr>
            <a:r>
              <a:rPr lang="fr-FR" sz="800" dirty="0"/>
              <a:t>(Soit un Taux de Rendement Annuel net inférieur ou égal à -2,62%</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2,92%</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0.55% mais supérieur ou égal à 50% de son Cours Initial, l’investisseur reçoit, le 02 août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3,15%</a:t>
            </a:r>
            <a:r>
              <a:rPr lang="fr-FR" sz="800" baseline="30000" dirty="0"/>
              <a:t>2) </a:t>
            </a:r>
            <a:r>
              <a:rPr lang="fr-FR" sz="800" dirty="0"/>
              <a:t>et 3,00%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100% de son Cours Initial mais supérieur ou égal à  50% % de ce dernier, l’investisseur récupère l’intégralité de son capital initialement investi. Le capital n’est donc exposé à un risque de perte à l’échéance(1) que si l’action clôture à un cours strictement inférieur à 50%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NULL et NULL et NULL.</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0.55%%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 </a:t>
            </a:r>
            <a:r>
              <a:rPr lang="fr-FR" sz="800" dirty="0">
                <a:solidFill>
                  <a:srgbClr val="000000"/>
                </a:solidFill>
                <a:highlight>
                  <a:srgbClr val="00FFFF"/>
                </a:highlight>
              </a:rPr>
              <a:t>3,01%</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l’action clôture à un cours supérieur ou égal à 50% de son Cours Initial,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de l'action, du fait du </a:t>
            </a:r>
            <a:r>
              <a:rPr lang="fr-FR" sz="800" b="1" dirty="0"/>
              <a:t>mécanisme de plafonnement des gains à 1,00% par trimestre </a:t>
            </a:r>
            <a:r>
              <a:rPr lang="fr-FR" sz="800" dirty="0"/>
              <a:t>(soit un Taux de Rendement Annuel net maximum de 3,01%</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cours de clôture de l'action autour du seuil de </a:t>
            </a:r>
            <a:r>
              <a:rPr lang="fr-FR" sz="800" dirty="0">
                <a:solidFill>
                  <a:srgbClr val="000000"/>
                </a:solidFill>
                <a:effectLst/>
                <a:ea typeface="Calibri" panose="020F0502020204030204" pitchFamily="34" charset="0"/>
              </a:rPr>
              <a:t>0.55%% de son Cours Initial   </a:t>
            </a:r>
            <a:r>
              <a:rPr lang="fr-FR" sz="800" dirty="0">
                <a:effectLst/>
                <a:ea typeface="Calibri" panose="020F0502020204030204" pitchFamily="34" charset="0"/>
              </a:rPr>
              <a:t>en cours de vie, et des seuils de 0.55%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100%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21448</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961</cp:revision>
  <cp:lastPrinted>2022-05-04T09:56:42Z</cp:lastPrinted>
  <dcterms:created xsi:type="dcterms:W3CDTF">2017-02-21T09:03:05Z</dcterms:created>
  <dcterms:modified xsi:type="dcterms:W3CDTF">2022-06-30T12:59:54Z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