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6122" autoAdjust="0"/>
  </p:normalViewPr>
  <p:slideViewPr>
    <p:cSldViewPr snapToGrid="0">
      <p:cViewPr>
        <p:scale>
          <a:sx n="150" d="100"/>
          <a:sy n="150" d="100"/>
        </p:scale>
        <p:origin x="86" y="-567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13/07/2022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13/07/2022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1" dirty="0">
                <a:solidFill>
                  <a:schemeClr val="tx2"/>
                </a:solidFill>
              </a:rPr>
              <a:t>, </a:t>
            </a:r>
            <a:r>
              <a:rPr lang="fr-FR" sz="800" b="1" cap="none" dirty="0">
                <a:solidFill>
                  <a:schemeClr val="tx2"/>
                </a:solidFill>
              </a:rPr>
              <a:t>ci après le titre de créance.</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&lt;DIC&gt;</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a:t>
            </a:r>
            <a:r>
              <a:rPr lang="fr-FR" sz="800" cap="none" baseline="30000" dirty="0">
                <a:solidFill>
                  <a:schemeClr val="tx2"/>
                </a:solidFill>
              </a:rPr>
              <a:t>(2)</a:t>
            </a:r>
            <a:r>
              <a:rPr lang="fr-FR" sz="800" cap="none" dirty="0">
                <a:solidFill>
                  <a:schemeClr val="tx2"/>
                </a:solidFill>
              </a:rPr>
              <a:t>.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788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a:t>
            </a:r>
            <a:r>
              <a:rPr lang="fr-FR" sz="700" cap="none" dirty="0"/>
              <a:t>&lt;DR1&gt;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L’Émetteur n’a sollicité ou obtenu aucune notation des principales agences de notation.</a:t>
            </a:r>
          </a:p>
          <a:p>
            <a:pPr algn="just" defTabSz="914400"/>
            <a:r>
              <a:rPr lang="fr-FR" sz="650" baseline="30000" dirty="0">
                <a:solidFill>
                  <a:schemeClr val="tx2"/>
                </a:solidFill>
                <a:latin typeface="Proxima Nova Rg" panose="02000506030000020004" pitchFamily="2" charset="0"/>
              </a:rPr>
              <a:t>(4)</a:t>
            </a:r>
            <a:r>
              <a:rPr lang="fr-FR" sz="650" dirty="0">
                <a:solidFill>
                  <a:schemeClr val="tx2"/>
                </a:solidFill>
                <a:latin typeface="Proxima Nova Rg" panose="02000506030000020004" pitchFamily="2" charset="0"/>
              </a:rPr>
              <a:t> Standard &amp; Poor’s : BBB+, Moody’s : A2, Fitch : A. Notations en vigueur au moment de la rédaction de la présente brochure le &lt;DDR_MAJ&gt;.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80417"/>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903417911"/>
              </p:ext>
            </p:extLst>
          </p:nvPr>
        </p:nvGraphicFramePr>
        <p:xfrm>
          <a:off x="458462" y="853960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cumulées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64454"/>
            <a:ext cx="6839997"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rgbClr val="000000"/>
                </a:solidFill>
                <a:latin typeface="Proxima Nova Rg" panose="02000506030000020004" pitchFamily="2" charset="0"/>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53120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814285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918558798"/>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latin typeface="+mn-lt"/>
                          <a:ea typeface="+mn-ea"/>
                          <a:cs typeface="+mn-cs"/>
                        </a:rPr>
                        <a:t>&lt;</a:t>
                      </a:r>
                      <a:r>
                        <a:rPr lang="fr-FR" sz="700" b="0" i="0" kern="1200" baseline="0" dirty="0" err="1">
                          <a:solidFill>
                            <a:schemeClr val="tx1"/>
                          </a:solidFill>
                          <a:latin typeface="+mn-lt"/>
                          <a:ea typeface="+mn-ea"/>
                          <a:cs typeface="+mn-cs"/>
                        </a:rPr>
                        <a:t>dates_paiement_autocall</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418514870"/>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totale en cours de vie et à l’</a:t>
                      </a:r>
                      <a:r>
                        <a:rPr lang="fr-FR" sz="700" b="1" i="0" dirty="0" err="1">
                          <a:solidFill>
                            <a:schemeClr val="tx1"/>
                          </a:solidFill>
                          <a:latin typeface="+mn-lt"/>
                        </a:rPr>
                        <a:t>échance</a:t>
                      </a:r>
                      <a:r>
                        <a:rPr lang="fr-FR" sz="700" b="1" i="0" dirty="0">
                          <a:solidFill>
                            <a:schemeClr val="tx1"/>
                          </a:solidFill>
                          <a:latin typeface="+mn-lt"/>
                        </a:rPr>
                        <a: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&lt;ABAC&gt;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Finance Corp International Ltd, une valorisation du titre de créance sera assurée, tous les quinze jours à compter du &lt;Datesconstatations3&gt; par une société de service indépendante financièrement de Goldman Sachs Finance Corp International Ltd,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Finance Corp International Ltd,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0027"/>
          </a:xfrm>
          <a:prstGeom prst="rect">
            <a:avLst/>
          </a:prstGeom>
          <a:noFill/>
          <a:ln w="9525">
            <a:noFill/>
            <a:miter lim="800000"/>
            <a:headEnd/>
            <a:tailEnd/>
          </a:ln>
        </p:spPr>
        <p:txBody>
          <a:bodyPr wrap="square" lIns="0" tIns="0" rIns="0" bIns="0">
            <a:spAutoFit/>
          </a:bodyPr>
          <a:lstStyle/>
          <a:p>
            <a:pPr lvl="0" algn="just" defTabSz="914400"/>
            <a:r>
              <a:rPr lang="fr-FR" sz="800" baseline="30000" dirty="0"/>
              <a:t>(1)</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45762"/>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79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
            </a:r>
            <a:r>
              <a:rPr lang="fr-FR" sz="800" dirty="0">
                <a:solidFill>
                  <a:schemeClr val="tx1"/>
                </a:solidFill>
                <a:latin typeface="Proxima Nova Rg"/>
              </a:rPr>
              <a:t>&lt;NOM&gt;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&lt;F1&gt;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71144"/>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1" name="Espace réservé du texte 11">
            <a:extLst>
              <a:ext uri="{FF2B5EF4-FFF2-40B4-BE49-F238E27FC236}">
                <a16:creationId xmlns:a16="http://schemas.microsoft.com/office/drawing/2014/main" id="{3DD71502-B04E-5C4F-C7F2-9F64DE6B1C11}"/>
              </a:ext>
            </a:extLst>
          </p:cNvPr>
          <p:cNvSpPr txBox="1">
            <a:spLocks/>
          </p:cNvSpPr>
          <p:nvPr/>
        </p:nvSpPr>
        <p:spPr>
          <a:xfrm>
            <a:off x="458462" y="5245762"/>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2" name="Rectangle">
            <a:extLst>
              <a:ext uri="{FF2B5EF4-FFF2-40B4-BE49-F238E27FC236}">
                <a16:creationId xmlns:a16="http://schemas.microsoft.com/office/drawing/2014/main" id="{E038A5E5-88E6-B3AF-56B5-777EF1EA5175}"/>
              </a:ext>
            </a:extLst>
          </p:cNvPr>
          <p:cNvSpPr/>
          <p:nvPr/>
        </p:nvSpPr>
        <p:spPr>
          <a:xfrm>
            <a:off x="361950" y="5279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3C8F155A-D960-69D8-8339-5FAAC888A39A}"/>
              </a:ext>
            </a:extLst>
          </p:cNvPr>
          <p:cNvSpPr txBox="1"/>
          <p:nvPr/>
        </p:nvSpPr>
        <p:spPr>
          <a:xfrm>
            <a:off x="407669" y="6171144"/>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41043"/>
            <a:ext cx="6837887" cy="413549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 et/ou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376839"/>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a:t>
            </a:r>
            <a:r>
              <a:rPr lang="fr-FR" sz="800" dirty="0">
                <a:solidFill>
                  <a:srgbClr val="000000"/>
                </a:solidFill>
                <a:highlight>
                  <a:srgbClr val="FFFF00"/>
                </a:highlight>
              </a:rPr>
              <a:t>compris entre &lt;TRA.MAX.P&gt;</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a:t>
            </a:r>
            <a:r>
              <a:rPr lang="fr-FR" sz="800" baseline="30000" dirty="0">
                <a:solidFill>
                  <a:srgbClr val="000000"/>
                </a:solidFill>
              </a:rPr>
              <a:t>(1)</a:t>
            </a:r>
            <a:r>
              <a:rPr lang="fr-FR" sz="800" dirty="0">
                <a:solidFill>
                  <a:srgbClr val="000000"/>
                </a:solidFill>
              </a:rPr>
              <a:t>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a:t>
            </a:r>
            <a:r>
              <a:rPr lang="fr-FR" sz="800" b="1" dirty="0"/>
              <a:t>gain plafonné fixe de &lt;CPN&gt;</a:t>
            </a:r>
            <a:r>
              <a:rPr lang="fr-FR" sz="800" dirty="0"/>
              <a:t> par &lt;F0&gt; &lt;F2&gt; depuis le &lt;DDCI&gt;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a:t>
            </a:r>
            <a:r>
              <a:rPr lang="fr-FR" sz="800" b="1" dirty="0"/>
              <a:t>gain plafonné fixe de &lt;CPN&gt;</a:t>
            </a:r>
            <a:r>
              <a:rPr lang="fr-FR" sz="800" dirty="0"/>
              <a:t> par &lt;F0&gt; &lt;F2&gt; depuis le &lt;DDCI&gt;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17953"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just">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17953"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22" name="ZoneTexte 21">
            <a:extLst>
              <a:ext uri="{FF2B5EF4-FFF2-40B4-BE49-F238E27FC236}">
                <a16:creationId xmlns:a16="http://schemas.microsoft.com/office/drawing/2014/main" id="{CFB4D981-81FC-9D6B-FF91-3F11593C6302}"/>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2281793"/>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21085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7972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78344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332573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419491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48061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560378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11278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7194999"/>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27" name="ZoneTexte 26">
            <a:extLst>
              <a:ext uri="{FF2B5EF4-FFF2-40B4-BE49-F238E27FC236}">
                <a16:creationId xmlns:a16="http://schemas.microsoft.com/office/drawing/2014/main" id="{A5593142-B0A9-0322-4DCF-14192E048E25}"/>
              </a:ext>
            </a:extLst>
          </p:cNvPr>
          <p:cNvSpPr txBox="1"/>
          <p:nvPr/>
        </p:nvSpPr>
        <p:spPr>
          <a:xfrm>
            <a:off x="780910" y="8071465"/>
            <a:ext cx="5997853" cy="215444"/>
          </a:xfrm>
          <a:prstGeom prst="rect">
            <a:avLst/>
          </a:prstGeom>
          <a:noFill/>
        </p:spPr>
        <p:txBody>
          <a:bodyPr wrap="square" rtlCol="0">
            <a:spAutoFit/>
          </a:bodyPr>
          <a:lstStyle/>
          <a:p>
            <a:r>
              <a:rPr lang="fr-FR" sz="800" dirty="0"/>
              <a:t>&lt;balisedeg2&gt; &lt;balisedeg3&gt;</a:t>
            </a:r>
            <a:endParaRPr lang="en-US" sz="800" dirty="0"/>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0E64D20-4BEF-9D52-A738-E939DAE9E488}"/>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3" name="Espace réservé du texte 36">
            <a:extLst>
              <a:ext uri="{FF2B5EF4-FFF2-40B4-BE49-F238E27FC236}">
                <a16:creationId xmlns:a16="http://schemas.microsoft.com/office/drawing/2014/main" id="{DF6D83DD-D517-7A33-022D-95B5C79B9F43}"/>
              </a:ext>
            </a:extLst>
          </p:cNvPr>
          <p:cNvSpPr txBox="1">
            <a:spLocks/>
          </p:cNvSpPr>
          <p:nvPr/>
        </p:nvSpPr>
        <p:spPr>
          <a:xfrm>
            <a:off x="1186723" y="316902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4" name="Espace réservé du texte 11">
            <a:extLst>
              <a:ext uri="{FF2B5EF4-FFF2-40B4-BE49-F238E27FC236}">
                <a16:creationId xmlns:a16="http://schemas.microsoft.com/office/drawing/2014/main" id="{4AAB1197-9E26-30DF-4263-0FF4F93AF6B1}"/>
              </a:ext>
            </a:extLst>
          </p:cNvPr>
          <p:cNvSpPr txBox="1">
            <a:spLocks/>
          </p:cNvSpPr>
          <p:nvPr/>
        </p:nvSpPr>
        <p:spPr>
          <a:xfrm>
            <a:off x="285664" y="89764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5" name="ZoneTexte 4">
            <a:extLst>
              <a:ext uri="{FF2B5EF4-FFF2-40B4-BE49-F238E27FC236}">
                <a16:creationId xmlns:a16="http://schemas.microsoft.com/office/drawing/2014/main" id="{64798689-4B89-EB9D-0E25-4CF8D548D6F4}"/>
              </a:ext>
            </a:extLst>
          </p:cNvPr>
          <p:cNvSpPr txBox="1"/>
          <p:nvPr/>
        </p:nvSpPr>
        <p:spPr>
          <a:xfrm>
            <a:off x="790749" y="15417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6" name="ZoneTexte 5">
            <a:extLst>
              <a:ext uri="{FF2B5EF4-FFF2-40B4-BE49-F238E27FC236}">
                <a16:creationId xmlns:a16="http://schemas.microsoft.com/office/drawing/2014/main" id="{0EF90391-0A90-49BA-DA69-FF18B3CEB0FD}"/>
              </a:ext>
            </a:extLst>
          </p:cNvPr>
          <p:cNvSpPr txBox="1"/>
          <p:nvPr/>
        </p:nvSpPr>
        <p:spPr>
          <a:xfrm>
            <a:off x="790749" y="264625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7" name="ZoneTexte 6">
            <a:extLst>
              <a:ext uri="{FF2B5EF4-FFF2-40B4-BE49-F238E27FC236}">
                <a16:creationId xmlns:a16="http://schemas.microsoft.com/office/drawing/2014/main" id="{D930E553-9835-0FF3-80B1-6767EAA49A5D}"/>
              </a:ext>
            </a:extLst>
          </p:cNvPr>
          <p:cNvSpPr txBox="1"/>
          <p:nvPr/>
        </p:nvSpPr>
        <p:spPr>
          <a:xfrm>
            <a:off x="790749" y="638649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8" name="Espace réservé du texte 36">
            <a:extLst>
              <a:ext uri="{FF2B5EF4-FFF2-40B4-BE49-F238E27FC236}">
                <a16:creationId xmlns:a16="http://schemas.microsoft.com/office/drawing/2014/main" id="{920C4643-E47A-80AD-EE65-79D69F00F506}"/>
              </a:ext>
            </a:extLst>
          </p:cNvPr>
          <p:cNvSpPr txBox="1">
            <a:spLocks/>
          </p:cNvSpPr>
          <p:nvPr/>
        </p:nvSpPr>
        <p:spPr>
          <a:xfrm>
            <a:off x="1096003" y="699436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&lt;NDR&gt;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9" name="Espace réservé du texte 36">
            <a:extLst>
              <a:ext uri="{FF2B5EF4-FFF2-40B4-BE49-F238E27FC236}">
                <a16:creationId xmlns:a16="http://schemas.microsoft.com/office/drawing/2014/main" id="{6727FAD9-AAEB-5358-4BAD-ACD04774D223}"/>
              </a:ext>
            </a:extLst>
          </p:cNvPr>
          <p:cNvSpPr txBox="1">
            <a:spLocks/>
          </p:cNvSpPr>
          <p:nvPr/>
        </p:nvSpPr>
        <p:spPr>
          <a:xfrm>
            <a:off x="1182913" y="513554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10" name="ZoneTexte 9">
            <a:extLst>
              <a:ext uri="{FF2B5EF4-FFF2-40B4-BE49-F238E27FC236}">
                <a16:creationId xmlns:a16="http://schemas.microsoft.com/office/drawing/2014/main" id="{09678265-1F84-0E83-4BE0-8DD0E05B64B7}"/>
              </a:ext>
            </a:extLst>
          </p:cNvPr>
          <p:cNvSpPr txBox="1"/>
          <p:nvPr/>
        </p:nvSpPr>
        <p:spPr>
          <a:xfrm>
            <a:off x="790749" y="443513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Tree>
    <p:extLst>
      <p:ext uri="{BB962C8B-B14F-4D97-AF65-F5344CB8AC3E}">
        <p14:creationId xmlns:p14="http://schemas.microsoft.com/office/powerpoint/2010/main" val="312153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fin du &lt;F0&gt; </a:t>
            </a:r>
            <a:r>
              <a:rPr lang="fr-FR" sz="800" dirty="0">
                <a:latin typeface="+mn-lt"/>
              </a:rPr>
              <a:t>&lt;1PR&gt;</a:t>
            </a:r>
            <a:r>
              <a:rPr lang="fr-FR" sz="800" dirty="0">
                <a:solidFill>
                  <a:schemeClr val="tx2"/>
                </a:solidFill>
              </a:rPr>
              <a:t>,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830A3F7-FDB6-49F5-B063-BA0EEEB331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20784</TotalTime>
  <Words>8946</Words>
  <Application>Microsoft Office PowerPoint</Application>
  <PresentationFormat>Personnalisé</PresentationFormat>
  <Paragraphs>354</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919</cp:revision>
  <cp:lastPrinted>2022-05-04T09:56:42Z</cp:lastPrinted>
  <dcterms:created xsi:type="dcterms:W3CDTF">2017-02-21T09:03:05Z</dcterms:created>
  <dcterms:modified xsi:type="dcterms:W3CDTF">2022-07-13T14:15:57Z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