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00" d="100"/>
          <a:sy n="100" d="100"/>
        </p:scale>
        <p:origin x="2712" y="-88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11/07/2022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(1)</a:t>
            </a:r>
            <a:r>
              <a:rPr lang="fr-FR" sz="800" b="1" cap="none" dirty="0"/>
              <a:t>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13 février 2022 au 29 juillet 2022 (inclus). </a:t>
            </a:r>
            <a:r>
              <a:rPr lang="fr-FR" sz="800" cap="none" dirty="0"/>
              <a:t>Une fois le montant de l’enveloppe initiale atteint (30 000 000 EUR), la commercialisation de « guigui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action.</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754326"/>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4202E"/>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Sg </a:t>
            </a:r>
            <a:r>
              <a:rPr lang="fr-FR" sz="800" b="1" cap="all" dirty="0" err="1">
                <a:solidFill>
                  <a:srgbClr val="B9A049"/>
                </a:solidFill>
                <a:latin typeface="Futura PT" panose="020B0902020204020203" pitchFamily="34" charset="0"/>
              </a:rPr>
              <a:t>issuer</a:t>
            </a:r>
            <a:r>
              <a:rPr lang="fr-FR" sz="800" b="1" cap="all" dirty="0">
                <a:solidFill>
                  <a:srgbClr val="B9A049"/>
                </a:solidFill>
                <a:latin typeface="Futura PT" panose="020B0902020204020203" pitchFamily="34" charset="0"/>
              </a:rPr>
              <a:t> </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véhicule d’émission dédié de droit luxembourgeois, bénéficiant d’une garantie donnée par Société Générale</a:t>
            </a:r>
            <a:r>
              <a:rPr lang="fr-FR" sz="800" cap="none" baseline="30000" dirty="0">
                <a:solidFill>
                  <a:schemeClr val="tx2"/>
                </a:solidFill>
                <a:latin typeface="Proxima Nova Rg" panose="02000506030000020004" pitchFamily="2" charset="0"/>
              </a:rPr>
              <a:t> </a:t>
            </a:r>
            <a:r>
              <a:rPr lang="fr-FR" sz="800" cap="none" dirty="0">
                <a:solidFill>
                  <a:schemeClr val="tx2"/>
                </a:solidFill>
                <a:latin typeface="Proxima Nova Rg" panose="02000506030000020004" pitchFamily="2" charset="0"/>
              </a:rPr>
              <a:t>de la formule de remboursement et du paiement des sommes dues par l’Émetteur au titre du produit. L’investisseur est par conséquent soumis au risque de défaut de paiement et de faillite de l’Émetteur, SG ISSUER, ainsi que de défaut de paiement, faillite et de mise en résolution du Garant, Société Générale.</a:t>
            </a: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GUIGUI</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rgbClr val="04202E"/>
                </a:solidFill>
                <a:latin typeface="Proxima Nova Rg" panose="02000506030000020004" pitchFamily="2" charset="0"/>
              </a:rPr>
              <a:t>(1) </a:t>
            </a:r>
            <a:r>
              <a:rPr lang="fr-FR" sz="650" dirty="0">
                <a:solidFill>
                  <a:srgbClr val="04202E"/>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de faillite de l’Émetteur et/ou Garant, ainsi que de mise en résolution du Garant. Pour les autres risques de perte en capital, voir pages suivantes. </a:t>
            </a:r>
          </a:p>
          <a:p>
            <a:pPr algn="just" defTabSz="914400"/>
            <a:r>
              <a:rPr lang="fr-FR" sz="650" baseline="30000" dirty="0">
                <a:solidFill>
                  <a:srgbClr val="04202E"/>
                </a:solidFill>
                <a:latin typeface="Proxima Nova Rg" panose="02000506030000020004" pitchFamily="2" charset="0"/>
              </a:rPr>
              <a:t>(2) </a:t>
            </a:r>
            <a:r>
              <a:rPr lang="fr-FR" sz="650" dirty="0">
                <a:solidFill>
                  <a:srgbClr val="04202E"/>
                </a:solidFill>
                <a:latin typeface="Proxima Nova Rg" panose="02000506030000020004" pitchFamily="2" charset="0"/>
              </a:rPr>
              <a:t>L’assureur s’engage exclusivement sur le nombre d’unités de compte mais non sur leur valeur, qu’il ne garantit pas. Il est précisé que l’assureur d’une part, l’Émetteur et le Garant d’autre part sont des entités juridiques indépendantes. Ce document n’a pas été rédigé par l’assureur. </a:t>
            </a:r>
          </a:p>
          <a:p>
            <a:pPr algn="just" defTabSz="914400"/>
            <a:r>
              <a:rPr lang="fr-FR" sz="650" baseline="30000" dirty="0">
                <a:solidFill>
                  <a:srgbClr val="04202E"/>
                </a:solidFill>
                <a:latin typeface="Proxima Nova Rg" panose="02000506030000020004" pitchFamily="2" charset="0"/>
              </a:rPr>
              <a:t>(3) </a:t>
            </a:r>
            <a:r>
              <a:rPr lang="fr-FR" sz="650" dirty="0">
                <a:solidFill>
                  <a:srgbClr val="04202E"/>
                </a:solidFill>
                <a:latin typeface="Proxima Nova Rg" panose="02000506030000020004" pitchFamily="2" charset="0"/>
              </a:rPr>
              <a:t>Filiale à 100% de Société Générale Luxembourg SA, elle-même filiale à 100% de Société Générale : Moody’s : A1 / Standard &amp; </a:t>
            </a:r>
            <a:r>
              <a:rPr lang="fr-FR" sz="650" dirty="0" err="1">
                <a:solidFill>
                  <a:srgbClr val="04202E"/>
                </a:solidFill>
                <a:latin typeface="Proxima Nova Rg" panose="02000506030000020004" pitchFamily="2" charset="0"/>
              </a:rPr>
              <a:t>Poor’s</a:t>
            </a:r>
            <a:r>
              <a:rPr lang="fr-FR" sz="650" dirty="0">
                <a:solidFill>
                  <a:srgbClr val="04202E"/>
                </a:solidFill>
                <a:latin typeface="Proxima Nova Rg" panose="02000506030000020004" pitchFamily="2" charset="0"/>
              </a:rPr>
              <a:t> : A. Notations en vigueur au moment de la rédaction de la présente brochure le </a:t>
            </a:r>
            <a:r>
              <a:rPr lang="fr-FR" sz="650" dirty="0">
                <a:solidFill>
                  <a:schemeClr val="tx2"/>
                </a:solidFill>
                <a:latin typeface="Proxima Nova Rg" panose="02000506030000020004" pitchFamily="2" charset="0"/>
              </a:rPr>
              <a:t>13 juillet 2022. </a:t>
            </a:r>
            <a:r>
              <a:rPr lang="fr-FR" sz="650" dirty="0">
                <a:solidFill>
                  <a:srgbClr val="04202E"/>
                </a:solidFill>
                <a:latin typeface="Proxima Nova Rg" panose="02000506030000020004" pitchFamily="2" charset="0"/>
              </a:rPr>
              <a:t>Ces notations peuvent être révisées à tout moment et ne sont pas une garantie de solvabilité de l’Émetteur ni du Garant. Elles ne sauraient constituer un argument de souscription au titres de créance.</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finale(1), l’action clôture à un cours strictement inférieur à 100%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guigui » EST TRÈS SENSIBLE À UNE FAIBLE </a:t>
            </a:r>
            <a:r>
              <a:rPr lang="fr-FR" sz="800">
                <a:solidFill>
                  <a:srgbClr val="B9A049"/>
                </a:solidFill>
                <a:latin typeface="+mn-lt"/>
              </a:rPr>
              <a:t>VARIATION DU cours </a:t>
            </a:r>
            <a:r>
              <a:rPr lang="fr-FR" sz="800" dirty="0">
                <a:solidFill>
                  <a:srgbClr val="B9A049"/>
                </a:solidFill>
                <a:latin typeface="+mn-lt"/>
              </a:rPr>
              <a:t>DE l’action AUTOUR DES SEUILS DE 50% ET DE 100% DE SON Cours Initial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(1)</a:t>
            </a:r>
            <a:r>
              <a:rPr lang="fr-FR" sz="800" dirty="0"/>
              <a:t>, l’action clôture à un cours strictement supérieur à 100 de son Cours Initial. Le produit verse donc un coupon de 2,10%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(1)</a:t>
            </a:r>
            <a:r>
              <a:rPr lang="fr-FR" sz="800" dirty="0"/>
              <a:t>, l’action clôture à un cours strictement inférieur à 100 de son Cours Initial.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-12,02%</a:t>
            </a:r>
            <a:r>
              <a:rPr lang="fr-FR" sz="800" baseline="30000" dirty="0"/>
              <a:t>(2)</a:t>
            </a:r>
            <a:r>
              <a:rPr lang="fr-FR" sz="800" dirty="0"/>
              <a:t>, contre un Taux de Rendement Annuel net négatif de </a:t>
            </a:r>
            <a:r>
              <a:rPr lang="fr-FR" sz="800" dirty="0">
                <a:solidFill>
                  <a:srgbClr val="000000"/>
                </a:solidFill>
                <a:highlight>
                  <a:srgbClr val="00FFFF"/>
                </a:highlight>
              </a:rPr>
              <a:t>-12,21%</a:t>
            </a:r>
            <a:r>
              <a:rPr lang="fr-FR" sz="800" baseline="30000" dirty="0"/>
              <a:t>(2)</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(1)</a:t>
            </a:r>
            <a:r>
              <a:rPr lang="fr-FR" sz="800" dirty="0">
                <a:latin typeface="+mn-lt"/>
              </a:rPr>
              <a:t>, l’action clôture à un cours strictement inférieur à 100% de son Cours Initial mais supérieur au seuil de versement du coupon. Le mécanisme de remboursement anticipé automatique n’est donc pas activé mais le produit verse un coupon de 2,10% au titre du trimestre.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l’action clôture à un cours strictement inférieur à 100% de son Cours Initial (70% dans cet exemple) mais strictement supérieur à 50% de son Cours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-0,74%</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-4,46%</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(1)</a:t>
            </a:r>
            <a:r>
              <a:rPr lang="fr-FR" sz="800" dirty="0">
                <a:solidFill>
                  <a:schemeClr val="tx2"/>
                </a:solidFill>
              </a:rPr>
              <a:t>, l’action clôture à un cours supérieur à 100 de son Cours Initial. Le produit verse alors un coupon de 2,10%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(1)</a:t>
            </a:r>
            <a:r>
              <a:rPr lang="fr-FR" sz="800" dirty="0">
                <a:solidFill>
                  <a:schemeClr val="tx2"/>
                </a:solidFill>
              </a:rPr>
              <a:t>, l’action clôture à un cours supérieur à 100% de son Cours Initial (115% dans cet exemple). Le produit est alors automatiquement remboursé par anticipation. L’investisseur récupère l’intégralité du capital initial majoré d’un coupon de 2,10%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7,25%</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13,68%</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2,10%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458459" y="2318451"/>
            <a:ext cx="3092654"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407669" y="5057845"/>
            <a:ext cx="136702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407669" y="7349744"/>
            <a:ext cx="2081530"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13 juillet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BOUYGUES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12/07/2022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BOUYGUES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-6,52%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7,55%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-0,51%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145,71%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69,98%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BOUYGUES SA ENTRE LE </a:t>
            </a:r>
            <a:r>
              <a:rPr lang="en-US" sz="1200" b="0" dirty="0">
                <a:effectLst/>
                <a:latin typeface="+mj-lt"/>
              </a:rPr>
              <a:t>12 JUILLET 2010</a:t>
            </a:r>
            <a:r>
              <a:rPr lang="en-US" sz="1200" dirty="0">
                <a:latin typeface="+mj-lt"/>
              </a:rPr>
              <a:t> </a:t>
            </a:r>
            <a:r>
              <a:rPr lang="fr-FR" sz="1200" cap="none" dirty="0">
                <a:latin typeface="Futura PT" panose="020B0902020204020203" pitchFamily="34" charset="0"/>
              </a:rPr>
              <a:t>ET LE 12 JUILLET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12 JUILLET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12 JUILLET 2022</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207642883"/>
              </p:ext>
            </p:extLst>
          </p:nvPr>
        </p:nvGraphicFramePr>
        <p:xfrm>
          <a:off x="361950" y="659257"/>
          <a:ext cx="6837886" cy="767391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0305239"/>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SG Issuer. Filiale à 100% de Société Générale Luxembourg SA, elle-même filiale à 100% de 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Bouygues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cap="none" dirty="0">
                          <a:solidFill>
                            <a:schemeClr val="tx2"/>
                          </a:solidFill>
                          <a:latin typeface="Proxima Nova Rg" panose="02000506030000020004" pitchFamily="2" charset="0"/>
                        </a:rPr>
                        <a:t>Comptes-titres, contrats d’assurance vie et de capitalisation</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Société Générale paiera au distributeur concerné une rémunération annuelle (calculée sur la base de la durée des titres) dont le montant maximum est égal à 1,50% du montant total des titres effectivement placés.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Société Générale s’engage, dans des conditions normales de marché, à donner de manière quotidienne des prix indicatifs pendant toute la durée de vie des titres de créance avec une fourchette achat/vente de 1% de la Valeur Nominale.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Société Générale, ce qui peut être source d’un conflit d’intérêts(2).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13 juillet 2022,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(2)</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366030026"/>
              </p:ext>
            </p:extLst>
          </p:nvPr>
        </p:nvGraphicFramePr>
        <p:xfrm>
          <a:off x="360894" y="977900"/>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Crédit Suisse AG (1),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Bouygues SA (dividendes non réinvestis ; code Bloomberg : EN FP Equity ; place de cotation : sponsorEuronext Paris SA ; www.bouygues.com).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13/02/2022 au 29/07/2022 (inclus). Une fois le montant de l’enveloppe initiale atteint (30 000 000 EUR), la commercialisation de « guigui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Initial correspond au cour de clôture de l'action Bouygues SA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31/10/2022, 30/01/2023, 02/05/2023, 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07/11/2022, 07/11/2022, 06/02/2023, 09/05/2023, 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 05/08/2032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07/08/2023, 06/11/2023, 05/02/2024, 07/05/2024, 05/08/2024, 05/11/2024, 05/02/2025, 07/05/2025, 05/08/2025, 05/11/2025, 05/02/2026, 07/05/2026, 05/08/2026, 05/11/2026, 05/02/2027, 06/05/2027, 05/08/2027, 05/11/2027, 07/02/2028, 09/05/2028, 07/08/2028, 06/11/2028, 05/02/2029, 08/05/2029, 06/08/2029, 05/11/2029, 05/02/2030, 07/05/2030, 05/08/2030, 05/11/2030, 05/02/2031, 07/05/2031, 05/08/2031, 05/11/2031, 05/02/2032, 06/05/2032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Initial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cap="none" dirty="0">
                          <a:solidFill>
                            <a:schemeClr val="tx2"/>
                          </a:solidFill>
                          <a:latin typeface="Proxima Nova Rg" panose="02000506030000020004" pitchFamily="2" charset="0"/>
                        </a:rPr>
                        <a:t>Comptes-titres, contrats d’assurance vie et de capitalisation</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Credit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baseline="30000" dirty="0">
                <a:solidFill>
                  <a:srgbClr val="000000"/>
                </a:solidFill>
                <a:highlight>
                  <a:srgbClr val="FF00FF"/>
                </a:highlight>
                <a:latin typeface="Proxima Nova Rg" panose="02000506030000020004" pitchFamily="2" charset="0"/>
              </a:rPr>
              <a:t>(</a:t>
            </a:r>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section dédiée en page 3 pour une présentation de la détermination du Cours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 pour une durée de 4 à 40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la performance positive ou négative de ce placement dépendant de l'évolution de l'action 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2,10% par trimestre écoulé depuis le 29/07/2022 (soit 8,40%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2,10% par trimestre écoulé (soit un Taux de Rendement Annuel net maximum de 7,22%), les investisseurs recevront en contrepartie l’intégralité du capital initial si l’action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Cours Initial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Cours Initial</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guigui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29/07/2022)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guigui », vous êtes exposé pour une durée de 4 à 40 trimestres à l’évolution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Bouygues SA, la performance positive ou négative de ce placement dépendant de l'évolution de l'action Bouygues SA (dividendes non réinvestis ; code Bloomberg : EN FP Equity ; place de cotation : Euronext Paris SA ; www.bouygues.com).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2,10% par trimestre (soit 8,40%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100 de son Cours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7,55%</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guigui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guigui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2,10% par trimestre écoulé depuis le 29/07/2022</a:t>
            </a:r>
          </a:p>
          <a:p>
            <a:pPr marL="0" indent="0" algn="ctr">
              <a:lnSpc>
                <a:spcPct val="100000"/>
              </a:lnSpc>
              <a:spcBef>
                <a:spcPts val="0"/>
              </a:spcBef>
              <a:buNone/>
            </a:pPr>
            <a:r>
              <a:rPr lang="fr-FR" sz="800" dirty="0"/>
              <a:t>(soit un gain de 84,00% et un Taux de Rendement Annuel net de </a:t>
            </a:r>
            <a:r>
              <a:rPr lang="fr-FR" sz="800" dirty="0">
                <a:highlight>
                  <a:srgbClr val="FFFF00"/>
                </a:highlight>
              </a:rPr>
              <a:t>5,21%</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2,10%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6,67%</a:t>
            </a:r>
            <a:r>
              <a:rPr lang="fr-FR" sz="800" baseline="30000" dirty="0"/>
              <a:t>(2) </a:t>
            </a:r>
            <a:r>
              <a:rPr lang="fr-FR" sz="800" dirty="0"/>
              <a:t>et </a:t>
            </a:r>
            <a:r>
              <a:rPr lang="fr-FR" sz="800" dirty="0">
                <a:highlight>
                  <a:srgbClr val="FFFF00"/>
                </a:highlight>
              </a:rPr>
              <a:t>7,22%</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80% de son Cours Initial, l’investisseur reçoit, le 02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02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29/07/2022 et le 29/07/2032</a:t>
            </a:r>
          </a:p>
          <a:p>
            <a:pPr marL="0" indent="0" algn="ctr">
              <a:lnSpc>
                <a:spcPct val="100000"/>
              </a:lnSpc>
              <a:spcBef>
                <a:spcPts val="0"/>
              </a:spcBef>
              <a:buNone/>
            </a:pPr>
            <a:r>
              <a:rPr lang="fr-FR" sz="800" dirty="0"/>
              <a:t>(Soit un Taux de Rendement Annuel net inférieur ou égal </a:t>
            </a:r>
            <a:r>
              <a:rPr lang="fr-FR" sz="800"/>
              <a:t>à -7,62%</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Bouygues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80% mais supérieur ou égal à 50% de son Cours Initial, l’investisseur reçoit, le 02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a:t>
            </a:r>
            <a:r>
              <a:rPr lang="fr-FR" sz="800" dirty="0">
                <a:solidFill>
                  <a:schemeClr val="tx2"/>
                </a:solidFill>
              </a:rPr>
              <a:t>, on compare le cours de l’action à son Cours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 de clôture de l'action Bouygues SA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100 de son Cours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2,10%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a:t>
            </a:r>
            <a:r>
              <a:rPr lang="fr-FR" sz="800" b="1" dirty="0">
                <a:solidFill>
                  <a:schemeClr val="tx2"/>
                </a:solidFill>
              </a:rPr>
              <a:t> clôture à un cours </a:t>
            </a:r>
            <a:r>
              <a:rPr lang="fr-FR" sz="800" b="1" dirty="0">
                <a:solidFill>
                  <a:schemeClr val="tx2"/>
                </a:solidFill>
                <a:latin typeface="Proxima Nova Rg" panose="02000506030000020004" pitchFamily="2" charset="0"/>
              </a:rPr>
              <a:t>strictement inférieur à 100 de son Cours Initial,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5,21%</a:t>
            </a:r>
            <a:r>
              <a:rPr lang="fr-FR" sz="800" baseline="30000" dirty="0"/>
              <a:t>(2)</a:t>
            </a:r>
            <a:r>
              <a:rPr lang="fr-FR" sz="800" dirty="0"/>
              <a:t> et </a:t>
            </a:r>
            <a:r>
              <a:rPr lang="fr-FR" sz="800" dirty="0">
                <a:highlight>
                  <a:srgbClr val="00FFFF"/>
                </a:highlight>
              </a:rPr>
              <a:t>7,55%</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100% de son Cours Initial, l’investisseur reçoit, le 02/08/2032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50% de son cours de Référence, l’investisseur reçoit, le 02/08/2032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Cours Initial et son niveau de clôture le 29/07/2032</a:t>
            </a:r>
          </a:p>
          <a:p>
            <a:pPr marL="0" indent="0" algn="ctr">
              <a:lnSpc>
                <a:spcPct val="100000"/>
              </a:lnSpc>
              <a:spcBef>
                <a:spcPts val="0"/>
              </a:spcBef>
              <a:buNone/>
            </a:pPr>
            <a:r>
              <a:rPr lang="fr-FR" sz="800" dirty="0"/>
              <a:t>(Soit un Taux de Rendement Annuel net inférieur ou égal à 3,01%</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7,40%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100% mais supérieur ou égal à 50% de son Cours Initial, l’investisseur reçoit, le 02/08/2032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6,67%</a:t>
            </a:r>
            <a:r>
              <a:rPr lang="fr-FR" sz="800" baseline="30000" dirty="0"/>
              <a:t>2) </a:t>
            </a:r>
            <a:r>
              <a:rPr lang="fr-FR" sz="800" dirty="0"/>
              <a:t>et 7,54%</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39), on compare le cours de clôture de l'action à son Cours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100% de son Cours Initial,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(1)</a:t>
            </a:r>
            <a:r>
              <a:rPr lang="fr-FR" sz="800" dirty="0">
                <a:solidFill>
                  <a:srgbClr val="000000"/>
                </a:solidFill>
              </a:rPr>
              <a:t> trimestrielle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2,10% par trimestre écoulé depuis le 29/07/2022 (soit 8,40%</a:t>
            </a:r>
            <a:r>
              <a:rPr lang="fr-FR" sz="800" i="1" dirty="0">
                <a:solidFill>
                  <a:srgbClr val="000000"/>
                </a:solidFill>
              </a:rPr>
              <a:t> </a:t>
            </a:r>
            <a:r>
              <a:rPr lang="fr-FR" sz="800" dirty="0">
                <a:solidFill>
                  <a:srgbClr val="000000"/>
                </a:solidFill>
              </a:rPr>
              <a:t>par année écoulée et un Taux de Rendement Annuel net maximum de 7,22%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80% de son Cours Initial, l’investisseur récupère alors l’intégralité de son capital initial, majorée d’un gain de 2,10% par trimestre écoulé depuis le 29/07/2022 (soit un gain de 84,00% et un Taux de Rendement Annuel net de 5,21%</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clôture à un cours strictement inférieur à 80% de son Cours Initial mais supérieur ou égal à 50% de ce dernier, l’investisseur récupère l’intégralité de son capital initialement investi. Le capital n’est donc exposé à un risque de perte à l’échéance⁽¹⁾ que si l’action clôture à un cours strictement inférieur à 50% de son Cours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2,10% par trimestre écoulé depuis le 29/07/2022 </a:t>
            </a:r>
            <a:r>
              <a:rPr lang="fr-FR" sz="800" dirty="0">
                <a:solidFill>
                  <a:srgbClr val="000000"/>
                </a:solidFill>
              </a:rPr>
              <a:t>(soit un Taux de Rendement Annuel net maximum de 7,22%</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guigui » est très sensible à une faible variation du cours de clôture de l'action autour du seuil de </a:t>
            </a:r>
            <a:r>
              <a:rPr lang="fr-FR" sz="800" b="1" dirty="0">
                <a:solidFill>
                  <a:srgbClr val="000000"/>
                </a:solidFill>
                <a:effectLst/>
                <a:ea typeface="Calibri" panose="020F0502020204030204" pitchFamily="34" charset="0"/>
              </a:rPr>
              <a:t>100% de son Cours Initial de son Cours Initial </a:t>
            </a:r>
            <a:r>
              <a:rPr lang="fr-FR" sz="800" b="1" dirty="0">
                <a:effectLst/>
                <a:ea typeface="Calibri" panose="020F0502020204030204" pitchFamily="34" charset="0"/>
              </a:rPr>
              <a:t>en cours de vie, et des seuils de 80% et 50%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dirty="0">
                <a:solidFill>
                  <a:srgbClr val="000000"/>
                </a:solidFill>
              </a:rPr>
              <a:t>Risque lié au sous-jacent : Le mécanisme de remboursement est lié à l’évolution du cours de l'action et donc à l’évolution des marchés actions.</a:t>
            </a:r>
          </a:p>
          <a:p>
            <a:pPr marL="171450" indent="-171450" algn="just">
              <a:lnSpc>
                <a:spcPct val="90000"/>
              </a:lnSpc>
              <a:spcAft>
                <a:spcPts val="200"/>
              </a:spcAft>
              <a:buFont typeface="Arial" panose="020B0604020202020204" pitchFamily="34" charset="0"/>
              <a:buChar char="•"/>
            </a:pPr>
            <a:r>
              <a:rPr lang="fr-FR" sz="800" dirty="0">
                <a:solidFill>
                  <a:srgbClr val="000000"/>
                </a:solidFill>
              </a:rPr>
              <a:t>Risque découlant de la nature du support : En cas de revente du produit avant l’échéance ou, selon le cas, à la date de remboursement anticipé automatique(1),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d’échéance(1). Ainsi, le montant remboursé pourra être très différent (inférieur ou supérieur) du montant résultant de l’application de la formule annoncée. 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2,10% dès lors que l’action clôture à un cours supérieur ou égal à 100 de son Cours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39,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100% de son Cours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2,10% (soit un Taux de Rendement Annuel net maximum de</a:t>
            </a:r>
            <a:r>
              <a:rPr lang="fr-FR" sz="800" dirty="0">
                <a:solidFill>
                  <a:srgbClr val="000000"/>
                </a:solidFill>
                <a:highlight>
                  <a:srgbClr val="00FFFF"/>
                </a:highlight>
              </a:rPr>
              <a:t>7,55%</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l’action clôture à un cours supérieur ou égal à 50% de son Cours Initial, l’investisseur récupère alors l’intégralité de son capital initialement investi (soit un Taux de Rendement Annuel net maximum de </a:t>
            </a:r>
            <a:r>
              <a:rPr lang="fr-FR" sz="800" dirty="0">
                <a:solidFill>
                  <a:srgbClr val="000000"/>
                </a:solidFill>
                <a:highlight>
                  <a:srgbClr val="00FFFF"/>
                </a:highlight>
              </a:rPr>
              <a:t>7,55%</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guigui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50%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2,10% par trimestre </a:t>
            </a:r>
            <a:r>
              <a:rPr lang="fr-FR" sz="800" dirty="0">
                <a:solidFill>
                  <a:srgbClr val="000000"/>
                </a:solidFill>
              </a:rPr>
              <a:t>(soit un Taux de Rendement Annuel net maximum de de de </a:t>
            </a:r>
            <a:r>
              <a:rPr lang="fr-FR" sz="800" dirty="0">
                <a:solidFill>
                  <a:srgbClr val="000000"/>
                </a:solidFill>
                <a:highlight>
                  <a:srgbClr val="00FFFF"/>
                </a:highlight>
              </a:rPr>
              <a:t>7,55%</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guigui » est très sensible à une faible variation du cours de clôture de l'action autour du seuil de </a:t>
            </a:r>
            <a:r>
              <a:rPr lang="fr-FR" sz="800" dirty="0">
                <a:solidFill>
                  <a:srgbClr val="000000"/>
                </a:solidFill>
                <a:effectLst/>
                <a:ea typeface="Calibri" panose="020F0502020204030204" pitchFamily="34" charset="0"/>
              </a:rPr>
              <a:t>100 de son Cours Initial de son Cours Initial </a:t>
            </a:r>
            <a:r>
              <a:rPr lang="fr-FR" sz="800" dirty="0">
                <a:effectLst/>
                <a:ea typeface="Calibri" panose="020F0502020204030204" pitchFamily="34" charset="0"/>
              </a:rPr>
              <a:t>en cours de vie, et des seuils de 100% et 50% de son Cours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dirty="0">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taux </a:t>
            </a:r>
            <a:r>
              <a:rPr lang="fr-FR" sz="800" dirty="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a:t>
            </a:r>
            <a:r>
              <a:rPr lang="fr-FR" sz="800" dirty="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conflits d’intérêts potentiels </a:t>
            </a:r>
            <a:r>
              <a:rPr lang="fr-FR" sz="800" dirty="0">
                <a:solidFill>
                  <a:srgbClr val="000000"/>
                </a:solidFill>
              </a:rPr>
              <a:t>: L’émetteur et l’agent de calcul de ce produit appartiennent au Groupe </a:t>
            </a:r>
            <a:r>
              <a:rPr lang="fr-FR" sz="800" dirty="0" err="1">
                <a:solidFill>
                  <a:srgbClr val="000000"/>
                </a:solidFill>
              </a:rPr>
              <a:t>Credit</a:t>
            </a:r>
            <a:r>
              <a:rPr lang="fr-FR" sz="800" dirty="0">
                <a:solidFill>
                  <a:srgbClr val="000000"/>
                </a:solidFill>
              </a:rPr>
              <a:t> Suisse. Les conflits d’intérêts qui peuvent être engendrés seront gérés conformément à la réglementation applicable. </a:t>
            </a:r>
          </a:p>
          <a:p>
            <a:pPr marL="171450" indent="-171450" algn="just">
              <a:lnSpc>
                <a:spcPct val="90000"/>
              </a:lnSpc>
              <a:spcAft>
                <a:spcPts val="200"/>
              </a:spcAft>
              <a:buFont typeface="Arial" panose="020B0604020202020204" pitchFamily="34" charset="0"/>
              <a:buChar char="•"/>
            </a:pPr>
            <a:r>
              <a:rPr lang="fr-FR" sz="800" dirty="0">
                <a:solidFill>
                  <a:srgbClr val="000000"/>
                </a:solidFill>
              </a:rPr>
              <a:t>Exposition à la performance de l’indice sous-jacent. 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p>
          <a:p>
            <a:pPr marL="171450" indent="-171450" algn="just">
              <a:lnSpc>
                <a:spcPct val="90000"/>
              </a:lnSpc>
              <a:spcAft>
                <a:spcPts val="200"/>
              </a:spcAft>
              <a:buFont typeface="Arial" panose="020B0604020202020204" pitchFamily="34" charset="0"/>
              <a:buChar char="•"/>
            </a:pPr>
            <a:r>
              <a:rPr lang="fr-FR" sz="800" dirty="0">
                <a:solidFill>
                  <a:srgbClr val="000000"/>
                </a:solidFill>
              </a:rPr>
              <a:t>Risques liés aux indices « </a:t>
            </a:r>
            <a:r>
              <a:rPr lang="fr-FR" sz="800" dirty="0" err="1">
                <a:solidFill>
                  <a:srgbClr val="000000"/>
                </a:solidFill>
              </a:rPr>
              <a:t>Decrement</a:t>
            </a:r>
            <a:r>
              <a:rPr lang="fr-FR" sz="800" dirty="0">
                <a:solidFill>
                  <a:srgbClr val="000000"/>
                </a:solidFill>
              </a:rPr>
              <a:t> » en points d’indice : 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l’action clôture à un cours strictement inférieur à 50%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finale(1), l’action clôture à un cours strictement inférieur à 80% mais supérieur ou égal à 50%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clôture à un cours supérieur ou égal à 100% de son Cours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guigui » EST TRÈS SENSIBLE À UNE FAIBLE VARIATION DU cours DE CLÔTURE de l'action AUTOUR DES SEUILS DE 80% ET DE 50%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du trimestres 4 à 39</a:t>
            </a:r>
            <a:r>
              <a:rPr lang="fr-FR" sz="800" dirty="0"/>
              <a:t>, l’action clôture à un cours strictement inférieur à 100% de son Cours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50% de son Cours Initial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(3)</a:t>
            </a:r>
            <a:r>
              <a:rPr lang="fr-FR" sz="800" dirty="0"/>
              <a:t>, soit -12,21%</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l’action clôture à </a:t>
            </a:r>
            <a:r>
              <a:rPr lang="fr-FR" sz="800" dirty="0">
                <a:solidFill>
                  <a:schemeClr val="tx2"/>
                </a:solidFill>
                <a:latin typeface="+mn-lt"/>
              </a:rPr>
              <a:t>un cours strictement inférieur à 100% de son Cours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clôture à un cours strictement inférieur à 80% de son Cours Initial (70%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(2)</a:t>
            </a:r>
            <a:r>
              <a:rPr lang="fr-FR" sz="800" dirty="0">
                <a:solidFill>
                  <a:schemeClr val="tx1"/>
                </a:solidFill>
                <a:latin typeface="+mn-lt"/>
              </a:rPr>
              <a:t>, contre un Taux de Rendement Annuel net de -4,46%</a:t>
            </a:r>
            <a:r>
              <a:rPr lang="fr-FR" sz="800" baseline="30000" dirty="0">
                <a:solidFill>
                  <a:schemeClr val="tx1"/>
                </a:solidFill>
                <a:latin typeface="+mn-lt"/>
              </a:rPr>
              <a:t>(2)</a:t>
            </a:r>
            <a:r>
              <a:rPr lang="fr-FR" sz="800" dirty="0">
                <a:solidFill>
                  <a:schemeClr val="tx1"/>
                </a:solidFill>
                <a:latin typeface="+mn-lt"/>
              </a:rPr>
              <a:t>, pour un investissement direct dans l’action</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guigui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de son Cours Initial 100% de son Cours Initial </a:t>
            </a:r>
            <a:r>
              <a:rPr lang="fr-FR" sz="800" dirty="0">
                <a:solidFill>
                  <a:schemeClr val="tx2"/>
                </a:solidFill>
              </a:rPr>
              <a:t>(115% dans cet exemple). Le produit est automatiquement remboursé par anticipation. Il verse alors l’intégralité du capital initial majorée d’un gain de 2,10% par trimestre écoulé depuis le 29/07/2022, soit un gain de 8,4% dans notre exemple.</a:t>
            </a:r>
          </a:p>
          <a:p>
            <a:pPr algn="just">
              <a:spcAft>
                <a:spcPts val="600"/>
              </a:spcAft>
            </a:pPr>
            <a:r>
              <a:rPr lang="fr-FR" sz="800" dirty="0"/>
              <a:t>Ce qui correspond à un Taux de Rendement Annuel net de 7,22%</a:t>
            </a:r>
            <a:r>
              <a:rPr lang="fr-FR" sz="800" baseline="30000" dirty="0"/>
              <a:t>(2)</a:t>
            </a:r>
            <a:r>
              <a:rPr lang="fr-FR" sz="800" dirty="0"/>
              <a:t>, contre un Taux de Rendement Annuel net de 13,68%</a:t>
            </a:r>
            <a:r>
              <a:rPr lang="fr-FR" sz="800" baseline="30000" dirty="0"/>
              <a:t>(2)</a:t>
            </a:r>
            <a:r>
              <a:rPr lang="fr-FR" sz="800" dirty="0"/>
              <a:t> pour un investissement direct dans </a:t>
            </a:r>
            <a:r>
              <a:rPr lang="it-IT" sz="800" dirty="0"/>
              <a:t>l’action</a:t>
            </a:r>
            <a:r>
              <a:rPr lang="fr-FR" sz="800" baseline="30000" dirty="0"/>
              <a:t>(3)</a:t>
            </a:r>
            <a:r>
              <a:rPr lang="fr-FR" sz="800" dirty="0"/>
              <a:t>, du fait du </a:t>
            </a:r>
            <a:r>
              <a:rPr lang="fr-FR" sz="800" b="1" dirty="0">
                <a:solidFill>
                  <a:schemeClr val="tx2"/>
                </a:solidFill>
              </a:rPr>
              <a:t>mécanisme de plafonnement des gains à 2,10%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952AB1B-D807-48E4-B821-205D428E3F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20660</TotalTime>
  <Words>10014</Words>
  <Application>Microsoft Office PowerPoint</Application>
  <PresentationFormat>Personnalisé</PresentationFormat>
  <Paragraphs>377</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897</cp:revision>
  <cp:lastPrinted>2022-05-04T09:56:42Z</cp:lastPrinted>
  <dcterms:created xsi:type="dcterms:W3CDTF">2017-02-21T09:03:05Z</dcterms:created>
  <dcterms:modified xsi:type="dcterms:W3CDTF">2022-07-11T10:14:24Z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