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6122" autoAdjust="0"/>
  </p:normalViewPr>
  <p:slideViewPr>
    <p:cSldViewPr snapToGrid="0">
      <p:cViewPr>
        <p:scale>
          <a:sx n="150" d="100"/>
          <a:sy n="150" d="100"/>
        </p:scale>
        <p:origin x="1626" y="-256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E6C54396-962A-4267-8842-A4BD85010411}"/>
    <pc:docChg chg="modSld">
      <pc:chgData name="Wally PILLER" userId="e1c1cba4-6299-482b-91e7-ffd34a654594" providerId="ADAL" clId="{E6C54396-962A-4267-8842-A4BD85010411}" dt="2022-06-23T10:21:11.121" v="15" actId="20577"/>
      <pc:docMkLst>
        <pc:docMk/>
      </pc:docMkLst>
      <pc:sldChg chg="modSp mod">
        <pc:chgData name="Wally PILLER" userId="e1c1cba4-6299-482b-91e7-ffd34a654594" providerId="ADAL" clId="{E6C54396-962A-4267-8842-A4BD85010411}" dt="2022-06-23T10:16:05.970" v="3" actId="1036"/>
        <pc:sldMkLst>
          <pc:docMk/>
          <pc:sldMk cId="1251430996" sldId="285"/>
        </pc:sldMkLst>
        <pc:spChg chg="mod">
          <ac:chgData name="Wally PILLER" userId="e1c1cba4-6299-482b-91e7-ffd34a654594" providerId="ADAL" clId="{E6C54396-962A-4267-8842-A4BD85010411}" dt="2022-06-23T10:16:05.970" v="3" actId="1036"/>
          <ac:spMkLst>
            <pc:docMk/>
            <pc:sldMk cId="1251430996" sldId="285"/>
            <ac:spMk id="17" creationId="{0C43F8B6-2C0F-4FE0-B057-C5BBAC6005C9}"/>
          </ac:spMkLst>
        </pc:spChg>
      </pc:sldChg>
      <pc:sldChg chg="modSp mod">
        <pc:chgData name="Wally PILLER" userId="e1c1cba4-6299-482b-91e7-ffd34a654594" providerId="ADAL" clId="{E6C54396-962A-4267-8842-A4BD85010411}" dt="2022-06-23T10:20:01.172" v="14" actId="1035"/>
        <pc:sldMkLst>
          <pc:docMk/>
          <pc:sldMk cId="3725312375" sldId="288"/>
        </pc:sldMkLst>
        <pc:spChg chg="mod">
          <ac:chgData name="Wally PILLER" userId="e1c1cba4-6299-482b-91e7-ffd34a654594" providerId="ADAL" clId="{E6C54396-962A-4267-8842-A4BD85010411}" dt="2022-06-23T10:20:01.172" v="14" actId="1035"/>
          <ac:spMkLst>
            <pc:docMk/>
            <pc:sldMk cId="3725312375" sldId="288"/>
            <ac:spMk id="11" creationId="{BD9EC21A-7027-4EB5-A14E-721BF1217AA8}"/>
          </ac:spMkLst>
        </pc:spChg>
        <pc:spChg chg="mod">
          <ac:chgData name="Wally PILLER" userId="e1c1cba4-6299-482b-91e7-ffd34a654594" providerId="ADAL" clId="{E6C54396-962A-4267-8842-A4BD85010411}" dt="2022-06-23T10:20:01.172" v="14" actId="1035"/>
          <ac:spMkLst>
            <pc:docMk/>
            <pc:sldMk cId="3725312375" sldId="288"/>
            <ac:spMk id="15" creationId="{D301571D-46FA-406C-9C20-63B7C8A4EDB7}"/>
          </ac:spMkLst>
        </pc:spChg>
      </pc:sldChg>
      <pc:sldChg chg="modSp mod">
        <pc:chgData name="Wally PILLER" userId="e1c1cba4-6299-482b-91e7-ffd34a654594" providerId="ADAL" clId="{E6C54396-962A-4267-8842-A4BD85010411}" dt="2022-06-23T10:21:11.121" v="15" actId="20577"/>
        <pc:sldMkLst>
          <pc:docMk/>
          <pc:sldMk cId="2416999927" sldId="294"/>
        </pc:sldMkLst>
        <pc:spChg chg="mod">
          <ac:chgData name="Wally PILLER" userId="e1c1cba4-6299-482b-91e7-ffd34a654594" providerId="ADAL" clId="{E6C54396-962A-4267-8842-A4BD85010411}" dt="2022-06-23T10:21:11.121" v="15" actId="20577"/>
          <ac:spMkLst>
            <pc:docMk/>
            <pc:sldMk cId="2416999927" sldId="294"/>
            <ac:spMk id="11" creationId="{FED2574D-6984-4E56-B512-D9093DAE02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 </a:t>
            </a:r>
            <a:r>
              <a:rPr lang="fr-FR" sz="800" b="1" cap="none" dirty="0"/>
              <a:t>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a:t>
            </a:r>
            <a:r>
              <a:rPr lang="fr-FR" sz="800" cap="none" dirty="0">
                <a:solidFill>
                  <a:schemeClr val="tx2"/>
                </a:solidFill>
              </a:rPr>
              <a:t>DIC&gt;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13 juillet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1" y="1314411"/>
            <a:ext cx="6739260"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le panier équipondéré clôture à un niveau strictement inférieur à 50%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finale(1), le panier équipondéré clôture à un niveau strictement inférieur à 100% mais supérieur ou égal à 50%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361949" y="6787332"/>
            <a:ext cx="6835771"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le panier équipondéré clôture à un niveau supérieur ou égal à 100%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49" y="9400749"/>
            <a:ext cx="6835771"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niveau DE le panier équipondéré AUTOUR DES SEUILS DE 50% ET DE 100% DE SON Niveau de Référence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3" y="1524157"/>
            <a:ext cx="3189158"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(1)</a:t>
            </a:r>
            <a:r>
              <a:rPr lang="fr-FR" sz="800" dirty="0"/>
              <a:t>, le panier équipondéré clôture à un niveau strictement supérieur à 100 de son Niveau de Référence. Le produit verse donc un coupon de 2,30%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(1)</a:t>
            </a:r>
            <a:r>
              <a:rPr lang="fr-FR" sz="800" dirty="0"/>
              <a:t>, le panier équipondéré clôture à un niveau strictement inférieur à 100 de son Niveau de Référence. Le mécanisme de remboursement anticipé automatique n’est donc pas activé et le produit ne verse aucun coupon.</a:t>
            </a:r>
          </a:p>
          <a:p>
            <a:pPr lvl="0" algn="just" defTabSz="1042988" fontAlgn="base">
              <a:spcBef>
                <a:spcPct val="0"/>
              </a:spcBef>
              <a:spcAft>
                <a:spcPct val="0"/>
              </a:spcAft>
            </a:pPr>
            <a:endParaRPr lang="fr-FR" sz="800" dirty="0"/>
          </a:p>
          <a:p>
            <a:pPr lvl="0" algn="just" defTabSz="1042988" fontAlgn="base">
              <a:spcBef>
                <a:spcPct val="0"/>
              </a:spcBef>
              <a:spcAft>
                <a:spcPts val="600"/>
              </a:spcAft>
            </a:pPr>
            <a:r>
              <a:rPr lang="fr-FR" sz="800" dirty="0"/>
              <a:t>À la date de constatation finale</a:t>
            </a:r>
            <a:r>
              <a:rPr lang="fr-FR" sz="800" baseline="30000" dirty="0"/>
              <a:t>(1)</a:t>
            </a:r>
            <a:r>
              <a:rPr lang="fr-FR" sz="800" dirty="0"/>
              <a:t>, le panier équipondéré clôture à un niveau strictement inférieur à 50% de son Niveau de Référence (30% dans cet exemple). L’investisseur récupère alors le capital initialement investi diminué de l’intégralité de la baisse enregistrée par le panier équipondéré,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-12,00%</a:t>
            </a:r>
            <a:r>
              <a:rPr lang="fr-FR" sz="800" baseline="30000" dirty="0"/>
              <a:t>(2)</a:t>
            </a:r>
            <a:r>
              <a:rPr lang="fr-FR" sz="800" dirty="0"/>
              <a:t>, contre un Taux de Rendement Annuel net négatif de </a:t>
            </a:r>
            <a:r>
              <a:rPr lang="fr-FR" sz="800" dirty="0">
                <a:solidFill>
                  <a:srgbClr val="000000"/>
                </a:solidFill>
              </a:rPr>
              <a:t>-12,21%</a:t>
            </a:r>
            <a:r>
              <a:rPr lang="fr-FR" sz="800" baseline="30000" dirty="0"/>
              <a:t>(2)</a:t>
            </a:r>
            <a:r>
              <a:rPr lang="fr-FR" sz="800" dirty="0"/>
              <a:t>, pour un investissement direct dans le panier équipondéré</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3" y="4526931"/>
            <a:ext cx="3189158"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(1)</a:t>
            </a:r>
            <a:r>
              <a:rPr lang="fr-FR" sz="800" dirty="0">
                <a:latin typeface="+mn-lt"/>
              </a:rPr>
              <a:t>, le panier équipondéré clôture à un niveau strictement inférieur à 100% de son Niveau de Référence mais supérieur au seuil de versement du coupon. Le mécanisme de remboursement anticipé automatique n’est donc pas activé mais le produit verse un coupon de 2,30% au titre du trimestre.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le panier équipondéré clôture à un niveau strictement inférieur à 100% de son Niveau de Référence (70% dans cet exemple) mais strictement supérieur à 50% de son Niveau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-0,72%</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-4,46%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le panier équipondéré</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18915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(1)</a:t>
            </a:r>
            <a:r>
              <a:rPr lang="fr-FR" sz="800" dirty="0">
                <a:solidFill>
                  <a:schemeClr val="tx2"/>
                </a:solidFill>
              </a:rPr>
              <a:t>, le panier équipondéré clôture à un niveau supérieur à 100 de son Niveau de Référence. Le produit verse alors un coupon de 2,30%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(1)</a:t>
            </a:r>
            <a:r>
              <a:rPr lang="fr-FR" sz="800" dirty="0">
                <a:solidFill>
                  <a:schemeClr val="tx2"/>
                </a:solidFill>
              </a:rPr>
              <a:t>, le panier équipondéré clôture à un niveau supérieur à 100% de son Niveau de Référence (115% dans cet exemple). Le produit est alors automatiquement remboursé par anticipation. L’investisseur récupère l’intégralité du capital initial majoré d’un coupon de 2,30% au titre du trimestre.</a:t>
            </a:r>
          </a:p>
          <a:p>
            <a:pPr algn="just">
              <a:spcAft>
                <a:spcPts val="600"/>
              </a:spcAft>
            </a:pPr>
            <a:r>
              <a:rPr lang="fr-FR" sz="800" dirty="0">
                <a:solidFill>
                  <a:srgbClr val="04202E"/>
                </a:solidFill>
              </a:rPr>
              <a:t>Ce qui correspond à un Taux de Rendement Annuel net de 8,06%</a:t>
            </a:r>
            <a:r>
              <a:rPr lang="fr-FR" sz="800" baseline="30000" dirty="0">
                <a:solidFill>
                  <a:srgbClr val="04202E"/>
                </a:solidFill>
              </a:rPr>
              <a:t>(2)</a:t>
            </a:r>
            <a:r>
              <a:rPr lang="fr-FR" sz="800" dirty="0">
                <a:solidFill>
                  <a:srgbClr val="04202E"/>
                </a:solidFill>
              </a:rPr>
              <a:t>, contre un Taux de Rendement Annuel net de </a:t>
            </a:r>
            <a:r>
              <a:rPr lang="fr-FR" sz="800" dirty="0"/>
              <a:t>13,68%</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le panier équipondéré</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2,30%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072946"/>
            <a:ext cx="1646522" cy="215444"/>
          </a:xfrm>
          <a:prstGeom prst="rect">
            <a:avLst/>
          </a:prstGeom>
          <a:noFill/>
        </p:spPr>
        <p:txBody>
          <a:bodyPr wrap="square" rtlCol="0">
            <a:spAutoFit/>
          </a:bodyPr>
          <a:lstStyle/>
          <a:p>
            <a:r>
              <a:rPr lang="fr-FR" sz="800" u="sng" dirty="0"/>
              <a:t>Source :</a:t>
            </a:r>
            <a:r>
              <a:rPr lang="fr-FR" sz="800" dirty="0"/>
              <a:t> Equitim, le </a:t>
            </a:r>
            <a:r>
              <a:rPr lang="fr-FR" sz="800" dirty="0">
                <a:solidFill>
                  <a:schemeClr val="tx2"/>
                </a:solidFill>
              </a:rPr>
              <a:t>13 juillet 2022</a:t>
            </a:r>
            <a:endParaRPr lang="fr-FR" sz="800" dirty="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394894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3362561"/>
              </p:ext>
            </p:extLst>
          </p:nvPr>
        </p:nvGraphicFramePr>
        <p:xfrm>
          <a:off x="359838" y="8326240"/>
          <a:ext cx="6839999" cy="558652"/>
        </p:xfrm>
        <a:graphic>
          <a:graphicData uri="http://schemas.openxmlformats.org/drawingml/2006/table">
            <a:tbl>
              <a:tblPr firstRow="1" bandRow="1"/>
              <a:tblGrid>
                <a:gridCol w="2053465">
                  <a:extLst>
                    <a:ext uri="{9D8B030D-6E8A-4147-A177-3AD203B41FA5}">
                      <a16:colId xmlns:a16="http://schemas.microsoft.com/office/drawing/2014/main" val="426783337"/>
                    </a:ext>
                  </a:extLst>
                </a:gridCol>
                <a:gridCol w="772842">
                  <a:extLst>
                    <a:ext uri="{9D8B030D-6E8A-4147-A177-3AD203B41FA5}">
                      <a16:colId xmlns:a16="http://schemas.microsoft.com/office/drawing/2014/main" val="1092029791"/>
                    </a:ext>
                  </a:extLst>
                </a:gridCol>
                <a:gridCol w="1003423">
                  <a:extLst>
                    <a:ext uri="{9D8B030D-6E8A-4147-A177-3AD203B41FA5}">
                      <a16:colId xmlns:a16="http://schemas.microsoft.com/office/drawing/2014/main" val="2835768170"/>
                    </a:ext>
                  </a:extLst>
                </a:gridCol>
                <a:gridCol w="1003423">
                  <a:extLst>
                    <a:ext uri="{9D8B030D-6E8A-4147-A177-3AD203B41FA5}">
                      <a16:colId xmlns:a16="http://schemas.microsoft.com/office/drawing/2014/main" val="2946066054"/>
                    </a:ext>
                  </a:extLst>
                </a:gridCol>
                <a:gridCol w="1003423">
                  <a:extLst>
                    <a:ext uri="{9D8B030D-6E8A-4147-A177-3AD203B41FA5}">
                      <a16:colId xmlns:a16="http://schemas.microsoft.com/office/drawing/2014/main" val="2045902365"/>
                    </a:ext>
                  </a:extLst>
                </a:gridCol>
                <a:gridCol w="1003423">
                  <a:extLst>
                    <a:ext uri="{9D8B030D-6E8A-4147-A177-3AD203B41FA5}">
                      <a16:colId xmlns:a16="http://schemas.microsoft.com/office/drawing/2014/main" val="631244412"/>
                    </a:ext>
                  </a:extLst>
                </a:gridCol>
              </a:tblGrid>
              <a:tr h="312188">
                <a:tc>
                  <a:txBody>
                    <a:bodyPr/>
                    <a:lstStyle/>
                    <a:p>
                      <a:pPr>
                        <a:defRPr sz="700"/>
                      </a:pPr>
                      <a:r>
                        <a:t>Performances au 12/07/2022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14,98%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79,56%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51,72%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71664"/>
            <a:ext cx="6642943"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Crédit Suisse AG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07669" y="3884444"/>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EURO STOXX 50 PRICE EUR ENTRE LE </a:t>
            </a:r>
            <a:r>
              <a:rPr lang="en-US" sz="1200" b="0" dirty="0">
                <a:effectLst/>
                <a:latin typeface="+mj-lt"/>
              </a:rPr>
              <a:t>12 JUILLET 2010</a:t>
            </a:r>
            <a:r>
              <a:rPr lang="en-US" sz="1200" dirty="0">
                <a:latin typeface="+mj-lt"/>
              </a:rPr>
              <a:t> </a:t>
            </a:r>
            <a:r>
              <a:rPr lang="fr-FR" sz="1200" cap="none" dirty="0">
                <a:latin typeface="Futura PT" panose="020B0902020204020203" pitchFamily="34" charset="0"/>
              </a:rPr>
              <a:t>ET LE 12 JUILLET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12 JUILLET 2022</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12 JUILLET 2022</a:t>
            </a:r>
            <a:endParaRPr lang="fr-FR" sz="800" dirty="0"/>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46276"/>
          </a:xfrm>
          <a:prstGeom prst="rect">
            <a:avLst/>
          </a:prstGeom>
          <a:noFill/>
          <a:ln w="9525">
            <a:noFill/>
            <a:miter lim="800000"/>
            <a:headEnd/>
            <a:tailEnd/>
          </a:ln>
        </p:spPr>
        <p:txBody>
          <a:bodyPr wrap="square" lIns="0" tIns="0" rIns="0" bIns="0">
            <a:spAutoFit/>
          </a:bodyPr>
          <a:lstStyle/>
          <a:p>
            <a:pPr lvl="0" algn="just" defTabSz="914400"/>
            <a:r>
              <a:rPr lang="fr-FR" sz="700" baseline="30000" dirty="0">
                <a:latin typeface="Proxima Nova Rg" panose="02000506030000020004" pitchFamily="2" charset="0"/>
              </a:rPr>
              <a:t>(1) </a:t>
            </a:r>
            <a:r>
              <a:rPr lang="fr-FR" sz="700" dirty="0">
                <a:latin typeface="Proxima Nova Rg" panose="02000506030000020004" pitchFamily="2" charset="0"/>
              </a:rPr>
              <a:t>Crédit Suisse AG : </a:t>
            </a:r>
            <a:r>
              <a:rPr lang="en-US" sz="700" dirty="0">
                <a:latin typeface="Proxima Nova Rg" panose="02000506030000020004" pitchFamily="2" charset="0"/>
              </a:rPr>
              <a:t>Moody’s A1 / Standard &amp; Poor’s A / Fitch A-</a:t>
            </a:r>
            <a:r>
              <a:rPr lang="fr-FR" sz="700" dirty="0">
                <a:latin typeface="Proxima Nova Rg" panose="02000506030000020004" pitchFamily="2" charset="0"/>
              </a:rPr>
              <a:t>. Notations en vigueur au moment de la rédaction de la présente brochure le </a:t>
            </a:r>
            <a:r>
              <a:rPr lang="fr-FR" sz="800" dirty="0">
                <a:latin typeface="Proxima Nova Rg" panose="02000506030000020004" pitchFamily="2" charset="0"/>
              </a:rPr>
              <a:t>29</a:t>
            </a:r>
            <a:r>
              <a:rPr lang="fr-FR" sz="700" dirty="0">
                <a:latin typeface="Proxima Nova Rg" panose="02000506030000020004" pitchFamily="2" charset="0"/>
              </a:rPr>
              <a:t>/04/2022. Ces notations peuvent être révisées à tout moment et ne sont pas une garantie de solvabilité de l’Émetteur de la formule. Elles ne sauraient constituer un argument de souscription au produit.</a:t>
            </a:r>
          </a:p>
          <a:p>
            <a:pPr lvl="0" algn="just" defTabSz="914400"/>
            <a:r>
              <a:rPr lang="fr-FR" sz="700" baseline="30000" dirty="0">
                <a:latin typeface="Proxima Nova Rg" panose="02000506030000020004" pitchFamily="2" charset="0"/>
              </a:rPr>
              <a:t>(2)</a:t>
            </a:r>
            <a:r>
              <a:rPr lang="fr-FR" sz="700" dirty="0">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342582084"/>
              </p:ext>
            </p:extLst>
          </p:nvPr>
        </p:nvGraphicFramePr>
        <p:xfrm>
          <a:off x="361950" y="1011371"/>
          <a:ext cx="6837886" cy="840654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800" b="0" i="0" u="none" strike="noStrike" kern="1200" cap="none" spc="0" normalizeH="0" baseline="0" noProof="0" dirty="0">
                          <a:ln>
                            <a:noFill/>
                          </a:ln>
                          <a:solidFill>
                            <a:schemeClr val="tx1"/>
                          </a:solidFill>
                          <a:effectLst/>
                          <a:uLnTx/>
                          <a:uFillTx/>
                          <a:latin typeface="+mn-lt"/>
                          <a:ea typeface="+mn-ea"/>
                          <a:cs typeface="+mn-cs"/>
                        </a:rPr>
                        <a:t>Crédit Suisse AG, agissant par l’intermédiaire de sa succursale de Londres</a:t>
                      </a:r>
                      <a:endParaRPr kumimoji="0" lang="fr-FR" sz="8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panier équipondéré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au niveaux de clôture du panier équipondéré EURO STOXX 50 Price EUR le plus bas observé aux dates suivantes : </a:t>
                      </a:r>
                    </a:p>
                    <a:p>
                      <a:r>
                        <a:t>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2022-10-31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de Référence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de Référence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8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kumimoji="0" lang="fr-FR" sz="800" b="0" i="0" u="none" strike="noStrike" kern="1200" cap="none" spc="0" normalizeH="0" baseline="0" noProof="0" dirty="0" err="1">
                          <a:ln>
                            <a:noFill/>
                          </a:ln>
                          <a:solidFill>
                            <a:srgbClr val="000000"/>
                          </a:solidFill>
                          <a:effectLst/>
                          <a:uLnTx/>
                          <a:uFillTx/>
                          <a:latin typeface="+mn-lt"/>
                          <a:ea typeface="+mn-ea"/>
                          <a:cs typeface="+mn-cs"/>
                        </a:rPr>
                        <a:t>Credit</a:t>
                      </a:r>
                      <a:r>
                        <a:rPr kumimoji="0" lang="fr-FR" sz="800" b="0" i="0" u="none" strike="noStrike" kern="1200" cap="none" spc="0" normalizeH="0" baseline="0" noProof="0" dirty="0">
                          <a:ln>
                            <a:noFill/>
                          </a:ln>
                          <a:solidFill>
                            <a:srgbClr val="000000"/>
                          </a:solidFill>
                          <a:effectLst/>
                          <a:uLnTx/>
                          <a:uFillTx/>
                          <a:latin typeface="+mn-lt"/>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800" b="0" i="0" kern="1200" dirty="0">
                          <a:solidFill>
                            <a:srgbClr val="000000"/>
                          </a:solidFill>
                          <a:latin typeface="+mn-lt"/>
                          <a:ea typeface="+mn-ea"/>
                          <a:cs typeface="+mn-cs"/>
                        </a:rPr>
                        <a:t>Valorisation quotidienne publiée sur les pages Bloomberg, </a:t>
                      </a:r>
                      <a:r>
                        <a:rPr lang="fr-FR" sz="800" b="0" i="0" kern="1200" dirty="0" err="1">
                          <a:solidFill>
                            <a:srgbClr val="000000"/>
                          </a:solidFill>
                          <a:latin typeface="+mn-lt"/>
                          <a:ea typeface="+mn-ea"/>
                          <a:cs typeface="+mn-cs"/>
                        </a:rPr>
                        <a:t>Telekurs</a:t>
                      </a:r>
                      <a:r>
                        <a:rPr lang="fr-FR" sz="800" b="0" i="0" kern="1200" dirty="0">
                          <a:solidFill>
                            <a:srgbClr val="000000"/>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800" b="0" i="0" kern="1200" dirty="0">
                          <a:solidFill>
                            <a:srgbClr val="000000"/>
                          </a:solidFill>
                          <a:latin typeface="+mn-lt"/>
                          <a:ea typeface="+mn-ea"/>
                          <a:cs typeface="+mn-cs"/>
                        </a:rPr>
                        <a:t>Une double valorisation est établie par </a:t>
                      </a:r>
                      <a:r>
                        <a:rPr lang="fr-FR" sz="800" b="0" i="0" kern="1200" dirty="0" err="1">
                          <a:solidFill>
                            <a:srgbClr val="000000"/>
                          </a:solidFill>
                          <a:latin typeface="+mn-lt"/>
                          <a:ea typeface="+mn-ea"/>
                          <a:cs typeface="+mn-cs"/>
                        </a:rPr>
                        <a:t>Finalyse</a:t>
                      </a:r>
                      <a:r>
                        <a:rPr lang="fr-FR" sz="800" b="0" i="0" kern="1200" dirty="0">
                          <a:solidFill>
                            <a:srgbClr val="000000"/>
                          </a:solidFill>
                          <a:latin typeface="+mn-lt"/>
                          <a:ea typeface="+mn-ea"/>
                          <a:cs typeface="+mn-cs"/>
                        </a:rPr>
                        <a:t> (tous les 15 jours). Cette société est un organisme indépendant distinct et non lié financièrement à l’entité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 International ou à une autre entité du groupe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(le cas échéant). Sous réserve des conditions de marchés normales, l’écart entre les prix acheteur/vendeur </a:t>
                      </a:r>
                      <a:r>
                        <a:rPr lang="fr-FR" sz="800" b="0" i="0" kern="1200" noProof="0">
                          <a:solidFill>
                            <a:schemeClr val="tx1"/>
                          </a:solidFill>
                          <a:latin typeface="+mn-lt"/>
                          <a:ea typeface="+mn-ea"/>
                          <a:cs typeface="+mn-cs"/>
                        </a:rPr>
                        <a:t>ne dépensera </a:t>
                      </a:r>
                      <a:r>
                        <a:rPr lang="fr-FR" sz="800" b="0" i="0" kern="1200" noProof="0" dirty="0">
                          <a:solidFill>
                            <a:schemeClr val="tx1"/>
                          </a:solidFill>
                          <a:latin typeface="+mn-lt"/>
                          <a:ea typeface="+mn-ea"/>
                          <a:cs typeface="+mn-cs"/>
                        </a:rPr>
                        <a:t>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Credit Suisse International,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8836183"/>
              </p:ext>
            </p:extLst>
          </p:nvPr>
        </p:nvGraphicFramePr>
        <p:xfrm>
          <a:off x="361950" y="900979"/>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2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Crédit Suisse AG (1),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panier équipondéré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Niveau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au niveaux de clôture du panier équipondéré EURO STOXX 50 Price EUR le plus bas observé aux dates suivantes : </a:t>
                      </a:r>
                    </a:p>
                    <a:p>
                      <a:r>
                        <a:t>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02/08/2023, 05/02/2024, 07/05/2024, 05/08/2024, 05/11/2024, 05/02/2025, 07/05/2025, 05/08/2025, 05/11/2025, 05/02/2026, 07/05/2026, 05/08/2026, 05/11/2026, 05/02/2027, 06/05/2027, 05/08/2027, 05/11/2027, 07/02/2028, 09/05/2028, 07/08/2028, 06/11/2028, 05/02/2029, 08/05/2029, 06/08/2029, 05/11/2029, 05/02/2030, 07/05/2030, 05/08/2030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de Référence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de Référence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du panier équipondéré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Credit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Niveau de Référence du panier équipondéré.</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7328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4 à 40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la performance positive ou négative de ce placement dépendant de l'évolution du panier équipondéré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le panier équipondéré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2,30% par trimestre écoulé depuis le 29/07/2022 (soit 9,20%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le panier équipondéré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ea typeface="+mn-ea"/>
                <a:cs typeface="+mn-cs"/>
              </a:rPr>
              <a:t>Le gain est plafonné </a:t>
            </a:r>
            <a:r>
              <a:rPr kumimoji="0" lang="fr-FR" sz="800" b="0" i="0" u="none" strike="noStrike" kern="1200" cap="none" spc="0" normalizeH="0" baseline="0" noProof="0" dirty="0">
                <a:ln>
                  <a:noFill/>
                </a:ln>
                <a:solidFill>
                  <a:schemeClr val="tx1"/>
                </a:solidFill>
                <a:effectLst/>
                <a:uLnTx/>
                <a:uFillTx/>
                <a:ea typeface="+mn-ea"/>
                <a:cs typeface="+mn-cs"/>
              </a:rPr>
              <a:t>: En acceptant de limiter leurs gains à 2,30% par trimestre écoulé (soit un Taux de Rendement Annuel net maximum de 8,00%), les investisseurs recevront en contrepartie l’intégralité du capital initial si le panier équipondéré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Niveau de Référence à l’échéance.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Niveau de Référence du panier équipondéré.</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4 à 40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la performance positive ou négative de ce placement dépendant de l'évolution du panier équipondéré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le panier équipondéré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2,30% par trimestre (soit 9,20% par an)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le panier équipondéré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Niveau de Référence.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le panier équipondéré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ea typeface="+mn-ea"/>
                <a:cs typeface="+mn-cs"/>
              </a:rPr>
              <a:t>En acceptant de limiter leurs gains à 2,30% par trimestre écoulé (soit un Taux de Rendement Annuel net maximum de &lt;TRA.</a:t>
            </a:r>
            <a:r>
              <a:rPr lang="fr-FR" sz="800" dirty="0">
                <a:solidFill>
                  <a:schemeClr val="tx1"/>
                </a:solidFill>
              </a:rPr>
              <a:t>MAX.P</a:t>
            </a:r>
            <a:r>
              <a:rPr kumimoji="0" lang="fr-FR" sz="800" b="0" i="0" u="none" strike="noStrike" kern="1200" cap="none" spc="0" normalizeH="0" baseline="0" noProof="0" dirty="0">
                <a:ln>
                  <a:noFill/>
                </a:ln>
                <a:solidFill>
                  <a:schemeClr val="tx1"/>
                </a:solidFill>
                <a:effectLst/>
                <a:uLnTx/>
                <a:uFillTx/>
                <a:ea typeface="+mn-ea"/>
                <a:cs typeface="+mn-cs"/>
              </a:rPr>
              <a:t>&gt;), les investisseurs recevront en contrepartie l’intégralité du capital initial si le panier équipondéré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Niveau de Référence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Niveau de Référence du panier équipondéré.</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2,30% par trimestre écoulé depuis le 29/07/2022</a:t>
            </a:r>
          </a:p>
          <a:p>
            <a:pPr marL="0" indent="0" algn="ctr">
              <a:lnSpc>
                <a:spcPct val="100000"/>
              </a:lnSpc>
              <a:spcBef>
                <a:spcPts val="0"/>
              </a:spcBef>
              <a:buNone/>
            </a:pPr>
            <a:r>
              <a:rPr lang="fr-FR" sz="800" dirty="0"/>
              <a:t>(soit un gain de 92,00% et un Taux de Rendement Annuel net de 5,66%</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2,30% par trimestre écoulé depuis le 29/07/2022 </a:t>
            </a:r>
          </a:p>
          <a:p>
            <a:pPr marL="0" indent="0" algn="ctr">
              <a:lnSpc>
                <a:spcPct val="100000"/>
              </a:lnSpc>
              <a:spcBef>
                <a:spcPts val="0"/>
              </a:spcBef>
              <a:buNone/>
            </a:pPr>
            <a:r>
              <a:rPr lang="fr-FR" sz="800" dirty="0"/>
              <a:t>(Soit un Taux de Rendement Annuel net compris entre 7,23%</a:t>
            </a:r>
            <a:r>
              <a:rPr lang="fr-FR" sz="800" baseline="30000" dirty="0"/>
              <a:t>(2) </a:t>
            </a:r>
            <a:r>
              <a:rPr lang="fr-FR" sz="800" dirty="0"/>
              <a:t>et 8,00%</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observe le niveau de clôture du panier équipondéré</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le panier équipondéré </a:t>
            </a:r>
            <a:r>
              <a:rPr lang="fr-FR" sz="800" b="1" dirty="0">
                <a:solidFill>
                  <a:schemeClr val="tx2"/>
                </a:solidFill>
              </a:rPr>
              <a:t>clôture à un niveau supérieur ou égal à 100% de son Niveau de Référence,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 juillet 2032, en l’absence de remboursement anticipé automatique préalable, on compare le niveau de clôture du panier équipondéré</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supérieur ou égal à 66,95% de son Niveau de Référence,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strictement inférieur à 50% de son </a:t>
            </a:r>
            <a:r>
              <a:rPr lang="fr-FR" sz="800" b="1" dirty="0">
                <a:solidFill>
                  <a:srgbClr val="000000"/>
                </a:solidFill>
              </a:rPr>
              <a:t>Niveau de Référence</a:t>
            </a:r>
            <a:r>
              <a:rPr lang="fr-FR" sz="800" b="1" dirty="0">
                <a:solidFill>
                  <a:schemeClr val="tx2"/>
                </a:solidFill>
              </a:rPr>
              <a:t>, l’investisseur reçoit, le 02 août 2032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le panier équipondéré entre le 29/07/2022 et le 29/07/2032</a:t>
            </a:r>
          </a:p>
          <a:p>
            <a:pPr marL="0" indent="0" algn="ctr">
              <a:lnSpc>
                <a:spcPct val="100000"/>
              </a:lnSpc>
              <a:spcBef>
                <a:spcPts val="0"/>
              </a:spcBef>
              <a:buNone/>
            </a:pPr>
            <a:r>
              <a:rPr lang="fr-FR" sz="800" dirty="0"/>
              <a:t>(Soit un Taux de Rendement Annuel net inférieur ou égal </a:t>
            </a:r>
            <a:r>
              <a:rPr lang="fr-FR" sz="800"/>
              <a:t>à -7,62%</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194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au niveaux de clôture du panier équipondéré EURO STOXX 50 Price EUR le plus bas observé aux dates suivantes :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le panier équipondéré </a:t>
            </a:r>
            <a:r>
              <a:rPr lang="fr-FR" sz="800" b="1" dirty="0">
                <a:solidFill>
                  <a:srgbClr val="000000"/>
                </a:solidFill>
              </a:rPr>
              <a:t>clôture à un niveau strictement inférieur à 66,95% mais supérieur ou égal à 50% de son Niveau de Référence,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100% DU Niveau de Référence de le panier équipondéré</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Niveau de Référence du panier équipondéré.</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a:t>
            </a:r>
            <a:r>
              <a:rPr lang="fr-FR" sz="800" dirty="0">
                <a:solidFill>
                  <a:schemeClr val="tx2"/>
                </a:solidFill>
              </a:rPr>
              <a:t>, on compare le niveau de le panier équipondéré à son Niveau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au niveaux de clôture du panier équipondéré EURO STOXX 50 Price EUR le plus bas observé aux dates suivantes :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le panier équipondéré </a:t>
            </a:r>
            <a:r>
              <a:rPr lang="fr-FR" sz="800" b="1" dirty="0">
                <a:solidFill>
                  <a:schemeClr val="tx2"/>
                </a:solidFill>
              </a:rPr>
              <a:t>clôture à un niveau supérieur ou égal à 100 de son Niveau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2,30%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le panier équipondéré</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100 de son Niveau de Référence,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15" name="ZoneTexte 14">
            <a:extLst>
              <a:ext uri="{FF2B5EF4-FFF2-40B4-BE49-F238E27FC236}">
                <a16:creationId xmlns:a16="http://schemas.microsoft.com/office/drawing/2014/main" id="{ADCD58AC-2E78-FF51-4FF2-D551201E7AF9}"/>
              </a:ext>
            </a:extLst>
          </p:cNvPr>
          <p:cNvSpPr txBox="1"/>
          <p:nvPr/>
        </p:nvSpPr>
        <p:spPr>
          <a:xfrm>
            <a:off x="835289" y="7972300"/>
            <a:ext cx="6182731" cy="123111"/>
          </a:xfrm>
          <a:prstGeom prst="rect">
            <a:avLst/>
          </a:prstGeom>
          <a:noFill/>
        </p:spPr>
        <p:txBody>
          <a:bodyPr wrap="square" lIns="0" tIns="0" rIns="0" bIns="0" rtlCol="0">
            <a:spAutoFit/>
          </a:bodyPr>
          <a:lstStyle/>
          <a:p>
            <a:pPr algn="just"/>
            <a:r>
              <a:rPr lang="fr-FR" sz="800" dirty="0">
                <a:solidFill>
                  <a:srgbClr val="000000"/>
                </a:solidFill>
                <a:highlight>
                  <a:srgbClr val="FFFF00"/>
                </a:highlight>
                <a:latin typeface="Proxima Nova Rg" panose="02000506030000020004" pitchFamily="2" charset="0"/>
              </a:rPr>
              <a:t>« </a:t>
            </a:r>
            <a:r>
              <a:rPr lang="fr-FR" sz="800" b="1" dirty="0">
                <a:solidFill>
                  <a:srgbClr val="000000"/>
                </a:solidFill>
                <a:highlight>
                  <a:srgbClr val="FFFF00"/>
                </a:highlight>
                <a:latin typeface="Proxima Nova Rg" panose="02000506030000020004" pitchFamily="2" charset="0"/>
              </a:rPr>
              <a:t>Coupon Mémoire </a:t>
            </a:r>
            <a:r>
              <a:rPr lang="fr-FR" sz="800" dirty="0">
                <a:solidFill>
                  <a:srgbClr val="000000"/>
                </a:solidFill>
                <a:highlight>
                  <a:srgbClr val="FFFF00"/>
                </a:highlight>
                <a:latin typeface="Proxima Nova Rg" panose="02000506030000020004" pitchFamily="2" charset="0"/>
              </a:rPr>
              <a:t>», les coupons non versés précédemment sont ainsi cumulés et versés lors du prochain paiement éventuel de coupon.</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2723" y="9768836"/>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Niveau de Référence du panier équipondéré.</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5,66%</a:t>
            </a:r>
            <a:r>
              <a:rPr lang="fr-FR" sz="800" baseline="30000" dirty="0"/>
              <a:t>(2)</a:t>
            </a:r>
            <a:r>
              <a:rPr lang="fr-FR" sz="800" dirty="0"/>
              <a:t> et 8,39%</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 juillet 2032, en l’absence de remboursement anticipé automatique préalable, on compare le niveau de clôture du panier équipondéré</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supérieur ou égal à 100% de son Niveau de Référence,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le panier équipondéré </a:t>
            </a:r>
            <a:r>
              <a:rPr lang="fr-FR" sz="800" b="1" dirty="0">
                <a:solidFill>
                  <a:schemeClr val="tx2"/>
                </a:solidFill>
              </a:rPr>
              <a:t>clôture à un niveau strictement inférieur à 50% de son </a:t>
            </a:r>
            <a:r>
              <a:rPr lang="fr-FR" sz="800" b="1" dirty="0">
                <a:solidFill>
                  <a:srgbClr val="000000"/>
                </a:solidFill>
              </a:rPr>
              <a:t>Niveau de Référence</a:t>
            </a:r>
            <a:r>
              <a:rPr lang="fr-FR" sz="800" b="1" dirty="0">
                <a:solidFill>
                  <a:schemeClr val="tx2"/>
                </a:solidFill>
              </a:rPr>
              <a:t>, l’investisseur reçoit, le 02 août 2032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le panier équipondéré</a:t>
            </a:r>
          </a:p>
          <a:p>
            <a:pPr marL="0" indent="0" algn="ctr">
              <a:lnSpc>
                <a:spcPct val="100000"/>
              </a:lnSpc>
              <a:spcBef>
                <a:spcPts val="0"/>
              </a:spcBef>
              <a:buNone/>
            </a:pPr>
            <a:r>
              <a:rPr lang="fr-FR" sz="800" dirty="0"/>
              <a:t> entre son Niveau de Référence</a:t>
            </a:r>
            <a:r>
              <a:rPr lang="fr-FR" sz="800" dirty="0">
                <a:solidFill>
                  <a:schemeClr val="tx2"/>
                </a:solidFill>
              </a:rPr>
              <a:t> </a:t>
            </a:r>
            <a:r>
              <a:rPr lang="fr-FR" sz="800" dirty="0"/>
              <a:t>et son niveau de clôture le </a:t>
            </a:r>
            <a:r>
              <a:rPr lang="fr-FR" sz="800" b="1" dirty="0"/>
              <a:t>29/07/2032</a:t>
            </a:r>
            <a:r>
              <a:rPr lang="fr-FR" sz="800" dirty="0"/>
              <a:t>.</a:t>
            </a:r>
          </a:p>
          <a:p>
            <a:pPr marL="0" indent="0" algn="ctr">
              <a:lnSpc>
                <a:spcPct val="100000"/>
              </a:lnSpc>
              <a:spcBef>
                <a:spcPts val="0"/>
              </a:spcBef>
              <a:buNone/>
            </a:pPr>
            <a:r>
              <a:rPr lang="fr-FR" sz="800" dirty="0"/>
              <a:t>(Soit un Taux de Rendement Annuel net inférieur ou égal à 4,03%</a:t>
            </a:r>
            <a:r>
              <a:rPr lang="fr-FR" sz="800" baseline="30000" dirty="0">
                <a:latin typeface="+mn-lt"/>
              </a:rPr>
              <a:t> (2)</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-1,00% et </a:t>
            </a:r>
            <a:r>
              <a:rPr lang="fr-FR" sz="800" dirty="0"/>
              <a:t>8,23%</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le panier équipondéré </a:t>
            </a:r>
            <a:r>
              <a:rPr lang="fr-FR" sz="800" b="1" dirty="0">
                <a:solidFill>
                  <a:srgbClr val="000000"/>
                </a:solidFill>
              </a:rPr>
              <a:t>clôture à un niveau strictement inférieur à 100% mais supérieur ou égal à 50% de son Niveau de Référence, l’investisseur reçoit, le 02 août 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7,23%</a:t>
            </a:r>
            <a:r>
              <a:rPr lang="fr-FR" sz="800" baseline="30000" dirty="0"/>
              <a:t>2) </a:t>
            </a:r>
            <a:r>
              <a:rPr lang="fr-FR" sz="800" dirty="0"/>
              <a:t>et 8,38%</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niveau de clôture du panier équipondéré à son Niveau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le panier équipondéré </a:t>
            </a:r>
            <a:r>
              <a:rPr lang="fr-FR" sz="800" b="1" dirty="0">
                <a:solidFill>
                  <a:schemeClr val="tx2"/>
                </a:solidFill>
              </a:rPr>
              <a:t>clôture à un niveau supérieur ou égal à 100% de son Niveau de Référence,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2260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(1)</a:t>
            </a:r>
            <a:r>
              <a:rPr lang="fr-FR" sz="800" dirty="0">
                <a:solidFill>
                  <a:srgbClr val="000000"/>
                </a:solidFill>
              </a:rPr>
              <a:t> trimestrielle le panier équipondéré clôture à un niveau supérieur ou égal à 100% de son Niveau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2,30% par trimestre écoulé depuis le 29/07/2022 (soit 9,20%</a:t>
            </a:r>
            <a:r>
              <a:rPr lang="fr-FR" sz="800" i="1" dirty="0">
                <a:solidFill>
                  <a:srgbClr val="000000"/>
                </a:solidFill>
              </a:rPr>
              <a:t> </a:t>
            </a:r>
            <a:r>
              <a:rPr lang="fr-FR" sz="800" dirty="0">
                <a:solidFill>
                  <a:srgbClr val="000000"/>
                </a:solidFill>
              </a:rPr>
              <a:t>par année écoulée et un Taux de Rendement Annuel net maximum de 8,00%</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le panier équipondéré clôture à un niveau supérieur ou égal à 66,95% de son Niveau de Référence, l’investisseur récupère alors l’intégralité de son capital initial, majorée d’un gain de 2,30% par trimestre écoulé depuis le 29/07/2022 (soit un gain de 92,00% et un Taux de Rendement Annuel net de 5,66%</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le panier équipondéré clôture à un niveau strictement inférieur à 66,95% de son Niveau de Référence mais supérieur ou égal à 50% de ce dernier, l’investisseur récupère l’intégralité de son capital initialement investi. Le capital n’est donc exposé à un risque de perte à l’échéance⁽¹⁾ que si le panier équipondéré clôture à un niveau strictement inférieur à 50% de son Niveau de Référence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le panier équipondéré enregistre une baisse supérieure à 50%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du panier équipondéré, du fait du </a:t>
            </a:r>
            <a:r>
              <a:rPr lang="fr-FR" sz="800" b="1" dirty="0">
                <a:solidFill>
                  <a:srgbClr val="000000"/>
                </a:solidFill>
              </a:rPr>
              <a:t>mécanisme de plafonnement des gains à 2,30% par trimestre écoulé depuis le 29/07/2022 </a:t>
            </a:r>
            <a:r>
              <a:rPr lang="fr-FR" sz="800" dirty="0">
                <a:solidFill>
                  <a:srgbClr val="000000"/>
                </a:solidFill>
              </a:rPr>
              <a:t>(soit un Taux de Rendement Annuel net maximum de 8,00%</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 » est très sensible à une faible variation du niveau de clôture du panier équipondéré autour du seuil de </a:t>
            </a:r>
            <a:r>
              <a:rPr lang="fr-FR" sz="800" b="1" dirty="0">
                <a:solidFill>
                  <a:srgbClr val="000000"/>
                </a:solidFill>
                <a:effectLst/>
                <a:ea typeface="Calibri" panose="020F0502020204030204" pitchFamily="34" charset="0"/>
              </a:rPr>
              <a:t>100% de son Niveau de Référence et 100% </a:t>
            </a:r>
            <a:r>
              <a:rPr lang="fr-FR" sz="800" b="1" dirty="0">
                <a:effectLst/>
                <a:ea typeface="Calibri" panose="020F0502020204030204" pitchFamily="34" charset="0"/>
              </a:rPr>
              <a:t>en cours de vie, et des seuils de 66,95% et 50% de son Niveau de Référence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33931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chaque date de constatation trimestrielle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2,30% dès lors que le panier équipondéré clôture à un niveau supérieur ou égal à 100 de son Niveau de Référence</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(1)</a:t>
            </a:r>
            <a:r>
              <a:rPr lang="fr-FR" sz="800" dirty="0">
                <a:solidFill>
                  <a:srgbClr val="000000"/>
                </a:solidFill>
              </a:rPr>
              <a:t> ,le panier équipondéré clôture à un niveau supérieur ou égal à 100% de son Niveau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2,30% (soit un Taux de Rendement Annuel net maximum de </a:t>
            </a:r>
            <a:r>
              <a:rPr lang="fr-FR" sz="800" dirty="0">
                <a:solidFill>
                  <a:srgbClr val="000000"/>
                </a:solidFill>
                <a:highlight>
                  <a:srgbClr val="00FFFF"/>
                </a:highlight>
              </a:rPr>
              <a:t>8,39%</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a:t>
            </a:r>
            <a:r>
              <a:rPr lang="fr-FR" sz="800" baseline="30000" dirty="0">
                <a:latin typeface="Proxima Nova Rg" panose="02000506030000020004" pitchFamily="2" charset="0"/>
              </a:rPr>
              <a:t>(1)</a:t>
            </a:r>
            <a:r>
              <a:rPr lang="fr-FR" sz="800" dirty="0">
                <a:solidFill>
                  <a:srgbClr val="000000"/>
                </a:solidFill>
              </a:rPr>
              <a:t>, le panier équipondéré clôture à un niveau supérieur ou égal à 50% de son Niveau de Référence, l’investisseur récupère alors l’intégralité de son capital initialement investi.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le panier équipondéré enregistre une baisse supérieure à 50%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a:t>
            </a:r>
            <a:r>
              <a:rPr lang="fr-FR" sz="800" dirty="0"/>
              <a:t>hausse partielle du panier équipondéré, du fait du </a:t>
            </a:r>
            <a:r>
              <a:rPr lang="fr-FR" sz="800" b="1" dirty="0"/>
              <a:t>mécanisme de plafonnement des gains à 2,30% par trimestre </a:t>
            </a:r>
            <a:r>
              <a:rPr lang="fr-FR" sz="800" dirty="0"/>
              <a:t>(soit un Taux de Rendement Annuel net maximum de 8,39%</a:t>
            </a:r>
            <a:r>
              <a:rPr lang="fr-FR" sz="800" baseline="30000" dirty="0"/>
              <a:t>(</a:t>
            </a:r>
            <a:r>
              <a:rPr lang="fr-FR" sz="800" baseline="30000" dirty="0">
                <a:ea typeface="SimSun" pitchFamily="2" charset="-122"/>
                <a:cs typeface="Times New Roman" pitchFamily="18" charset="0"/>
              </a:rPr>
              <a:t>2)</a:t>
            </a:r>
            <a:r>
              <a:rPr lang="fr-FR" sz="800" dirty="0">
                <a:ea typeface="SimSun" pitchFamily="2" charset="-122"/>
                <a:cs typeface="Times New Roman" pitchFamily="18" charset="0"/>
              </a:rPr>
              <a:t>)</a:t>
            </a:r>
            <a:r>
              <a:rPr lang="fr-FR" sz="800" dirty="0"/>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 » est très sensible à une faible variation du niveau de clôture du panier équipondéré autour du seuil de </a:t>
            </a:r>
            <a:r>
              <a:rPr lang="fr-FR" sz="800" dirty="0">
                <a:solidFill>
                  <a:srgbClr val="000000"/>
                </a:solidFill>
                <a:effectLst/>
                <a:ea typeface="Calibri" panose="020F0502020204030204" pitchFamily="34" charset="0"/>
              </a:rPr>
              <a:t>100 de son Niveau de Référence et 100% </a:t>
            </a:r>
            <a:r>
              <a:rPr lang="fr-FR" sz="800" dirty="0">
                <a:effectLst/>
                <a:ea typeface="Calibri" panose="020F0502020204030204" pitchFamily="34" charset="0"/>
              </a:rPr>
              <a:t>en cours de vie, et des seuils de 100% et 50% de son Niveau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du panier équipondéré,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le panier équipondéré</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le panier équipondéré clôture à un niveau strictement inférieur à 50%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finale(1), le panier équipondéré clôture à un niveau strictement inférieur à 66,95% mais supérieur ou égal à 50%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le panier équipondéré clôture à un niveau supérieur ou égal à 100%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niveau DE CLÔTURE du panier équipondéré AUTOUR DES SEUILS DE 66,95% ET DE 50% </a:t>
            </a:r>
            <a:r>
              <a:rPr lang="fr-FR" sz="800" cap="all" dirty="0">
                <a:solidFill>
                  <a:srgbClr val="B9A049"/>
                </a:solidFill>
                <a:latin typeface="+mn-lt"/>
              </a:rPr>
              <a:t>DE SON Niveau de Référence</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du trimestres 4 à 39</a:t>
            </a:r>
            <a:r>
              <a:rPr lang="fr-FR" sz="800" dirty="0"/>
              <a:t>, le panier équipondéré clôture à un niveau strictement inférieur à 100% de son Niveau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le panier équipondéré clôture à un niveau strictement inférieur à 50% de son Niveau de Référence (30% dans cet exemple). L’investisseur récupère alors le capital initialement investi diminué de l’intégralité de la baisse enregistrée par le panier équipondéré,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le panier équipondéré</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le panier équipondéré clôture à </a:t>
            </a:r>
            <a:r>
              <a:rPr lang="fr-FR" sz="800" dirty="0">
                <a:solidFill>
                  <a:schemeClr val="tx2"/>
                </a:solidFill>
                <a:latin typeface="+mn-lt"/>
              </a:rPr>
              <a:t>un niveau strictement inférieur à 100% de son Niveau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le panier équipondéré clôture à un niveau strictement inférieur à 66,95% de son Niveau de Référence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-4,46%</a:t>
            </a:r>
            <a:r>
              <a:rPr lang="fr-FR" sz="800" baseline="30000" dirty="0">
                <a:solidFill>
                  <a:schemeClr val="tx1"/>
                </a:solidFill>
                <a:latin typeface="+mn-lt"/>
              </a:rPr>
              <a:t>(2)</a:t>
            </a:r>
            <a:r>
              <a:rPr lang="fr-FR" sz="800" dirty="0">
                <a:solidFill>
                  <a:schemeClr val="tx1"/>
                </a:solidFill>
                <a:latin typeface="+mn-lt"/>
              </a:rPr>
              <a:t>, pour un investissement direct dans le panier équipondéré</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le panier équipondéré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Niveau de Référence 100% de son Niveau de Référence </a:t>
            </a:r>
            <a:r>
              <a:rPr lang="fr-FR" sz="800" dirty="0">
                <a:solidFill>
                  <a:schemeClr val="tx2"/>
                </a:solidFill>
              </a:rPr>
              <a:t>(115% dans cet exemple). Le produit est automatiquement remboursé par anticipation. Il verse alors l’intégralité du capital initial majorée d’un gain de 2,30% par trimestre écoulé depuis le 29/07/2022, soit un gain de 9,20% dans notre exemple.</a:t>
            </a:r>
          </a:p>
          <a:p>
            <a:pPr algn="just">
              <a:spcAft>
                <a:spcPts val="600"/>
              </a:spcAft>
            </a:pPr>
            <a:r>
              <a:rPr lang="fr-FR" sz="800" dirty="0"/>
              <a:t>Ce qui correspond à un Taux de Rendement Annuel net de 8,00%</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le panier équipondéré</a:t>
            </a:r>
            <a:r>
              <a:rPr lang="fr-FR" sz="800" baseline="30000" dirty="0"/>
              <a:t>(3)</a:t>
            </a:r>
            <a:r>
              <a:rPr lang="fr-FR" sz="800" dirty="0"/>
              <a:t>, du fait du </a:t>
            </a:r>
            <a:r>
              <a:rPr lang="fr-FR" sz="800" b="1" dirty="0">
                <a:solidFill>
                  <a:schemeClr val="tx2"/>
                </a:solidFill>
              </a:rPr>
              <a:t>mécanisme de plafonnement des gains à 2,30%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21448</TotalTime>
  <Words>10009</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962</cp:revision>
  <cp:lastPrinted>2022-05-04T09:56:42Z</cp:lastPrinted>
  <dcterms:created xsi:type="dcterms:W3CDTF">2017-02-21T09:03:05Z</dcterms:created>
  <dcterms:modified xsi:type="dcterms:W3CDTF">2022-07-11T10:12:50Z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