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1578" y="-328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11/07/2022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11/07/2022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639184"/>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(1)</a:t>
            </a:r>
            <a:r>
              <a:rPr lang="fr-FR" sz="800" b="1" cap="none" dirty="0"/>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t>Une fois le montant de l’enveloppe initiale atteint (30 000 000 EUR), la commercialisation de « guigui2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10 ans</a:t>
            </a:r>
            <a:r>
              <a:rPr lang="fr-FR" sz="800" cap="none" dirty="0">
                <a:solidFill>
                  <a:schemeClr val="tx2"/>
                </a:solidFill>
              </a:rPr>
              <a:t> (hors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a:t>
            </a:r>
            <a:r>
              <a:rPr lang="fr-FR" sz="800" b="1" i="1" cap="none">
                <a:solidFill>
                  <a:schemeClr val="tx2"/>
                </a:solidFill>
              </a:rPr>
              <a:t>priori</a:t>
            </a:r>
            <a:r>
              <a:rPr lang="fr-FR" sz="800" i="1" cap="none">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indice.</a:t>
            </a:r>
            <a:endParaRPr lang="fr-FR" sz="800" b="1" dirty="0">
              <a:solidFill>
                <a:srgbClr val="B9A049"/>
              </a:solidFill>
              <a:latin typeface="Futura PT" panose="020B0902020204020203" pitchFamily="34" charset="0"/>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FR001400B4A4</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dirty="0">
                <a:solidFill>
                  <a:srgbClr val="B9A049"/>
                </a:solidFill>
                <a:latin typeface="Futura PT" panose="020B0902020204020203" pitchFamily="34" charset="0"/>
              </a:rPr>
              <a:t>NATIXIS STRUCTURED ISSUANCE SA, </a:t>
            </a:r>
            <a:r>
              <a:rPr lang="fr-FR" sz="800" cap="none" dirty="0">
                <a:solidFill>
                  <a:schemeClr val="tx2"/>
                </a:solidFill>
              </a:rPr>
              <a:t>véhicule d’émission dédié de droit </a:t>
            </a:r>
            <a:r>
              <a:rPr lang="fr-FR" sz="800" cap="none" dirty="0">
                <a:solidFill>
                  <a:srgbClr val="000000"/>
                </a:solidFill>
                <a:latin typeface="Proxima Nova Rg" panose="02000506030000020004" pitchFamily="2" charset="0"/>
              </a:rPr>
              <a:t>luxembourgeois</a:t>
            </a:r>
            <a:r>
              <a:rPr lang="fr-FR" sz="800" cap="none" dirty="0">
                <a:solidFill>
                  <a:schemeClr val="tx2"/>
                </a:solidFill>
              </a:rPr>
              <a:t>, bénéficiant d’une garantie donnée par </a:t>
            </a:r>
            <a:r>
              <a:rPr lang="fr-FR" sz="800" cap="none" dirty="0">
                <a:solidFill>
                  <a:srgbClr val="000000"/>
                </a:solidFill>
                <a:latin typeface="Proxima Nova Rg" panose="02000506030000020004" pitchFamily="2" charset="0"/>
              </a:rPr>
              <a:t>Natixis</a:t>
            </a:r>
            <a:r>
              <a:rPr lang="fr-FR" sz="800" cap="none" baseline="30000" dirty="0">
                <a:solidFill>
                  <a:schemeClr val="tx2"/>
                </a:solidFill>
                <a:latin typeface="Proxima Nova Rg" panose="02000506030000020004" pitchFamily="2" charset="0"/>
              </a:rPr>
              <a:t>(3)</a:t>
            </a:r>
            <a:r>
              <a:rPr lang="fr-FR" sz="800" cap="none" baseline="30000" dirty="0">
                <a:solidFill>
                  <a:schemeClr val="tx2"/>
                </a:solidFill>
              </a:rPr>
              <a:t> </a:t>
            </a:r>
            <a:r>
              <a:rPr lang="fr-FR" sz="800" cap="none" dirty="0">
                <a:solidFill>
                  <a:schemeClr val="tx2"/>
                </a:solidFill>
              </a:rPr>
              <a:t>de la formule de remboursement et du paiement des sommes dues par l’Émetteur au titre du produit </a:t>
            </a:r>
            <a:r>
              <a:rPr lang="fr-FR" sz="800" cap="none" dirty="0">
                <a:solidFill>
                  <a:srgbClr val="000000"/>
                </a:solidFill>
                <a:latin typeface="Proxima Nova Rg" panose="02000506030000020004" pitchFamily="2" charset="0"/>
              </a:rPr>
              <a:t>de créance</a:t>
            </a:r>
            <a:r>
              <a:rPr lang="fr-FR" sz="800" cap="none" dirty="0">
                <a:solidFill>
                  <a:schemeClr val="tx2"/>
                </a:solidFill>
              </a:rPr>
              <a:t>. </a:t>
            </a:r>
            <a:r>
              <a:rPr lang="fr-FR" sz="800" cap="none" dirty="0">
                <a:solidFill>
                  <a:srgbClr val="000000"/>
                </a:solidFill>
                <a:latin typeface="Proxima Nova Rg" panose="02000506030000020004" pitchFamily="2" charset="0"/>
              </a:rPr>
              <a:t>L’investisseur supporte par  conséquent les risques de défaut, d’ouverture d’une procédure de résolution et de faillite de Natixis Structured </a:t>
            </a:r>
            <a:r>
              <a:rPr lang="fr-FR" sz="800" cap="none" dirty="0" err="1">
                <a:solidFill>
                  <a:srgbClr val="000000"/>
                </a:solidFill>
                <a:latin typeface="Proxima Nova Rg" panose="02000506030000020004" pitchFamily="2" charset="0"/>
              </a:rPr>
              <a:t>Issuance</a:t>
            </a:r>
            <a:r>
              <a:rPr lang="fr-FR" sz="800" cap="none" dirty="0">
                <a:solidFill>
                  <a:srgbClr val="000000"/>
                </a:solidFill>
                <a:latin typeface="Proxima Nova Rg" panose="02000506030000020004" pitchFamily="2" charset="0"/>
              </a:rPr>
              <a:t> SA (l’« Émetteur »), et de Natixis</a:t>
            </a:r>
            <a:r>
              <a:rPr lang="fr-FR" sz="800" cap="none" baseline="30000" dirty="0">
                <a:solidFill>
                  <a:schemeClr val="tx2"/>
                </a:solidFill>
                <a:latin typeface="Proxima Nova Rg" panose="02000506030000020004" pitchFamily="2" charset="0"/>
              </a:rPr>
              <a:t>(3)</a:t>
            </a:r>
            <a:r>
              <a:rPr lang="fr-FR" sz="800" cap="none" dirty="0">
                <a:solidFill>
                  <a:srgbClr val="000000"/>
                </a:solidFill>
                <a:latin typeface="Proxima Nova Rg" panose="02000506030000020004" pitchFamily="2" charset="0"/>
              </a:rPr>
              <a:t> (le « Garant »). </a:t>
            </a:r>
          </a:p>
          <a:p>
            <a:pPr marL="171450" indent="-171450" algn="just">
              <a:spcBef>
                <a:spcPts val="1200"/>
              </a:spcBef>
              <a:buClr>
                <a:srgbClr val="1C1C1C"/>
              </a:buClr>
              <a:buFont typeface="Wingdings" panose="05000000000000000000" pitchFamily="2" charset="2"/>
              <a:buChar char="§"/>
            </a:pPr>
            <a:r>
              <a:rPr lang="fr-FR" sz="800" b="1" cap="none" dirty="0">
                <a:solidFill>
                  <a:schemeClr val="tx2"/>
                </a:solidFill>
                <a:latin typeface="Proxima Nova Rg" panose="02000506030000020004" pitchFamily="2" charset="0"/>
              </a:rPr>
              <a:t>Vous êtes sur le point d'acheter un produit qui n'est pas simple et qui peut être difficile à comprendre</a:t>
            </a:r>
            <a:endParaRPr lang="fr-FR" sz="800" dirty="0">
              <a:solidFill>
                <a:srgbClr val="000000"/>
              </a:solidFill>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GUIGUI2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les risques de défaut, </a:t>
            </a:r>
            <a:r>
              <a:rPr lang="fr-FR" sz="650" spc="-10" dirty="0">
                <a:solidFill>
                  <a:srgbClr val="000000"/>
                </a:solidFill>
                <a:cs typeface="Century Gothic"/>
              </a:rPr>
              <a:t>d’ouverture</a:t>
            </a:r>
            <a:r>
              <a:rPr lang="fr-FR" sz="650" spc="-40" dirty="0">
                <a:solidFill>
                  <a:srgbClr val="000000"/>
                </a:solidFill>
                <a:cs typeface="Century Gothic"/>
              </a:rPr>
              <a:t> </a:t>
            </a:r>
            <a:r>
              <a:rPr lang="fr-FR" sz="650" spc="-10" dirty="0">
                <a:solidFill>
                  <a:srgbClr val="000000"/>
                </a:solidFill>
                <a:cs typeface="Century Gothic"/>
              </a:rPr>
              <a:t>d’une</a:t>
            </a:r>
            <a:r>
              <a:rPr lang="fr-FR" sz="650" spc="-40" dirty="0">
                <a:solidFill>
                  <a:srgbClr val="000000"/>
                </a:solidFill>
                <a:cs typeface="Century Gothic"/>
              </a:rPr>
              <a:t> </a:t>
            </a:r>
            <a:r>
              <a:rPr lang="fr-FR" sz="650" spc="-10" dirty="0">
                <a:solidFill>
                  <a:srgbClr val="000000"/>
                </a:solidFill>
                <a:cs typeface="Century Gothic"/>
              </a:rPr>
              <a:t>procédure</a:t>
            </a:r>
            <a:r>
              <a:rPr lang="fr-FR" sz="650" spc="-35" dirty="0">
                <a:solidFill>
                  <a:srgbClr val="000000"/>
                </a:solidFill>
                <a:cs typeface="Century Gothic"/>
              </a:rPr>
              <a:t> </a:t>
            </a:r>
            <a:r>
              <a:rPr lang="fr-FR" sz="650" spc="-5" dirty="0">
                <a:solidFill>
                  <a:srgbClr val="000000"/>
                </a:solidFill>
                <a:cs typeface="Century Gothic"/>
              </a:rPr>
              <a:t>de</a:t>
            </a:r>
            <a:r>
              <a:rPr lang="fr-FR" sz="650" spc="-40" dirty="0">
                <a:solidFill>
                  <a:srgbClr val="000000"/>
                </a:solidFill>
                <a:cs typeface="Century Gothic"/>
              </a:rPr>
              <a:t> </a:t>
            </a:r>
            <a:r>
              <a:rPr lang="fr-FR" sz="650" spc="-10" dirty="0">
                <a:solidFill>
                  <a:srgbClr val="000000"/>
                </a:solidFill>
                <a:cs typeface="Century Gothic"/>
              </a:rPr>
              <a:t>résolution</a:t>
            </a:r>
            <a:r>
              <a:rPr lang="fr-FR" sz="650" spc="-40" dirty="0">
                <a:solidFill>
                  <a:srgbClr val="000000"/>
                </a:solidFill>
                <a:cs typeface="Century Gothic"/>
              </a:rPr>
              <a:t> </a:t>
            </a:r>
            <a:r>
              <a:rPr lang="fr-FR" sz="650" spc="-5" dirty="0">
                <a:solidFill>
                  <a:srgbClr val="000000"/>
                </a:solidFill>
                <a:cs typeface="Century Gothic"/>
              </a:rPr>
              <a:t>et</a:t>
            </a:r>
            <a:r>
              <a:rPr lang="fr-FR" sz="650" spc="-40" dirty="0">
                <a:solidFill>
                  <a:srgbClr val="000000"/>
                </a:solidFill>
                <a:cs typeface="Century Gothic"/>
              </a:rPr>
              <a:t> </a:t>
            </a:r>
            <a:r>
              <a:rPr lang="fr-FR" sz="650" spc="-10" dirty="0">
                <a:solidFill>
                  <a:srgbClr val="000000"/>
                </a:solidFill>
                <a:cs typeface="Century Gothic"/>
              </a:rPr>
              <a:t>de  faillite </a:t>
            </a:r>
            <a:r>
              <a:rPr lang="fr-FR" sz="650" spc="-5" dirty="0">
                <a:solidFill>
                  <a:srgbClr val="000000"/>
                </a:solidFill>
                <a:cs typeface="Century Gothic"/>
              </a:rPr>
              <a:t>de </a:t>
            </a:r>
            <a:r>
              <a:rPr lang="fr-FR" sz="650" spc="-10" dirty="0">
                <a:solidFill>
                  <a:srgbClr val="000000"/>
                </a:solidFill>
                <a:cs typeface="Century Gothic"/>
              </a:rPr>
              <a:t>l’Émetteur </a:t>
            </a:r>
            <a:r>
              <a:rPr lang="fr-FR" sz="650" spc="-5" dirty="0">
                <a:solidFill>
                  <a:srgbClr val="000000"/>
                </a:solidFill>
                <a:cs typeface="Century Gothic"/>
              </a:rPr>
              <a:t>et du </a:t>
            </a:r>
            <a:r>
              <a:rPr lang="fr-FR" sz="650" spc="-10" dirty="0">
                <a:solidFill>
                  <a:srgbClr val="000000"/>
                </a:solidFill>
                <a:cs typeface="Century Gothic"/>
              </a:rPr>
              <a:t>Garant.</a:t>
            </a:r>
            <a:r>
              <a:rPr lang="fr-FR" sz="650" dirty="0">
                <a:solidFill>
                  <a:schemeClr val="tx2"/>
                </a:solidFill>
              </a:rPr>
              <a:t> Pour les autres risques de perte en capital, voir pages suivantes. </a:t>
            </a:r>
          </a:p>
          <a:p>
            <a:pPr algn="just" defTabSz="914400"/>
            <a:r>
              <a:rPr lang="fr-FR" sz="650" spc="15" baseline="34722" dirty="0">
                <a:solidFill>
                  <a:srgbClr val="000000"/>
                </a:solidFill>
                <a:cs typeface="Century Gothic"/>
              </a:rPr>
              <a:t>(2) </a:t>
            </a:r>
            <a:r>
              <a:rPr lang="fr-FR" sz="650" spc="-10" dirty="0">
                <a:solidFill>
                  <a:srgbClr val="000000"/>
                </a:solidFill>
                <a:cs typeface="Century Gothic"/>
              </a:rPr>
              <a:t>L’assureur s’engage exclusivement sur </a:t>
            </a:r>
            <a:r>
              <a:rPr lang="fr-FR" sz="650" spc="-5" dirty="0">
                <a:solidFill>
                  <a:srgbClr val="000000"/>
                </a:solidFill>
                <a:cs typeface="Century Gothic"/>
              </a:rPr>
              <a:t>le </a:t>
            </a:r>
            <a:r>
              <a:rPr lang="fr-FR" sz="650" spc="-10" dirty="0">
                <a:solidFill>
                  <a:srgbClr val="000000"/>
                </a:solidFill>
                <a:cs typeface="Century Gothic"/>
              </a:rPr>
              <a:t>nombre d’unités </a:t>
            </a:r>
            <a:r>
              <a:rPr lang="fr-FR" sz="650" spc="-5" dirty="0">
                <a:solidFill>
                  <a:srgbClr val="000000"/>
                </a:solidFill>
                <a:cs typeface="Century Gothic"/>
              </a:rPr>
              <a:t>de </a:t>
            </a:r>
            <a:r>
              <a:rPr lang="fr-FR" sz="650" spc="-10" dirty="0">
                <a:solidFill>
                  <a:srgbClr val="000000"/>
                </a:solidFill>
                <a:cs typeface="Century Gothic"/>
              </a:rPr>
              <a:t>compte mais non sur leur valeur, qu’il </a:t>
            </a:r>
            <a:r>
              <a:rPr lang="fr-FR" sz="650" spc="-5" dirty="0">
                <a:solidFill>
                  <a:srgbClr val="000000"/>
                </a:solidFill>
                <a:cs typeface="Century Gothic"/>
              </a:rPr>
              <a:t>ne </a:t>
            </a:r>
            <a:r>
              <a:rPr lang="fr-FR" sz="650" spc="-10" dirty="0">
                <a:solidFill>
                  <a:srgbClr val="000000"/>
                </a:solidFill>
                <a:cs typeface="Century Gothic"/>
              </a:rPr>
              <a:t>garantit pas. </a:t>
            </a:r>
            <a:r>
              <a:rPr lang="fr-FR" sz="650" spc="-5" dirty="0">
                <a:solidFill>
                  <a:srgbClr val="000000"/>
                </a:solidFill>
                <a:cs typeface="Century Gothic"/>
              </a:rPr>
              <a:t>Il </a:t>
            </a:r>
            <a:r>
              <a:rPr lang="fr-FR" sz="650" spc="-10" dirty="0">
                <a:solidFill>
                  <a:srgbClr val="000000"/>
                </a:solidFill>
                <a:cs typeface="Century Gothic"/>
              </a:rPr>
              <a:t>est précisé que  l’assureur d’une part, l’Émetteur </a:t>
            </a:r>
            <a:r>
              <a:rPr lang="fr-FR" sz="650" spc="-5" dirty="0">
                <a:solidFill>
                  <a:srgbClr val="000000"/>
                </a:solidFill>
                <a:cs typeface="Century Gothic"/>
              </a:rPr>
              <a:t>et le </a:t>
            </a:r>
            <a:r>
              <a:rPr lang="fr-FR" sz="650" spc="-10" dirty="0">
                <a:solidFill>
                  <a:srgbClr val="000000"/>
                </a:solidFill>
                <a:cs typeface="Century Gothic"/>
              </a:rPr>
              <a:t>Garant d’autre part, sont des entités juridiques indépendantes. </a:t>
            </a:r>
            <a:r>
              <a:rPr lang="fr-FR" sz="650" spc="-5" dirty="0">
                <a:solidFill>
                  <a:srgbClr val="000000"/>
                </a:solidFill>
                <a:cs typeface="Century Gothic"/>
              </a:rPr>
              <a:t>Ce </a:t>
            </a:r>
            <a:r>
              <a:rPr lang="fr-FR" sz="650" spc="-10" dirty="0">
                <a:solidFill>
                  <a:srgbClr val="000000"/>
                </a:solidFill>
                <a:cs typeface="Century Gothic"/>
              </a:rPr>
              <a:t>document n’a pas été rédigé par  l’assureur.</a:t>
            </a:r>
          </a:p>
          <a:p>
            <a:pPr algn="just" defTabSz="914400"/>
            <a:r>
              <a:rPr lang="fr-FR" sz="650" spc="15" baseline="34722" dirty="0">
                <a:solidFill>
                  <a:srgbClr val="000000"/>
                </a:solidFill>
                <a:cs typeface="Century Gothic"/>
              </a:rPr>
              <a:t>(3) </a:t>
            </a:r>
            <a:r>
              <a:rPr lang="fr-FR" sz="650" spc="-10" dirty="0">
                <a:solidFill>
                  <a:srgbClr val="000000"/>
                </a:solidFill>
                <a:cs typeface="Century Gothic"/>
              </a:rPr>
              <a:t>Natixis </a:t>
            </a:r>
            <a:r>
              <a:rPr lang="fr-FR" sz="650" dirty="0">
                <a:solidFill>
                  <a:srgbClr val="000000"/>
                </a:solidFill>
                <a:cs typeface="Century Gothic"/>
              </a:rPr>
              <a:t>: </a:t>
            </a:r>
            <a:r>
              <a:rPr lang="fr-FR" sz="650" spc="-10" dirty="0">
                <a:solidFill>
                  <a:srgbClr val="000000"/>
                </a:solidFill>
                <a:cs typeface="Century Gothic"/>
              </a:rPr>
              <a:t>Standard </a:t>
            </a:r>
            <a:r>
              <a:rPr lang="fr-FR" sz="650" dirty="0">
                <a:solidFill>
                  <a:srgbClr val="000000"/>
                </a:solidFill>
                <a:cs typeface="Century Gothic"/>
              </a:rPr>
              <a:t>&amp; </a:t>
            </a:r>
            <a:r>
              <a:rPr lang="fr-FR" sz="650" spc="-10" dirty="0" err="1">
                <a:solidFill>
                  <a:srgbClr val="000000"/>
                </a:solidFill>
                <a:cs typeface="Century Gothic"/>
              </a:rPr>
              <a:t>Poor’s</a:t>
            </a:r>
            <a:r>
              <a:rPr lang="fr-FR" sz="650" spc="-10" dirty="0">
                <a:solidFill>
                  <a:srgbClr val="000000"/>
                </a:solidFill>
                <a:cs typeface="Century Gothic"/>
              </a:rPr>
              <a:t> </a:t>
            </a:r>
            <a:r>
              <a:rPr lang="fr-FR" sz="650" dirty="0">
                <a:solidFill>
                  <a:srgbClr val="000000"/>
                </a:solidFill>
                <a:cs typeface="Century Gothic"/>
              </a:rPr>
              <a:t>: </a:t>
            </a:r>
            <a:r>
              <a:rPr lang="fr-FR" sz="650" spc="-5" dirty="0">
                <a:solidFill>
                  <a:srgbClr val="000000"/>
                </a:solidFill>
                <a:cs typeface="Century Gothic"/>
              </a:rPr>
              <a:t>A </a:t>
            </a:r>
            <a:r>
              <a:rPr lang="fr-FR" sz="650" dirty="0">
                <a:solidFill>
                  <a:srgbClr val="000000"/>
                </a:solidFill>
                <a:cs typeface="Century Gothic"/>
              </a:rPr>
              <a:t>/ </a:t>
            </a:r>
            <a:r>
              <a:rPr lang="fr-FR" sz="650" spc="-10" dirty="0">
                <a:solidFill>
                  <a:srgbClr val="000000"/>
                </a:solidFill>
                <a:cs typeface="Century Gothic"/>
              </a:rPr>
              <a:t>Moody’s </a:t>
            </a:r>
            <a:r>
              <a:rPr lang="fr-FR" sz="650" dirty="0">
                <a:solidFill>
                  <a:srgbClr val="000000"/>
                </a:solidFill>
                <a:cs typeface="Century Gothic"/>
              </a:rPr>
              <a:t>: </a:t>
            </a:r>
            <a:r>
              <a:rPr lang="fr-FR" sz="650" spc="-5" dirty="0">
                <a:solidFill>
                  <a:srgbClr val="000000"/>
                </a:solidFill>
                <a:cs typeface="Century Gothic"/>
              </a:rPr>
              <a:t>A1 </a:t>
            </a:r>
            <a:r>
              <a:rPr lang="fr-FR" sz="650" dirty="0">
                <a:solidFill>
                  <a:srgbClr val="000000"/>
                </a:solidFill>
                <a:cs typeface="Century Gothic"/>
              </a:rPr>
              <a:t>/ </a:t>
            </a:r>
            <a:r>
              <a:rPr lang="fr-FR" sz="650" spc="-10" dirty="0">
                <a:solidFill>
                  <a:srgbClr val="000000"/>
                </a:solidFill>
                <a:cs typeface="Century Gothic"/>
              </a:rPr>
              <a:t>Fitch </a:t>
            </a:r>
            <a:r>
              <a:rPr lang="fr-FR" sz="650" dirty="0">
                <a:solidFill>
                  <a:srgbClr val="000000"/>
                </a:solidFill>
                <a:cs typeface="Century Gothic"/>
              </a:rPr>
              <a:t>: </a:t>
            </a:r>
            <a:r>
              <a:rPr lang="fr-FR" sz="650" spc="-10" dirty="0">
                <a:solidFill>
                  <a:srgbClr val="000000"/>
                </a:solidFill>
                <a:cs typeface="Century Gothic"/>
              </a:rPr>
              <a:t>A+. Notations </a:t>
            </a:r>
            <a:r>
              <a:rPr lang="fr-FR" sz="650" spc="-5" dirty="0">
                <a:solidFill>
                  <a:srgbClr val="000000"/>
                </a:solidFill>
                <a:cs typeface="Century Gothic"/>
              </a:rPr>
              <a:t>en </a:t>
            </a:r>
            <a:r>
              <a:rPr lang="fr-FR" sz="650" spc="-10" dirty="0">
                <a:solidFill>
                  <a:srgbClr val="000000"/>
                </a:solidFill>
                <a:cs typeface="Century Gothic"/>
              </a:rPr>
              <a:t>vigueur </a:t>
            </a:r>
            <a:r>
              <a:rPr lang="fr-FR" sz="650" spc="-5" dirty="0">
                <a:solidFill>
                  <a:srgbClr val="000000"/>
                </a:solidFill>
                <a:cs typeface="Century Gothic"/>
              </a:rPr>
              <a:t>au </a:t>
            </a:r>
            <a:r>
              <a:rPr lang="fr-FR" sz="650" spc="-10" dirty="0">
                <a:solidFill>
                  <a:srgbClr val="000000"/>
                </a:solidFill>
                <a:cs typeface="Century Gothic"/>
              </a:rPr>
              <a:t>moment </a:t>
            </a:r>
            <a:r>
              <a:rPr lang="fr-FR" sz="650" spc="-5" dirty="0">
                <a:solidFill>
                  <a:srgbClr val="000000"/>
                </a:solidFill>
                <a:cs typeface="Century Gothic"/>
              </a:rPr>
              <a:t>de la </a:t>
            </a:r>
            <a:r>
              <a:rPr lang="fr-FR" sz="650" spc="-10" dirty="0">
                <a:solidFill>
                  <a:srgbClr val="000000"/>
                </a:solidFill>
                <a:cs typeface="Century Gothic"/>
              </a:rPr>
              <a:t>rédaction </a:t>
            </a:r>
            <a:r>
              <a:rPr lang="fr-FR" sz="650" spc="-5" dirty="0">
                <a:solidFill>
                  <a:srgbClr val="000000"/>
                </a:solidFill>
                <a:cs typeface="Century Gothic"/>
              </a:rPr>
              <a:t>de la </a:t>
            </a:r>
            <a:r>
              <a:rPr lang="fr-FR" sz="650" spc="-10" dirty="0">
                <a:solidFill>
                  <a:srgbClr val="000000"/>
                </a:solidFill>
                <a:cs typeface="Century Gothic"/>
              </a:rPr>
              <a:t>présente brochure.  Ces</a:t>
            </a:r>
            <a:r>
              <a:rPr lang="fr-FR" sz="650" spc="-25" dirty="0">
                <a:solidFill>
                  <a:srgbClr val="000000"/>
                </a:solidFill>
                <a:cs typeface="Century Gothic"/>
              </a:rPr>
              <a:t> </a:t>
            </a:r>
            <a:r>
              <a:rPr lang="fr-FR" sz="650" spc="-10" dirty="0">
                <a:solidFill>
                  <a:srgbClr val="000000"/>
                </a:solidFill>
                <a:cs typeface="Century Gothic"/>
              </a:rPr>
              <a:t>notations</a:t>
            </a:r>
            <a:r>
              <a:rPr lang="fr-FR" sz="650" spc="-25" dirty="0">
                <a:solidFill>
                  <a:srgbClr val="000000"/>
                </a:solidFill>
                <a:cs typeface="Century Gothic"/>
              </a:rPr>
              <a:t> </a:t>
            </a:r>
            <a:r>
              <a:rPr lang="fr-FR" sz="650" spc="-10" dirty="0">
                <a:solidFill>
                  <a:srgbClr val="000000"/>
                </a:solidFill>
                <a:cs typeface="Century Gothic"/>
              </a:rPr>
              <a:t>peuvent</a:t>
            </a:r>
            <a:r>
              <a:rPr lang="fr-FR" sz="650" spc="-20" dirty="0">
                <a:solidFill>
                  <a:srgbClr val="000000"/>
                </a:solidFill>
                <a:cs typeface="Century Gothic"/>
              </a:rPr>
              <a:t> </a:t>
            </a:r>
            <a:r>
              <a:rPr lang="fr-FR" sz="650" spc="-10" dirty="0">
                <a:solidFill>
                  <a:srgbClr val="000000"/>
                </a:solidFill>
                <a:cs typeface="Century Gothic"/>
              </a:rPr>
              <a:t>être</a:t>
            </a:r>
            <a:r>
              <a:rPr lang="fr-FR" sz="650" spc="-25" dirty="0">
                <a:solidFill>
                  <a:srgbClr val="000000"/>
                </a:solidFill>
                <a:cs typeface="Century Gothic"/>
              </a:rPr>
              <a:t> </a:t>
            </a:r>
            <a:r>
              <a:rPr lang="fr-FR" sz="650" spc="-10" dirty="0">
                <a:solidFill>
                  <a:srgbClr val="000000"/>
                </a:solidFill>
                <a:cs typeface="Century Gothic"/>
              </a:rPr>
              <a:t>révisées</a:t>
            </a:r>
            <a:r>
              <a:rPr lang="fr-FR" sz="650" spc="-20" dirty="0">
                <a:solidFill>
                  <a:srgbClr val="000000"/>
                </a:solidFill>
                <a:cs typeface="Century Gothic"/>
              </a:rPr>
              <a:t> </a:t>
            </a:r>
            <a:r>
              <a:rPr lang="fr-FR" sz="650" dirty="0">
                <a:solidFill>
                  <a:srgbClr val="000000"/>
                </a:solidFill>
                <a:cs typeface="Century Gothic"/>
              </a:rPr>
              <a:t>à</a:t>
            </a:r>
            <a:r>
              <a:rPr lang="fr-FR" sz="650" spc="-25" dirty="0">
                <a:solidFill>
                  <a:srgbClr val="000000"/>
                </a:solidFill>
                <a:cs typeface="Century Gothic"/>
              </a:rPr>
              <a:t> </a:t>
            </a:r>
            <a:r>
              <a:rPr lang="fr-FR" sz="650" spc="-10" dirty="0">
                <a:solidFill>
                  <a:srgbClr val="000000"/>
                </a:solidFill>
                <a:cs typeface="Century Gothic"/>
              </a:rPr>
              <a:t>tout</a:t>
            </a:r>
            <a:r>
              <a:rPr lang="fr-FR" sz="650" spc="-25" dirty="0">
                <a:solidFill>
                  <a:srgbClr val="000000"/>
                </a:solidFill>
                <a:cs typeface="Century Gothic"/>
              </a:rPr>
              <a:t> </a:t>
            </a:r>
            <a:r>
              <a:rPr lang="fr-FR" sz="650" spc="-10" dirty="0">
                <a:solidFill>
                  <a:srgbClr val="000000"/>
                </a:solidFill>
                <a:cs typeface="Century Gothic"/>
              </a:rPr>
              <a:t>moment</a:t>
            </a:r>
            <a:r>
              <a:rPr lang="fr-FR" sz="650" spc="-20" dirty="0">
                <a:solidFill>
                  <a:srgbClr val="000000"/>
                </a:solidFill>
                <a:cs typeface="Century Gothic"/>
              </a:rPr>
              <a:t> </a:t>
            </a:r>
            <a:r>
              <a:rPr lang="fr-FR" sz="650" spc="-5" dirty="0">
                <a:solidFill>
                  <a:srgbClr val="000000"/>
                </a:solidFill>
                <a:cs typeface="Century Gothic"/>
              </a:rPr>
              <a:t>et</a:t>
            </a:r>
            <a:r>
              <a:rPr lang="fr-FR" sz="650" spc="-25" dirty="0">
                <a:solidFill>
                  <a:srgbClr val="000000"/>
                </a:solidFill>
                <a:cs typeface="Century Gothic"/>
              </a:rPr>
              <a:t> </a:t>
            </a:r>
            <a:r>
              <a:rPr lang="fr-FR" sz="650" spc="-5" dirty="0">
                <a:solidFill>
                  <a:srgbClr val="000000"/>
                </a:solidFill>
                <a:cs typeface="Century Gothic"/>
              </a:rPr>
              <a:t>ne</a:t>
            </a:r>
            <a:r>
              <a:rPr lang="fr-FR" sz="650" spc="-20" dirty="0">
                <a:solidFill>
                  <a:srgbClr val="000000"/>
                </a:solidFill>
                <a:cs typeface="Century Gothic"/>
              </a:rPr>
              <a:t> </a:t>
            </a:r>
            <a:r>
              <a:rPr lang="fr-FR" sz="650" spc="-10" dirty="0">
                <a:solidFill>
                  <a:srgbClr val="000000"/>
                </a:solidFill>
                <a:cs typeface="Century Gothic"/>
              </a:rPr>
              <a:t>sont</a:t>
            </a:r>
            <a:r>
              <a:rPr lang="fr-FR" sz="650" spc="-25" dirty="0">
                <a:solidFill>
                  <a:srgbClr val="000000"/>
                </a:solidFill>
                <a:cs typeface="Century Gothic"/>
              </a:rPr>
              <a:t> </a:t>
            </a:r>
            <a:r>
              <a:rPr lang="fr-FR" sz="650" spc="-10" dirty="0">
                <a:solidFill>
                  <a:srgbClr val="000000"/>
                </a:solidFill>
                <a:cs typeface="Century Gothic"/>
              </a:rPr>
              <a:t>pas</a:t>
            </a:r>
            <a:r>
              <a:rPr lang="fr-FR" sz="650" spc="-25" dirty="0">
                <a:solidFill>
                  <a:srgbClr val="000000"/>
                </a:solidFill>
                <a:cs typeface="Century Gothic"/>
              </a:rPr>
              <a:t> </a:t>
            </a:r>
            <a:r>
              <a:rPr lang="fr-FR" sz="650" spc="-10" dirty="0">
                <a:solidFill>
                  <a:srgbClr val="000000"/>
                </a:solidFill>
                <a:cs typeface="Century Gothic"/>
              </a:rPr>
              <a:t>une</a:t>
            </a:r>
            <a:r>
              <a:rPr lang="fr-FR" sz="650" spc="-20" dirty="0">
                <a:solidFill>
                  <a:srgbClr val="000000"/>
                </a:solidFill>
                <a:cs typeface="Century Gothic"/>
              </a:rPr>
              <a:t> </a:t>
            </a:r>
            <a:r>
              <a:rPr lang="fr-FR" sz="650" spc="-10" dirty="0">
                <a:solidFill>
                  <a:srgbClr val="000000"/>
                </a:solidFill>
                <a:cs typeface="Century Gothic"/>
              </a:rPr>
              <a:t>garantie</a:t>
            </a:r>
            <a:r>
              <a:rPr lang="fr-FR" sz="650" spc="-25" dirty="0">
                <a:solidFill>
                  <a:srgbClr val="000000"/>
                </a:solidFill>
                <a:cs typeface="Century Gothic"/>
              </a:rPr>
              <a:t> </a:t>
            </a:r>
            <a:r>
              <a:rPr lang="fr-FR" sz="650" spc="-5" dirty="0">
                <a:solidFill>
                  <a:srgbClr val="000000"/>
                </a:solidFill>
                <a:cs typeface="Century Gothic"/>
              </a:rPr>
              <a:t>de</a:t>
            </a:r>
            <a:r>
              <a:rPr lang="fr-FR" sz="650" spc="-20" dirty="0">
                <a:solidFill>
                  <a:srgbClr val="000000"/>
                </a:solidFill>
                <a:cs typeface="Century Gothic"/>
              </a:rPr>
              <a:t> </a:t>
            </a:r>
            <a:r>
              <a:rPr lang="fr-FR" sz="650" spc="-10" dirty="0">
                <a:solidFill>
                  <a:srgbClr val="000000"/>
                </a:solidFill>
                <a:cs typeface="Century Gothic"/>
              </a:rPr>
              <a:t>solvabilité</a:t>
            </a:r>
            <a:r>
              <a:rPr lang="fr-FR" sz="650" spc="-25" dirty="0">
                <a:solidFill>
                  <a:srgbClr val="000000"/>
                </a:solidFill>
                <a:cs typeface="Century Gothic"/>
              </a:rPr>
              <a:t> </a:t>
            </a:r>
            <a:r>
              <a:rPr lang="fr-FR" sz="650" spc="-5" dirty="0">
                <a:solidFill>
                  <a:srgbClr val="000000"/>
                </a:solidFill>
                <a:cs typeface="Century Gothic"/>
              </a:rPr>
              <a:t>de</a:t>
            </a:r>
            <a:r>
              <a:rPr lang="fr-FR" sz="650" spc="-25" dirty="0">
                <a:solidFill>
                  <a:srgbClr val="000000"/>
                </a:solidFill>
                <a:cs typeface="Century Gothic"/>
              </a:rPr>
              <a:t> </a:t>
            </a:r>
            <a:r>
              <a:rPr lang="fr-FR" sz="650" spc="-10" dirty="0">
                <a:solidFill>
                  <a:srgbClr val="000000"/>
                </a:solidFill>
                <a:cs typeface="Century Gothic"/>
              </a:rPr>
              <a:t>l’Émetteur</a:t>
            </a:r>
            <a:r>
              <a:rPr lang="fr-FR" sz="650" spc="-20" dirty="0">
                <a:solidFill>
                  <a:srgbClr val="000000"/>
                </a:solidFill>
                <a:cs typeface="Century Gothic"/>
              </a:rPr>
              <a:t> </a:t>
            </a:r>
            <a:r>
              <a:rPr lang="fr-FR" sz="650" spc="-5" dirty="0">
                <a:solidFill>
                  <a:srgbClr val="000000"/>
                </a:solidFill>
                <a:cs typeface="Century Gothic"/>
              </a:rPr>
              <a:t>ni</a:t>
            </a:r>
            <a:r>
              <a:rPr lang="fr-FR" sz="650" spc="-25" dirty="0">
                <a:solidFill>
                  <a:srgbClr val="000000"/>
                </a:solidFill>
                <a:cs typeface="Century Gothic"/>
              </a:rPr>
              <a:t> </a:t>
            </a:r>
            <a:r>
              <a:rPr lang="fr-FR" sz="650" spc="-5" dirty="0">
                <a:solidFill>
                  <a:srgbClr val="000000"/>
                </a:solidFill>
                <a:cs typeface="Century Gothic"/>
              </a:rPr>
              <a:t>du</a:t>
            </a:r>
            <a:r>
              <a:rPr lang="fr-FR" sz="650" spc="-20" dirty="0">
                <a:solidFill>
                  <a:srgbClr val="000000"/>
                </a:solidFill>
                <a:cs typeface="Century Gothic"/>
              </a:rPr>
              <a:t> </a:t>
            </a:r>
            <a:r>
              <a:rPr lang="fr-FR" sz="650" spc="-10" dirty="0">
                <a:solidFill>
                  <a:srgbClr val="000000"/>
                </a:solidFill>
                <a:cs typeface="Century Gothic"/>
              </a:rPr>
              <a:t>Garant.</a:t>
            </a:r>
            <a:r>
              <a:rPr lang="fr-FR" sz="650" spc="-25" dirty="0">
                <a:solidFill>
                  <a:srgbClr val="000000"/>
                </a:solidFill>
                <a:cs typeface="Century Gothic"/>
              </a:rPr>
              <a:t> </a:t>
            </a:r>
            <a:r>
              <a:rPr lang="fr-FR" sz="650" spc="-10" dirty="0">
                <a:solidFill>
                  <a:srgbClr val="000000"/>
                </a:solidFill>
                <a:cs typeface="Century Gothic"/>
              </a:rPr>
              <a:t>Elles</a:t>
            </a:r>
            <a:r>
              <a:rPr lang="fr-FR" sz="650" spc="-25" dirty="0">
                <a:solidFill>
                  <a:srgbClr val="000000"/>
                </a:solidFill>
                <a:cs typeface="Century Gothic"/>
              </a:rPr>
              <a:t> </a:t>
            </a:r>
            <a:r>
              <a:rPr lang="fr-FR" sz="650" spc="-5" dirty="0">
                <a:solidFill>
                  <a:srgbClr val="000000"/>
                </a:solidFill>
                <a:cs typeface="Century Gothic"/>
              </a:rPr>
              <a:t>ne</a:t>
            </a:r>
            <a:r>
              <a:rPr lang="fr-FR" sz="650" spc="-20" dirty="0">
                <a:solidFill>
                  <a:srgbClr val="000000"/>
                </a:solidFill>
                <a:cs typeface="Century Gothic"/>
              </a:rPr>
              <a:t> </a:t>
            </a:r>
            <a:r>
              <a:rPr lang="fr-FR" sz="650" spc="-10" dirty="0">
                <a:solidFill>
                  <a:srgbClr val="000000"/>
                </a:solidFill>
                <a:cs typeface="Century Gothic"/>
              </a:rPr>
              <a:t>sauraient  constituer </a:t>
            </a:r>
            <a:r>
              <a:rPr lang="fr-FR" sz="650" spc="-5" dirty="0">
                <a:solidFill>
                  <a:srgbClr val="000000"/>
                </a:solidFill>
                <a:cs typeface="Century Gothic"/>
              </a:rPr>
              <a:t>un </a:t>
            </a:r>
            <a:r>
              <a:rPr lang="fr-FR" sz="650" spc="-10" dirty="0">
                <a:solidFill>
                  <a:srgbClr val="000000"/>
                </a:solidFill>
                <a:cs typeface="Century Gothic"/>
              </a:rPr>
              <a:t>argument </a:t>
            </a:r>
            <a:r>
              <a:rPr lang="fr-FR" sz="650" spc="-5" dirty="0">
                <a:solidFill>
                  <a:srgbClr val="000000"/>
                </a:solidFill>
                <a:cs typeface="Century Gothic"/>
              </a:rPr>
              <a:t>de </a:t>
            </a:r>
            <a:r>
              <a:rPr lang="fr-FR" sz="650" spc="-10" dirty="0">
                <a:solidFill>
                  <a:srgbClr val="000000"/>
                </a:solidFill>
                <a:cs typeface="Century Gothic"/>
              </a:rPr>
              <a:t>souscription </a:t>
            </a:r>
            <a:r>
              <a:rPr lang="fr-FR" sz="650" spc="-5" dirty="0">
                <a:solidFill>
                  <a:srgbClr val="000000"/>
                </a:solidFill>
                <a:cs typeface="Century Gothic"/>
              </a:rPr>
              <a:t>au </a:t>
            </a:r>
            <a:r>
              <a:rPr lang="fr-FR" sz="650" spc="-10" dirty="0">
                <a:solidFill>
                  <a:srgbClr val="000000"/>
                </a:solidFill>
                <a:cs typeface="Century Gothic"/>
              </a:rPr>
              <a:t>titre </a:t>
            </a:r>
            <a:r>
              <a:rPr lang="fr-FR" sz="650" spc="-5" dirty="0">
                <a:solidFill>
                  <a:srgbClr val="000000"/>
                </a:solidFill>
                <a:cs typeface="Century Gothic"/>
              </a:rPr>
              <a:t>de</a:t>
            </a:r>
            <a:r>
              <a:rPr lang="fr-FR" sz="650" spc="-75" dirty="0">
                <a:solidFill>
                  <a:srgbClr val="000000"/>
                </a:solidFill>
                <a:cs typeface="Century Gothic"/>
              </a:rPr>
              <a:t> </a:t>
            </a:r>
            <a:r>
              <a:rPr lang="fr-FR" sz="650" spc="-10" dirty="0">
                <a:solidFill>
                  <a:srgbClr val="000000"/>
                </a:solidFill>
                <a:cs typeface="Century Gothic"/>
              </a:rPr>
              <a:t>créance. </a:t>
            </a:r>
            <a:endParaRPr lang="fr-FR" sz="650" dirty="0">
              <a:solidFill>
                <a:srgbClr val="000000"/>
              </a:solidFill>
              <a:cs typeface="Century Gothic"/>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23275"/>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a:t>
            </a:r>
            <a:r>
              <a:rPr lang="fr-FR" sz="700" dirty="0">
                <a:solidFill>
                  <a:srgbClr val="000000"/>
                </a:solidFill>
                <a:latin typeface="Proxima Nova Rg" panose="02000506030000020004" pitchFamily="2" charset="0"/>
              </a:rPr>
              <a:t>de droits de garde en compte-titres</a:t>
            </a:r>
            <a:r>
              <a:rPr lang="fr-FR" sz="650" dirty="0">
                <a:solidFill>
                  <a:schemeClr val="tx2"/>
                </a:solidFill>
                <a:latin typeface="+mn-lt"/>
              </a:rPr>
              <a:t>. TRA nets hors autres frais, fiscalité et prélèvements sociaux applicables au cadre d’investissement</a:t>
            </a:r>
            <a:r>
              <a:rPr lang="fr-FR" sz="700"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chemeClr val="tx2"/>
                </a:solidFill>
                <a:latin typeface="+mn-lt"/>
              </a:rPr>
              <a:t> Les TRA sont calculés à partir </a:t>
            </a:r>
            <a:r>
              <a:rPr lang="fr-FR" sz="700" dirty="0">
                <a:solidFill>
                  <a:srgbClr val="000000"/>
                </a:solidFill>
                <a:latin typeface="Proxima Nova Rg" panose="02000506030000020004" pitchFamily="2" charset="0"/>
              </a:rPr>
              <a:t>de la dernière date de constatation initiale (soit le</a:t>
            </a:r>
            <a:r>
              <a:rPr lang="fr-FR" sz="650" dirty="0">
                <a:solidFill>
                  <a:schemeClr val="tx2"/>
                </a:solidFill>
                <a:latin typeface="+mn-lt"/>
              </a:rPr>
              <a:t>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dividendes non réinvestis dans l'indice</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a:t>
            </a:r>
            <a:r>
              <a:rPr lang="fr-FR" sz="800" b="1" dirty="0">
                <a:solidFill>
                  <a:srgbClr val="000000"/>
                </a:solidFill>
                <a:latin typeface="Proxima Nova Rg" panose="02000506030000020004" pitchFamily="2" charset="0"/>
              </a:rPr>
              <a:t>Elles ne préjugent en rien de résultats futurs et ne sauraient constituer en aucune manière une offre commerciale.</a:t>
            </a:r>
          </a:p>
          <a:p>
            <a:pPr algn="just"/>
            <a:endParaRPr lang="fr-FR" sz="800" b="1" dirty="0">
              <a:latin typeface="Proxima Nova Rg" panose="02000506030000020004" pitchFamily="2" charset="0"/>
            </a:endParaRP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l'indice clôture à un niveau strictement inférieur à 50%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finale(1), l'indice clôture à un niveau strictement supérieur à 50%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 </a:t>
            </a:r>
            <a:r>
              <a:rPr lang="fr-FR" sz="800" b="0" dirty="0">
                <a:latin typeface="+mn-lt"/>
              </a:rPr>
              <a:t>Dès la première date de constatation du mécanisme de remboursement anticipé automatique, l'indice clôture à un niveau supérieur ou égal à la barrière dégressive de remboursement anticipé automatique⁽¹⁾</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361950" y="9414537"/>
            <a:ext cx="6835769" cy="246731"/>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guigui2 » EST TRÈS SENSIBLE À UNE FAIBLE VARIATION DU niveau DE l'indice AUTOUR DES SEUILS DE 50% ET DE 50% DE SON Niveau Initial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mois 1, à la date de constatation correspondante, l'indice clôture à un niveau supérieur à 80 de son Niveau Initial. Le produit verse donc un coupon de 2,10% au titre du mois.</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ct val="0"/>
              </a:spcAft>
            </a:pPr>
            <a:r>
              <a:rPr lang="fr-FR" sz="800" dirty="0"/>
              <a:t>À l’issue des mois 2 à 119, aux dates de constatation correspondantes</a:t>
            </a:r>
            <a:r>
              <a:rPr lang="fr-FR" sz="800" baseline="30000" dirty="0"/>
              <a:t>(1)</a:t>
            </a:r>
            <a:r>
              <a:rPr lang="fr-FR" sz="800" dirty="0"/>
              <a:t>, l'indice clôture à un niveau inférieur au seuil de versement du coupon.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l'indice clôture à un niveau strictement inférieur à 50% de son Niveau Initial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-12,02%</a:t>
            </a:r>
            <a:r>
              <a:rPr lang="fr-FR" sz="800" baseline="30000" dirty="0"/>
              <a:t>(2)</a:t>
            </a:r>
            <a:r>
              <a:rPr lang="fr-FR" sz="800" dirty="0"/>
              <a:t>, contre un Taux de Rendement Annuel net de </a:t>
            </a:r>
            <a:r>
              <a:rPr lang="fr-FR" sz="800" dirty="0">
                <a:solidFill>
                  <a:srgbClr val="000000"/>
                </a:solidFill>
              </a:rPr>
              <a:t>-12,21%</a:t>
            </a:r>
            <a:r>
              <a:rPr lang="fr-FR" sz="800" baseline="30000" dirty="0"/>
              <a:t>(2)</a:t>
            </a:r>
            <a:r>
              <a:rPr lang="fr-FR" sz="800" dirty="0"/>
              <a:t>, pour un investissement direct dans l'indice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1" y="4582425"/>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solidFill>
                  <a:srgbClr val="000000"/>
                </a:solidFill>
                <a:latin typeface="Proxima Nova Rg" panose="02000506030000020004" pitchFamily="2" charset="0"/>
              </a:rPr>
              <a:t>À l’issue du mois 2, à la date de constatation correspondante(1), l'indice clôture à un niveau strictement inférieur à la barrière dégressive de remboursement anticipé automatique⁽¹⁾ mais supérieur au seuil de versement du coupon. Le mécanisme de remboursement anticipé automatique n’est donc pas activé mais le produit verse un coupon de 2,10% au titre du mois.</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finale(1), l'indice clôture à un niveau strictement supérieur à 50% de son Niveau Initial (70% dans cet exemple). L’investisseur récupère alors l’intégralité de son capital initialement investi majorée du coupon de 2,10%.</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-0,74%</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-4,46%</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guigui2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mois 1 au mois 11, aux dates de constatation correspondantes</a:t>
            </a:r>
            <a:r>
              <a:rPr lang="fr-FR" sz="800" baseline="30000" dirty="0">
                <a:solidFill>
                  <a:schemeClr val="tx2"/>
                </a:solidFill>
              </a:rPr>
              <a:t>(1)</a:t>
            </a:r>
            <a:r>
              <a:rPr lang="fr-FR" sz="800" dirty="0">
                <a:solidFill>
                  <a:schemeClr val="tx2"/>
                </a:solidFill>
              </a:rPr>
              <a:t>, l'indice clôture à un niveau supérieur au seuil de versement du coupon. Le produit verse alors un coupon de 2,10% au titre de chaque mois.</a:t>
            </a:r>
          </a:p>
          <a:p>
            <a:pPr algn="just">
              <a:spcAft>
                <a:spcPts val="600"/>
              </a:spcAft>
            </a:pPr>
            <a:r>
              <a:rPr lang="fr-FR" sz="800" dirty="0">
                <a:solidFill>
                  <a:schemeClr val="tx2"/>
                </a:solidFill>
              </a:rPr>
              <a:t>Dès la fin du mois 12, à la date de constatation correspondante</a:t>
            </a:r>
            <a:r>
              <a:rPr lang="fr-FR" sz="800" baseline="30000" dirty="0">
                <a:solidFill>
                  <a:schemeClr val="tx2"/>
                </a:solidFill>
              </a:rPr>
              <a:t>(1)</a:t>
            </a:r>
            <a:r>
              <a:rPr lang="fr-FR" sz="800" dirty="0">
                <a:solidFill>
                  <a:schemeClr val="tx2"/>
                </a:solidFill>
              </a:rPr>
              <a:t>, l'indice clôture à un niveau supérieur à la barrière dégressive de remboursement anticipé automatique⁽¹⁾ (115% dans cet exemple). Le produit est alors automatiquement remboursé par anticipation. L’investisseur récupère l’intégralité du capital initial majoré du coupon de 2,10%.</a:t>
            </a:r>
          </a:p>
          <a:p>
            <a:pPr algn="just">
              <a:spcAft>
                <a:spcPts val="600"/>
              </a:spcAft>
            </a:pPr>
            <a:r>
              <a:rPr lang="fr-FR" sz="800" dirty="0">
                <a:solidFill>
                  <a:srgbClr val="04202E"/>
                </a:solidFill>
              </a:rPr>
              <a:t>Ce qui correspond à un Taux de Rendement Annuel net de 26,35%</a:t>
            </a:r>
            <a:r>
              <a:rPr lang="fr-FR" sz="800" baseline="30000" dirty="0">
                <a:solidFill>
                  <a:srgbClr val="04202E"/>
                </a:solidFill>
              </a:rPr>
              <a:t>(2)</a:t>
            </a:r>
            <a:r>
              <a:rPr lang="fr-FR" sz="800" dirty="0">
                <a:solidFill>
                  <a:srgbClr val="04202E"/>
                </a:solidFill>
              </a:rPr>
              <a:t>, contre un Taux de Rendement Annuel net de </a:t>
            </a:r>
            <a:r>
              <a:rPr lang="fr-FR" sz="800" dirty="0"/>
              <a:t>13,68%</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l'indice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2,10% par mois.</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EURO STOXX 50 PRICE EUR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65964296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12/07/2022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-6,33%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14,98%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8,00%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79,56%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51,72%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EURO STOXX 50 PRICE EUR DU </a:t>
            </a:r>
            <a:r>
              <a:rPr lang="en-US" sz="1200" b="0" dirty="0">
                <a:effectLst/>
                <a:latin typeface="+mj-lt"/>
              </a:rPr>
              <a:t>12/07/2010</a:t>
            </a:r>
            <a:r>
              <a:rPr lang="en-US" sz="1200" dirty="0">
                <a:latin typeface="+mj-lt"/>
              </a:rPr>
              <a:t> </a:t>
            </a:r>
            <a:r>
              <a:rPr lang="fr-FR" sz="1200" cap="none" dirty="0">
                <a:latin typeface="Futura PT" panose="020B0902020204020203" pitchFamily="34" charset="0"/>
              </a:rPr>
              <a:t>AU 12/07/2022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97917226"/>
              </p:ext>
            </p:extLst>
          </p:nvPr>
        </p:nvGraphicFramePr>
        <p:xfrm>
          <a:off x="361950" y="979297"/>
          <a:ext cx="6837886" cy="794058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100000"/>
                        </a:lnSpc>
                        <a:defRPr sz="700"/>
                      </a:pPr>
                      <a:endParaRPr lang="fr-FR" sz="700" b="1" i="0" dirty="0">
                        <a:solidFill>
                          <a:srgbClr val="000000"/>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3052112"/>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Titre de créance de droit français présentant un risque de perte en capital en cours de vie et à l’échéance, émis dans le cadre du Prospectus de Base (tel que défini dans la section « Informations Importantes ») de la présente brochure(*). Bien que la formule de remboursement du titre de créance soit garantie par Natixis(1), le titre de créance présente un risque de perte en capital à hauteur de l’intégralité de la baisse enregistrée par le sous-jacent.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 Structured Issuance SA (bien que bénéficiant de la garantie inconditionnelle et irrévocable de Natixis(1), les titres de créance présentent un risque de perte en capital en cours de vie et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guigui2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 de clôture de l'indice EURO STOXX 50 Price EUR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mensuelle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chaque 13 du mois, à partir de la fin du  mois, à partir de la date du 2022-02-13(inclus),  et jusqu'au 2032-07-29 (inclus), ou le jour ouvré suivant si le 13 du mois n'est pas un jour ouvré</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5 de Bourse suivant la date de constatation mensuelle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 et</a:t>
                      </a:r>
                      <a:r>
                        <a:rPr lang="fr-FR" sz="700" b="0" i="0" kern="1200" dirty="0">
                          <a:solidFill>
                            <a:srgbClr val="000000"/>
                          </a:solidFill>
                          <a:latin typeface="+mn-lt"/>
                          <a:ea typeface="+mn-ea"/>
                          <a:cs typeface="+mn-cs"/>
                        </a:rPr>
                        <a: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dirty="0">
                          <a:solidFill>
                            <a:srgbClr val="000000"/>
                          </a:solidFill>
                          <a:latin typeface="+mn-lt"/>
                        </a:rPr>
                        <a:t>Une commission de distribution sera versée, qui pourra atteindre un montant maximum annuel de 1,00 % du montant nominal des titres de créance placés. De plus, La commission de distribution récurrente pourra atteindre un montant maximum annuel de 0,80% du montant des Titres de créance détenues et sur la durée de détention des titres par les investisseurs. Le paiement de cette commission pourra être effectué par un règlement au moment de l’émission ou par une diminution du Prix d’Emission.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Périodicité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mn-lt"/>
                          <a:ea typeface="+mn-ea"/>
                          <a:cs typeface="+mn-cs"/>
                        </a:rPr>
                        <a:t>La valorisation est tenue et publiée tous les jours, et se trouve à la disposition du public en permanence sur les pages d’information financière de Bloomberg, Reuters et Six </a:t>
                      </a:r>
                      <a:r>
                        <a:rPr lang="fr-FR" sz="700" b="0" i="0" kern="1200" dirty="0" err="1">
                          <a:solidFill>
                            <a:srgbClr val="000000"/>
                          </a:solidFill>
                          <a:latin typeface="+mn-lt"/>
                          <a:ea typeface="+mn-ea"/>
                          <a:cs typeface="+mn-cs"/>
                        </a:rPr>
                        <a:t>Telekurs</a:t>
                      </a:r>
                      <a:r>
                        <a:rPr lang="fr-FR" sz="700" b="0" i="0" kern="1200" dirty="0">
                          <a:solidFill>
                            <a:srgbClr val="000000"/>
                          </a:solidFill>
                          <a:latin typeface="+mn-lt"/>
                          <a:ea typeface="+mn-ea"/>
                          <a:cs typeface="+mn-cs"/>
                        </a:rPr>
                        <a:t>.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mn-lt"/>
                          <a:ea typeface="+mn-ea"/>
                          <a:cs typeface="+mn-cs"/>
                        </a:rPr>
                        <a:t>Une double valorisation est établie par </a:t>
                      </a:r>
                      <a:r>
                        <a:rPr lang="fr-FR" sz="700" b="0" i="0" kern="1200" dirty="0" err="1">
                          <a:solidFill>
                            <a:srgbClr val="000000"/>
                          </a:solidFill>
                          <a:latin typeface="+mn-lt"/>
                          <a:ea typeface="+mn-ea"/>
                          <a:cs typeface="+mn-cs"/>
                        </a:rPr>
                        <a:t>Refinitiv</a:t>
                      </a:r>
                      <a:r>
                        <a:rPr lang="fr-FR" sz="700" b="0" i="0" kern="1200" dirty="0">
                          <a:solidFill>
                            <a:srgbClr val="000000"/>
                          </a:solidFill>
                          <a:latin typeface="+mn-lt"/>
                          <a:ea typeface="+mn-ea"/>
                          <a:cs typeface="+mn-cs"/>
                        </a:rPr>
                        <a:t> sur fréquence bimensuelle (tous les 15 jours). Cette société est un organisme indépendant distinct et non lié financièrement à une entité de Natixis.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Natixis(1) pourra fournir un prix indicatif des titres de créance aux porteurs qui le demanderaient. La différence entre le prix d’achat et le prix de vente ne pourra excéder 1,00 %.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Natixis(1), ce qui peut être source d’un conflit d’intérêt(2).</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Text Box 2">
            <a:extLst>
              <a:ext uri="{FF2B5EF4-FFF2-40B4-BE49-F238E27FC236}">
                <a16:creationId xmlns:a16="http://schemas.microsoft.com/office/drawing/2014/main" id="{07494498-5E14-4A58-F9B9-6702F361477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rgbClr val="000000"/>
                </a:solidFill>
                <a:latin typeface="Proxima Nova Rg" panose="02000506030000020004" pitchFamily="2" charset="0"/>
              </a:rPr>
              <a:t>Nous attirons votre attention sur le fait que le titre de créance est destiné à être offert exclusivement à un cercle restreint d’investisseurs au sens de l’article L411-2 du Code monétaire et financier. Le titre de créance est adressé à des investisseurs ayant un montant minimum de souscription de 100 000 EUR. La présente brochure commerciale n’a pas fait l’objet d’une communication à l’AMF. </a:t>
            </a:r>
          </a:p>
          <a:p>
            <a:pPr marL="228600" indent="-228600" algn="just" defTabSz="914400">
              <a:buFontTx/>
              <a:buAutoNum type="arabicParenBoth"/>
            </a:pPr>
            <a:r>
              <a:rPr lang="fr-FR" sz="650" dirty="0">
                <a:solidFill>
                  <a:srgbClr val="000000"/>
                </a:solidFill>
                <a:latin typeface="Proxima Nova Rg" panose="02000506030000020004" pitchFamily="2" charset="0"/>
              </a:rPr>
              <a:t>Natixis : Standard &amp; </a:t>
            </a:r>
            <a:r>
              <a:rPr lang="fr-FR" sz="650" dirty="0" err="1">
                <a:solidFill>
                  <a:srgbClr val="000000"/>
                </a:solidFill>
                <a:latin typeface="Proxima Nova Rg" panose="02000506030000020004" pitchFamily="2" charset="0"/>
              </a:rPr>
              <a:t>Poor’s</a:t>
            </a:r>
            <a:r>
              <a:rPr lang="fr-FR" sz="650" dirty="0">
                <a:solidFill>
                  <a:srgbClr val="000000"/>
                </a:solidFill>
                <a:latin typeface="Proxima Nova Rg" panose="02000506030000020004" pitchFamily="2" charset="0"/>
              </a:rPr>
              <a:t> : A+ / Moody’s : A1 / Fitch : A+. Notations en vigueur au moment de la rédaction de la présente brochure. Ces notations peuvent être révisées à tout moment et ne sont pas une garantie de solvabilité de l’Émetteur ni du Garant. Elles ne sauraient constituer un argument de souscription au titre de créance.</a:t>
            </a:r>
          </a:p>
          <a:p>
            <a:pPr marL="228600" indent="-228600" algn="just" defTabSz="914400">
              <a:buAutoNum type="arabicParenBoth"/>
            </a:pPr>
            <a:r>
              <a:rPr lang="fr-FR" sz="650" dirty="0">
                <a:solidFill>
                  <a:srgbClr val="000000"/>
                </a:solidFill>
                <a:latin typeface="Proxima Nova Rg" panose="02000506030000020004" pitchFamily="2" charset="0"/>
              </a:rPr>
              <a:t>Les conflits d’intérêts seront gérés suivant la réglementation en vigueur.</a:t>
            </a: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488488447"/>
              </p:ext>
            </p:extLst>
          </p:nvPr>
        </p:nvGraphicFramePr>
        <p:xfrm>
          <a:off x="361950" y="890280"/>
          <a:ext cx="6790215" cy="7738267"/>
        </p:xfrm>
        <a:graphic>
          <a:graphicData uri="http://schemas.openxmlformats.org/drawingml/2006/table">
            <a:tbl>
              <a:tblPr firstRow="1" bandRow="1">
                <a:tableStyleId>{5C22544A-7EE6-4342-B048-85BDC9FD1C3A}</a:tableStyleId>
              </a:tblPr>
              <a:tblGrid>
                <a:gridCol w="2078355">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0377801"/>
                  </a:ext>
                </a:extLst>
              </a:tr>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Titre de créance de droit français présentant un risque de perte en capital en cours de vie et à l’échéance, émis dans le cadre du Prospectus de Base (tel que défini dans la section « Informations Importantes ») de la présente brochure(*). Bien que la formule de remboursement du titre de créance soit garantie par Natixis(1), le titre de créance présente un risque de perte en capital à hauteur de l’intégralité de la baisse enregistrée par l'indice.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245417">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 Structured Issuance SA (bien que bénéficiant de la garantie inconditionnelle et irrévocable de Natixis(1), les titres de créance présentent un risque de perte en capital en cours de vie et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guigui2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 de clôture de l'indice EURO STOXX 50 Price EUR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mensuelle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chaque 13 du mois, à partir de la fin du  mois, à partir de la date du 2022-02-13(inclus),  et jusqu'au 2032-07-29 (inclus), ou le jour ouvré suivant si le 13 du mois n'est pas un jour ouvré</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chaque 13 du mois, à partir de la fin du  mois, à partir de la date du 2022-02-13(inclus),  et jusqu'au 2032-07-29 (inclus), ou le jour ouvré suivant si le 13 du mois n'est pas un jour ouvré</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5 de Bourse suivant la date de constatation mensuelle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 barrière dégressive de remboursement anticipé automatique⁽¹⁾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rgbClr val="000000"/>
                          </a:solidFill>
                          <a:latin typeface="+mn-lt"/>
                          <a:ea typeface="+mn-ea"/>
                          <a:cs typeface="+mn-cs"/>
                        </a:rPr>
                        <a:t>Contrat d’assurance vie ou de capitalisation et/ou compte-titres.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defRPr sz="700"/>
                      </a:pPr>
                      <a:r>
                        <a:rPr lang="fr-FR" sz="700" b="0" i="0" kern="1200" dirty="0">
                          <a:solidFill>
                            <a:srgbClr val="000000"/>
                          </a:solidFill>
                          <a:latin typeface="+mn-lt"/>
                          <a:ea typeface="+mn-ea"/>
                          <a:cs typeface="+mn-cs"/>
                        </a:rPr>
                        <a:t>La commission de distribution ponctuelle pourra atteindre un montant maximum annuel de 1,00% du montant nominal des Obligations placées, calculée sur la durée de vie maximale des titres. </a:t>
                      </a:r>
                    </a:p>
                    <a:p>
                      <a:pPr algn="just"/>
                      <a:r>
                        <a:rPr lang="fr-FR" sz="700" b="0" i="0" kern="1200" dirty="0">
                          <a:solidFill>
                            <a:srgbClr val="000000"/>
                          </a:solidFill>
                          <a:latin typeface="+mn-lt"/>
                          <a:ea typeface="+mn-ea"/>
                          <a:cs typeface="+mn-cs"/>
                        </a:rPr>
                        <a:t>Le paiement de cette commission pourra se faire par règlement et/ou par réduction du prix de souscription</a:t>
                      </a:r>
                      <a:endParaRPr lang="fr-FR" sz="700" b="0" i="0" kern="1200" noProof="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Périodicité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mn-lt"/>
                          <a:ea typeface="+mn-ea"/>
                          <a:cs typeface="+mn-cs"/>
                        </a:rPr>
                        <a:t>La valorisation est tenue et publiée tous les jours, et se trouve à la disposition du public en permanence sur les pages d’information financière de Bloomberg, Reuters et Six </a:t>
                      </a:r>
                      <a:r>
                        <a:rPr lang="fr-FR" sz="700" b="0" i="0" kern="1200" dirty="0" err="1">
                          <a:solidFill>
                            <a:srgbClr val="000000"/>
                          </a:solidFill>
                          <a:latin typeface="+mn-lt"/>
                          <a:ea typeface="+mn-ea"/>
                          <a:cs typeface="+mn-cs"/>
                        </a:rPr>
                        <a:t>Telekurs</a:t>
                      </a:r>
                      <a:r>
                        <a:rPr lang="fr-FR" sz="700" b="0" i="0" kern="1200" dirty="0">
                          <a:solidFill>
                            <a:srgbClr val="000000"/>
                          </a:solidFill>
                          <a:latin typeface="+mn-lt"/>
                          <a:ea typeface="+mn-ea"/>
                          <a:cs typeface="+mn-cs"/>
                        </a:rPr>
                        <a:t>.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mn-lt"/>
                          <a:ea typeface="+mn-ea"/>
                          <a:cs typeface="+mn-cs"/>
                        </a:rPr>
                        <a:t>Une double valorisation est établie par </a:t>
                      </a:r>
                      <a:r>
                        <a:rPr lang="fr-FR" sz="700" b="0" i="0" kern="1200" dirty="0" err="1">
                          <a:solidFill>
                            <a:srgbClr val="000000"/>
                          </a:solidFill>
                          <a:latin typeface="+mn-lt"/>
                          <a:ea typeface="+mn-ea"/>
                          <a:cs typeface="+mn-cs"/>
                        </a:rPr>
                        <a:t>Refinitiv</a:t>
                      </a:r>
                      <a:r>
                        <a:rPr lang="fr-FR" sz="700" b="0" i="0" kern="1200" dirty="0">
                          <a:solidFill>
                            <a:srgbClr val="000000"/>
                          </a:solidFill>
                          <a:latin typeface="+mn-lt"/>
                          <a:ea typeface="+mn-ea"/>
                          <a:cs typeface="+mn-cs"/>
                        </a:rPr>
                        <a:t> sur fréquence bimensuelle (tous les 15 jours). Cette société est un organisme indépendant distinct et non lié financièrement à une entité de Natixis.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Natixis(1) pourra fournir un prix indicatif des titres de créance aux porteurs qui le demanderaient. La différence entre le prix d’achat et le prix de vente ne pourra excéder 1,00 %.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Natixis(1), ce qui peut être source d’un conflit d’intérêt(2).</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rgbClr val="000000"/>
                </a:solidFill>
                <a:latin typeface="Proxima Nova Rg" panose="02000506030000020004" pitchFamily="2" charset="0"/>
              </a:rPr>
              <a:t>Nous attirons votre attention sur le fait que le titre de créance est destiné à être offert exclusivement à un cercle restreint d’investisseurs au sens de l’article L411-2 du Code monétaire et financier. Le titre de créance est adressé à des investisseurs ayant un montant minimum de souscription de 100 000 EUR. La présente brochure commerciale n’a pas fait l’objet d’une communication à l’AMF. </a:t>
            </a:r>
          </a:p>
          <a:p>
            <a:pPr marL="228600" indent="-228600" algn="just" defTabSz="914400">
              <a:buFontTx/>
              <a:buAutoNum type="arabicParenBoth"/>
            </a:pPr>
            <a:r>
              <a:rPr lang="fr-FR" sz="650" dirty="0">
                <a:solidFill>
                  <a:srgbClr val="000000"/>
                </a:solidFill>
                <a:latin typeface="Proxima Nova Rg" panose="02000506030000020004" pitchFamily="2" charset="0"/>
              </a:rPr>
              <a:t>Natixis : Standard &amp; </a:t>
            </a:r>
            <a:r>
              <a:rPr lang="fr-FR" sz="650" dirty="0" err="1">
                <a:solidFill>
                  <a:srgbClr val="000000"/>
                </a:solidFill>
                <a:latin typeface="Proxima Nova Rg" panose="02000506030000020004" pitchFamily="2" charset="0"/>
              </a:rPr>
              <a:t>Poor’s</a:t>
            </a:r>
            <a:r>
              <a:rPr lang="fr-FR" sz="650" dirty="0">
                <a:solidFill>
                  <a:srgbClr val="000000"/>
                </a:solidFill>
                <a:latin typeface="Proxima Nova Rg" panose="02000506030000020004" pitchFamily="2" charset="0"/>
              </a:rPr>
              <a:t> : A+ / Moody’s : A1 / Fitch : A+. Notations en vigueur au moment de la rédaction de la présente brochure. Ces notations peuvent être révisées à tout moment et ne sont pas une garantie de solvabilité de l’Émetteur ni du Garant. Elles ne sauraient constituer un argument de souscription au titre de créance.</a:t>
            </a:r>
          </a:p>
          <a:p>
            <a:pPr marL="228600" indent="-228600" algn="just" defTabSz="914400">
              <a:buAutoNum type="arabicParenBoth"/>
            </a:pPr>
            <a:r>
              <a:rPr lang="fr-FR" sz="650" dirty="0">
                <a:solidFill>
                  <a:srgbClr val="000000"/>
                </a:solidFill>
                <a:latin typeface="Proxima Nova Rg" panose="02000506030000020004" pitchFamily="2" charset="0"/>
              </a:rPr>
              <a:t>Les conflits d’intérêts seront gérés suivant la réglementation en vigueur.</a:t>
            </a: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a:solidFill>
                  <a:schemeClr val="tx2"/>
                </a:solidFill>
                <a:ea typeface="SimSun" pitchFamily="2" charset="-122"/>
                <a:cs typeface="Times New Roman" pitchFamily="18" charset="0"/>
              </a:rPr>
              <a:t>Siège social : Société Equitim, 52 Avenue André-Morizet - 92100 Boulogne-Billancourt.</a:t>
            </a:r>
          </a:p>
          <a:p>
            <a:pPr algn="just"/>
            <a:r>
              <a:rPr lang="fr-FR" sz="600">
                <a:solidFill>
                  <a:schemeClr val="tx2"/>
                </a:solidFill>
                <a:ea typeface="SimSun" pitchFamily="2" charset="-122"/>
                <a:cs typeface="Times New Roman" pitchFamily="18" charset="0"/>
              </a:rPr>
              <a:t>Société par Actions Simplifiée de 947 369 euros.</a:t>
            </a:r>
          </a:p>
          <a:p>
            <a:pPr algn="just"/>
            <a:r>
              <a:rPr lang="fr-FR" sz="600">
                <a:solidFill>
                  <a:schemeClr val="tx2"/>
                </a:solidFill>
                <a:ea typeface="SimSun" pitchFamily="2" charset="-122"/>
                <a:cs typeface="Times New Roman" pitchFamily="18" charset="0"/>
              </a:rPr>
              <a:t>Numéro SIRET : 50093363500012</a:t>
            </a:r>
          </a:p>
          <a:p>
            <a:pPr algn="just"/>
            <a:r>
              <a:rPr lang="fr-FR" sz="60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http://kid.bnpparibas.com/FR001400B4A4-FR.pdf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15553"/>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de la date de constatation initiale (soit le 29 juillet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63745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64078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4493025"/>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spcAft>
                <a:spcPts val="200"/>
              </a:spcAf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guigui2 » soit 1 000 EUR. Le montant remboursé est brut, hors frais et fiscalité applicable au cadre d’investissement. </a:t>
            </a:r>
            <a:r>
              <a:rPr lang="fr-FR" sz="800" dirty="0">
                <a:latin typeface="Proxima Nova Rg" panose="02000506030000020004" pitchFamily="2" charset="0"/>
              </a:rPr>
              <a:t>Le montant remboursé est brut hors frais et fiscalité applicable au cadre d’investissement sous réserve de l’absence de défaut, d’ouverture d’une procédure de résolution et de faillite de l’Émetteur et du Garant et de la conservation du titre de créance jusqu’à son remboursement final.</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Il est calculé entre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a:t>
            </a:r>
            <a:r>
              <a:rPr lang="fr-FR" sz="800" dirty="0">
                <a:latin typeface="Proxima Nova Rg" panose="02000506030000020004" pitchFamily="2" charset="0"/>
              </a:rPr>
              <a:t>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date de constatation initiale (soit le 29/07/2022) et la date d’échéance</a:t>
            </a:r>
            <a:r>
              <a:rPr lang="fr-FR" sz="800" baseline="30000" dirty="0">
                <a:latin typeface="Proxima Nova Rg" panose="02000506030000020004" pitchFamily="2" charset="0"/>
              </a:rPr>
              <a:t>(1)</a:t>
            </a:r>
            <a:r>
              <a:rPr lang="fr-FR" sz="800" dirty="0">
                <a:latin typeface="Proxima Nova Rg" panose="02000506030000020004" pitchFamily="2" charset="0"/>
              </a:rPr>
              <a:t> ou la date de remboursement automatique anticipé effective</a:t>
            </a:r>
            <a:r>
              <a:rPr lang="fr-FR" sz="800" baseline="30000" dirty="0">
                <a:latin typeface="Proxima Nova Rg" panose="02000506030000020004" pitchFamily="2" charset="0"/>
              </a:rPr>
              <a:t>(1)</a:t>
            </a:r>
            <a:r>
              <a:rPr lang="fr-FR" sz="800" dirty="0">
                <a:latin typeface="Proxima Nova Rg" panose="02000506030000020004" pitchFamily="2" charset="0"/>
              </a:rPr>
              <a:t> selon les cas. En cas d’achat après le 29/07/2022 et/ou de vente du titre de créance avant la date d’échéance</a:t>
            </a:r>
            <a:r>
              <a:rPr lang="fr-FR" sz="800" baseline="30000" dirty="0">
                <a:latin typeface="Proxima Nova Rg" panose="02000506030000020004" pitchFamily="2" charset="0"/>
              </a:rPr>
              <a:t>(1)</a:t>
            </a:r>
            <a:r>
              <a:rPr lang="fr-FR" sz="800" dirty="0">
                <a:latin typeface="Proxima Nova Rg" panose="02000506030000020004" pitchFamily="2" charset="0"/>
              </a:rPr>
              <a:t> ou la date de remboursement automatique anticipé effective</a:t>
            </a:r>
            <a:r>
              <a:rPr lang="fr-FR" sz="800" baseline="30000" dirty="0">
                <a:latin typeface="Proxima Nova Rg" panose="02000506030000020004" pitchFamily="2" charset="0"/>
              </a:rPr>
              <a:t>(1)</a:t>
            </a:r>
            <a:r>
              <a:rPr lang="fr-FR" sz="800" dirty="0">
                <a:latin typeface="Proxima Nova Rg" panose="02000506030000020004" pitchFamily="2" charset="0"/>
              </a:rPr>
              <a:t> (ou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lang="fr-FR" sz="800" b="1" dirty="0">
                <a:latin typeface="Proxima Nova Rg" panose="02000506030000020004" pitchFamily="2" charset="0"/>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lvl="1" algn="just">
              <a:lnSpc>
                <a:spcPct val="90000"/>
              </a:lnSpc>
              <a:spcAft>
                <a:spcPts val="200"/>
              </a:spcAf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guigui2 », vous êtes exposés pour une durée de 12 à 120 mois </a:t>
            </a:r>
            <a:r>
              <a:rPr lang="fr-FR" sz="800" dirty="0">
                <a:latin typeface="Proxima Nova Rg" panose="02000506030000020004" pitchFamily="2" charset="0"/>
              </a:rPr>
              <a:t>à la performance positive ou négative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la performance positive ou négative de ce placement dépendant de l'évolution de l'indice 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50% de son Niveau Initial.</a:t>
            </a:r>
          </a:p>
          <a:p>
            <a:pPr lvl="2" algn="just">
              <a:lnSpc>
                <a:spcPct val="90000"/>
              </a:lnSpc>
              <a:spcBef>
                <a:spcPts val="400"/>
              </a:spcBef>
              <a:spcAft>
                <a:spcPts val="200"/>
              </a:spcAf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t>
            </a:r>
            <a:r>
              <a:rPr lang="fr-FR" sz="800" b="1" dirty="0">
                <a:solidFill>
                  <a:srgbClr val="B9A049"/>
                </a:solidFill>
                <a:latin typeface="Proxima Nova Rg" panose="02000506030000020004" pitchFamily="2" charset="0"/>
              </a:rPr>
              <a:t>activable automatiquement à toutes les dates de constatation mensuelle dès la fin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du mois 12 jusqu'à la fin du mois 119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automatique⁽¹⁾.</a:t>
            </a:r>
            <a:endParaRPr kumimoji="0" lang="fr-FR" sz="800" b="0" i="0" u="none" strike="noStrike" kern="1200" cap="none" spc="0" normalizeH="0" baseline="0" noProof="0" dirty="0">
              <a:ln>
                <a:noFill/>
              </a:ln>
              <a:effectLst/>
              <a:highlight>
                <a:srgbClr val="FFFF00"/>
              </a:highlight>
              <a:uLnTx/>
              <a:uFillTx/>
              <a:latin typeface="Proxima Nova Rg"/>
              <a:ea typeface="+mn-ea"/>
              <a:cs typeface="+mn-cs"/>
            </a:endParaRPr>
          </a:p>
          <a:p>
            <a:pPr lvl="2" algn="just">
              <a:lnSpc>
                <a:spcPct val="90000"/>
              </a:lnSpc>
              <a:spcBef>
                <a:spcPts val="400"/>
              </a:spcBef>
              <a:spcAft>
                <a:spcPts val="200"/>
              </a:spcAf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2,10% par mois écoulé depuis le 29/07/2022 (soit 25,20%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automatique⁽¹⁾, ou si à la date de constatation finale⁽¹⁾, l'indice clôture à un niveau supérieur ou égal à 50% de son Niveau Initial</a:t>
            </a:r>
            <a:r>
              <a:rPr lang="fr-FR" sz="800" dirty="0">
                <a:solidFill>
                  <a:schemeClr val="tx2"/>
                </a:solidFill>
                <a:latin typeface="Proxima Nova Rg" panose="02000506030000020004" pitchFamily="2" charset="0"/>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lvl="1" algn="just">
              <a:lnSpc>
                <a:spcPct val="90000"/>
              </a:lnSpc>
              <a:spcBef>
                <a:spcPts val="600"/>
              </a:spcBef>
              <a:spcAft>
                <a:spcPts val="200"/>
              </a:spcAf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2,10% par mois écoulé (soit un Taux de Rendement Annuel net maximum de 23,65%</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l'indice ne baisse pas de plus de 50% par rapport à son Niveau Initial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guigui2 » peuvent être proposés comme un actif représentatif d’une unité de compte dans le cadre de contrats d’assurance vie et/ou de capitalisation. La présente brochure décrit les caractéristiques du support « guigui2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a:t>
            </a:r>
            <a:r>
              <a:rPr lang="fr-FR" sz="800" i="1" dirty="0">
                <a:latin typeface="Proxima Nova Rg" panose="02000506030000020004" pitchFamily="2" charset="0"/>
              </a:rPr>
              <a:t> </a:t>
            </a:r>
            <a:r>
              <a:rPr lang="fr-FR" sz="800" b="1" i="1" dirty="0">
                <a:latin typeface="Proxima Nova Rg" panose="02000506030000020004" pitchFamily="2" charset="0"/>
              </a:rPr>
              <a:t>Il est précisé que l’Assureur d’une part, l’Émetteur et le Garant d’autre part, sont des entités juridiques distinctes. Ce document n’a pas été rédigé par l’Assureur.</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guigui2 » ne peut constituer l’intégralité d’un portefeuille d’investissement. L’investisseur est exposé pour une durée de 12 à 120 mois à </a:t>
            </a:r>
            <a:r>
              <a:rPr lang="fr-FR" b="1" i="1" dirty="0">
                <a:solidFill>
                  <a:schemeClr val="tx1"/>
                </a:solidFill>
                <a:latin typeface="Proxima Nova Rg"/>
              </a:rPr>
              <a:t>l'indice.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a:t>
            </a:r>
            <a:r>
              <a:rPr lang="fr-FR" sz="700"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rgbClr val="000000"/>
                </a:solidFill>
                <a:latin typeface="Proxima Nova Rg" panose="02000506030000020004" pitchFamily="2" charset="0"/>
              </a:rPr>
              <a:t> Les TRA sont calculés à partir </a:t>
            </a:r>
            <a:r>
              <a:rPr lang="fr-FR" sz="700" dirty="0">
                <a:solidFill>
                  <a:srgbClr val="000000"/>
                </a:solidFill>
                <a:latin typeface="Proxima Nova Rg" panose="02000506030000020004" pitchFamily="2" charset="0"/>
              </a:rPr>
              <a:t>de la dernière date de constatation initiale (soit le </a:t>
            </a:r>
            <a:r>
              <a:rPr lang="fr-FR" sz="650" dirty="0">
                <a:solidFill>
                  <a:srgbClr val="000000"/>
                </a:solidFill>
                <a:latin typeface="Proxima Nova Rg" panose="02000506030000020004" pitchFamily="2" charset="0"/>
              </a:rPr>
              <a:t>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84618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guigui2 » soit 1 000 EUR. Le montant remboursé est brut, hors frais et fiscalité applicable au cadre d’investissement </a:t>
            </a:r>
            <a:r>
              <a:rPr lang="fr-FR" sz="800" dirty="0">
                <a:solidFill>
                  <a:srgbClr val="000000"/>
                </a:solidFill>
                <a:latin typeface="Proxima Nova Rg" panose="02000506030000020004" pitchFamily="2" charset="0"/>
              </a:rPr>
              <a:t>sous réserve de l’absence de défaut, d’ouverture d’une procédure de résolution et de faillite de l’Émetteur et du Garant et de la conservation du titre de créance jusqu’à son remboursement final.</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 Taux de Rendement Annuel est net de frais de gestion pour les contrats d’assurance vie/capitalisation </a:t>
            </a:r>
            <a:r>
              <a:rPr lang="fr-FR" sz="800" dirty="0">
                <a:solidFill>
                  <a:srgbClr val="000000"/>
                </a:solidFill>
                <a:latin typeface="Proxima Nova Rg" panose="02000506030000020004" pitchFamily="2" charset="0"/>
              </a:rPr>
              <a:t>ou nets de droits de garde en compte-titres</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guigui2 », vous êtes exposé pour une durée de 12 à 120 mois à la performance positive ou négative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la performance positive ou négative de ce placement dépendant de l'évolution de l'indice 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50%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mois 12 jusqu'à la fin du mois 119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automatique⁽¹⁾.</a:t>
            </a:r>
          </a:p>
          <a:p>
            <a:pPr lvl="2" algn="just">
              <a:lnSpc>
                <a:spcPct val="90000"/>
              </a:lnSpc>
              <a:spcBef>
                <a:spcPts val="400"/>
              </a:spcBef>
              <a:spcAft>
                <a:spcPts val="200"/>
              </a:spcAf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2,10% par mois (soit 25,20%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80 de son Niveau Initial.</a:t>
            </a:r>
            <a:r>
              <a:rPr kumimoji="0" lang="fr-FR" sz="8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 </a:t>
            </a:r>
            <a:r>
              <a:rPr lang="fr-FR" sz="800" dirty="0">
                <a:solidFill>
                  <a:srgbClr val="000000"/>
                </a:solidFill>
                <a:latin typeface="Proxima Nova Rg" panose="02000506030000020004" pitchFamily="2" charset="0"/>
              </a:rPr>
              <a:t>Sinon le coupon est mis en mémoire.</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coupon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Niveau Initial, l’investisseur accepte de limiter ses gains en cas de forte hausse des marchés (soit </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unTaux</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de Rendement Annuel net maximum de 26,84%</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guigui2 » peuvent être proposés comme un actif représentatif d’une unité de compte dans le cadre de contrats d’assurance vie et/ou de capitalisation. L’Assureur s’engage </a:t>
            </a:r>
            <a:r>
              <a:rPr lang="fr-FR" i="1" dirty="0">
                <a:solidFill>
                  <a:schemeClr val="tx1"/>
                </a:solidFill>
                <a:latin typeface="Proxima Nova Rg"/>
              </a:rPr>
              <a:t>e</a:t>
            </a:r>
            <a:r>
              <a:rPr kumimoji="0" lang="fr-FR" b="0" i="1" u="none" strike="noStrike" kern="1200" cap="none" spc="0" normalizeH="0" baseline="0" noProof="0" dirty="0" err="1">
                <a:ln>
                  <a:noFill/>
                </a:ln>
                <a:solidFill>
                  <a:schemeClr val="tx1"/>
                </a:solidFill>
                <a:effectLst/>
                <a:uLnTx/>
                <a:uFillTx/>
                <a:latin typeface="Proxima Nova Rg"/>
                <a:ea typeface="+mn-ea"/>
                <a:cs typeface="+mn-cs"/>
              </a:rPr>
              <a:t>xclusivement</a:t>
            </a:r>
            <a:r>
              <a:rPr kumimoji="0" lang="fr-FR" b="0" i="1" u="none" strike="noStrike" kern="1200" cap="none" spc="0" normalizeH="0" baseline="0" noProof="0" dirty="0">
                <a:ln>
                  <a:noFill/>
                </a:ln>
                <a:solidFill>
                  <a:schemeClr val="tx1"/>
                </a:solidFill>
                <a:effectLst/>
                <a:uLnTx/>
                <a:uFillTx/>
                <a:latin typeface="Proxima Nova Rg"/>
                <a:ea typeface="+mn-ea"/>
                <a:cs typeface="+mn-cs"/>
              </a:rPr>
              <a:t> sur le nombre d’unités de compte mais non sur leur valeur, qu’il ne garantit pas. La présente brochure décrit les caractéristiques du support « guigui2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guigui2 » ne peut constituer l’intégralité d’un portefeuille d’investissement. L’investisseur est exposé pour une durée de 12 à 120 mois à &lt;</a:t>
            </a:r>
            <a:r>
              <a:rPr lang="fr-FR" b="1" i="1" dirty="0">
                <a:solidFill>
                  <a:schemeClr val="tx1"/>
                </a:solidFill>
                <a:latin typeface="Proxima Nova Rg"/>
              </a:rPr>
              <a:t>SJR1&gt;.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a:t>
            </a:r>
            <a:r>
              <a:rPr lang="fr-FR" sz="700" i="1" dirty="0">
                <a:solidFill>
                  <a:srgbClr val="000000"/>
                </a:solidFill>
                <a:latin typeface="Proxima Nova Rg" panose="02000506030000020004" pitchFamily="2" charset="0"/>
              </a:rPr>
              <a:t> 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a:t>
            </a:r>
            <a:r>
              <a:rPr lang="fr-FR" sz="700" i="1"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rgbClr val="000000"/>
                </a:solidFill>
                <a:latin typeface="Proxima Nova Rg" panose="02000506030000020004" pitchFamily="2" charset="0"/>
              </a:rPr>
              <a:t>. Les TRA sont calculés à partir </a:t>
            </a:r>
            <a:r>
              <a:rPr lang="fr-FR" sz="700" dirty="0">
                <a:solidFill>
                  <a:srgbClr val="000000"/>
                </a:solidFill>
                <a:latin typeface="Proxima Nova Rg" panose="02000506030000020004" pitchFamily="2" charset="0"/>
              </a:rPr>
              <a:t>de la date de constatation initiale (soit le</a:t>
            </a:r>
            <a:r>
              <a:rPr lang="fr-FR" sz="650" dirty="0">
                <a:solidFill>
                  <a:srgbClr val="000000"/>
                </a:solidFill>
                <a:latin typeface="Proxima Nova Rg" panose="02000506030000020004" pitchFamily="2" charset="0"/>
              </a:rPr>
              <a:t>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2,10% par mois écoulé depuis le 29/07/2022</a:t>
            </a:r>
          </a:p>
          <a:p>
            <a:pPr marL="0" indent="0" algn="ctr">
              <a:lnSpc>
                <a:spcPct val="100000"/>
              </a:lnSpc>
              <a:spcBef>
                <a:spcPts val="0"/>
              </a:spcBef>
              <a:buNone/>
            </a:pPr>
            <a:r>
              <a:rPr lang="fr-FR" sz="800" dirty="0"/>
              <a:t>(soit un coupon de 252,00% et un Taux de Rendement Annuel net de 12,25%</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2,10% par mois écoulé depuis le 29/07/2022 </a:t>
            </a:r>
          </a:p>
          <a:p>
            <a:pPr marL="0" indent="0" algn="ctr">
              <a:lnSpc>
                <a:spcPct val="100000"/>
              </a:lnSpc>
              <a:spcBef>
                <a:spcPts val="0"/>
              </a:spcBef>
              <a:buNone/>
            </a:pPr>
            <a:r>
              <a:rPr lang="fr-FR" sz="800" dirty="0"/>
              <a:t>(Soit un Taux de Rendement Annuel net compris entre 15,74%</a:t>
            </a:r>
            <a:r>
              <a:rPr lang="fr-FR" sz="800" baseline="30000" dirty="0"/>
              <a:t>(2) </a:t>
            </a:r>
            <a:r>
              <a:rPr lang="fr-FR" sz="800" dirty="0"/>
              <a:t>et 23,65%</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mensuelle</a:t>
            </a:r>
            <a:r>
              <a:rPr lang="fr-FR" sz="800" baseline="30000" dirty="0">
                <a:solidFill>
                  <a:schemeClr val="tx2"/>
                </a:solidFill>
              </a:rPr>
              <a:t>(1) </a:t>
            </a:r>
            <a:r>
              <a:rPr lang="fr-FR" sz="800" dirty="0">
                <a:solidFill>
                  <a:schemeClr val="tx2"/>
                </a:solidFill>
              </a:rPr>
              <a:t>à partir de la fin du mois 12 et jusqu’à la fin du mois 119,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fr-FR" sz="800" b="1" dirty="0">
                <a:solidFill>
                  <a:schemeClr val="tx2"/>
                </a:solidFill>
                <a:latin typeface="Proxima Nova Rg" panose="02000506030000020004" pitchFamily="2" charset="0"/>
              </a:rPr>
              <a:t>à l’une de ces dates, </a:t>
            </a:r>
            <a:r>
              <a:rPr lang="fr-FR" sz="800" b="1" dirty="0">
                <a:solidFill>
                  <a:schemeClr val="tx2"/>
                </a:solidFill>
              </a:rPr>
              <a:t>mensuelle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la barrière dégressive de remboursement anticipé automatique⁽¹⁾,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MECANISME DE REMBOURSEMENT A L’ECHEANCE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50% de son Niveau Initial,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02 août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29/07/2022 et le 29/07/2032</a:t>
            </a:r>
          </a:p>
          <a:p>
            <a:pPr marL="0" indent="0" algn="ctr">
              <a:lnSpc>
                <a:spcPct val="100000"/>
              </a:lnSpc>
              <a:spcBef>
                <a:spcPts val="0"/>
              </a:spcBef>
              <a:buNone/>
            </a:pPr>
            <a:r>
              <a:rPr lang="fr-FR" sz="800" dirty="0"/>
              <a:t>(Soit un Taux de Rendement Annuel net inférieur ou égal à -7,62%</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 de clôture de l'indice EURO STOXX 50 Price EUR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DETERMINATION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MACANISME DE REMBOURSEMENT ANTICIPE AUTOMATIQUE</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Niveau Initial  en fin de mois 12, puis décroît de 0,55% chaque mois, pour atteindre 50,5% du Niveau Initial à la fin du mois 119.</a:t>
            </a:r>
            <a:endParaRPr lang="en-US" sz="800" dirty="0"/>
          </a:p>
        </p:txBody>
      </p:sp>
      <p:sp>
        <p:nvSpPr>
          <p:cNvPr id="22" name="ZoneTexte 21">
            <a:extLst>
              <a:ext uri="{FF2B5EF4-FFF2-40B4-BE49-F238E27FC236}">
                <a16:creationId xmlns:a16="http://schemas.microsoft.com/office/drawing/2014/main" id="{877D06E2-FA84-BB0E-AD1A-024E6B925447}"/>
              </a:ext>
            </a:extLst>
          </p:cNvPr>
          <p:cNvSpPr txBox="1"/>
          <p:nvPr/>
        </p:nvSpPr>
        <p:spPr>
          <a:xfrm>
            <a:off x="901114" y="4139935"/>
            <a:ext cx="6005163" cy="123111"/>
          </a:xfrm>
          <a:prstGeom prst="rect">
            <a:avLst/>
          </a:prstGeom>
          <a:noFill/>
        </p:spPr>
        <p:txBody>
          <a:bodyPr wrap="square" lIns="0" tIns="0" rIns="0" bIns="0" rtlCol="0">
            <a:spAutoFit/>
          </a:bodyPr>
          <a:lstStyle/>
          <a:p>
            <a:pPr algn="just"/>
            <a:r>
              <a:rPr lang="fr-FR" sz="800" b="1" dirty="0">
                <a:solidFill>
                  <a:schemeClr val="tx2"/>
                </a:solidFill>
              </a:rPr>
              <a:t>Sinon, le produit continue.</a:t>
            </a:r>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 </a:t>
            </a:r>
            <a:r>
              <a:rPr lang="fr-FR" sz="700" dirty="0">
                <a:solidFill>
                  <a:srgbClr val="000000"/>
                </a:solidFill>
                <a:latin typeface="Proxima Nova Rg" panose="02000506030000020004" pitchFamily="2" charset="0"/>
              </a:rPr>
              <a:t>sous réserve de l’absence de défaut, d’ouverture d’une procédure de résolution et de faillite de l’Émetteur et du Garant. </a:t>
            </a:r>
            <a:r>
              <a:rPr lang="fr-FR" sz="650" dirty="0">
                <a:solidFill>
                  <a:srgbClr val="000000"/>
                </a:solidFill>
                <a:latin typeface="Proxima Nova Rg" panose="02000506030000020004" pitchFamily="2" charset="0"/>
              </a:rPr>
              <a:t>Les TRA sont calculés à partir </a:t>
            </a:r>
            <a:r>
              <a:rPr lang="fr-FR" sz="700" dirty="0">
                <a:solidFill>
                  <a:srgbClr val="000000"/>
                </a:solidFill>
                <a:latin typeface="Proxima Nova Rg" panose="02000506030000020004" pitchFamily="2" charset="0"/>
              </a:rPr>
              <a:t>de la dernière date de constatation initiale (soit le</a:t>
            </a:r>
            <a:r>
              <a:rPr lang="fr-FR" sz="650" dirty="0">
                <a:solidFill>
                  <a:srgbClr val="000000"/>
                </a:solidFill>
                <a:latin typeface="Proxima Nova Rg" panose="02000506030000020004" pitchFamily="2" charset="0"/>
              </a:rPr>
              <a:t>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mensuelle</a:t>
            </a:r>
            <a:r>
              <a:rPr lang="fr-FR" sz="800" baseline="30000" dirty="0">
                <a:solidFill>
                  <a:schemeClr val="tx2"/>
                </a:solidFill>
              </a:rPr>
              <a:t>(1)</a:t>
            </a:r>
            <a:r>
              <a:rPr lang="fr-FR" sz="800" dirty="0">
                <a:solidFill>
                  <a:schemeClr val="tx2"/>
                </a:solidFill>
              </a:rPr>
              <a:t>, on compare le niveau de l'indice à son Niveau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 de clôture de l'indice EURO STOXX 50 Price EUR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DETERMINATION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MECANISME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80 de son Niveau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2,10%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l'indice </a:t>
            </a:r>
            <a:r>
              <a:rPr lang="fr-FR" sz="800" b="1" dirty="0">
                <a:solidFill>
                  <a:schemeClr val="tx2"/>
                </a:solidFill>
              </a:rPr>
              <a:t>clôture à un niveau </a:t>
            </a:r>
            <a:r>
              <a:rPr lang="fr-FR" sz="800" b="1" dirty="0">
                <a:solidFill>
                  <a:schemeClr val="tx2"/>
                </a:solidFill>
                <a:latin typeface="Proxima Nova Rg" panose="02000506030000020004" pitchFamily="2" charset="0"/>
              </a:rPr>
              <a:t>strictement inférieur à 80 de son Niveau Initial,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a:solidFill>
                  <a:schemeClr val="tx2"/>
                </a:solidFill>
                <a:latin typeface="Proxima Nova Rg" panose="02000506030000020004" pitchFamily="2" charset="0"/>
              </a:rPr>
              <a:t/>
            </a:r>
            <a:endParaRPr lang="fr-FR" sz="80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 </a:t>
            </a:r>
            <a:r>
              <a:rPr lang="fr-FR" sz="700" dirty="0">
                <a:solidFill>
                  <a:srgbClr val="000000"/>
                </a:solidFill>
                <a:latin typeface="Proxima Nova Rg" panose="02000506030000020004" pitchFamily="2" charset="0"/>
              </a:rPr>
              <a:t>sous réserve de l’absence de défaut, d’ouverture d’une procédure de résolution et de faillite de l’Émetteur et du Garant</a:t>
            </a:r>
            <a:r>
              <a:rPr lang="fr-FR" sz="650" dirty="0">
                <a:solidFill>
                  <a:srgbClr val="000000"/>
                </a:solidFill>
                <a:latin typeface="Proxima Nova Rg" panose="02000506030000020004" pitchFamily="2" charset="0"/>
              </a:rPr>
              <a:t>. Les TRA sont calculés à partir </a:t>
            </a:r>
            <a:r>
              <a:rPr lang="fr-FR" sz="700" dirty="0">
                <a:solidFill>
                  <a:srgbClr val="000000"/>
                </a:solidFill>
                <a:latin typeface="Proxima Nova Rg" panose="02000506030000020004" pitchFamily="2" charset="0"/>
              </a:rPr>
              <a:t>de la dernière date de constatation initiale (soit le</a:t>
            </a:r>
            <a:r>
              <a:rPr lang="fr-FR" sz="650" dirty="0">
                <a:solidFill>
                  <a:srgbClr val="000000"/>
                </a:solidFill>
                <a:latin typeface="Proxima Nova Rg" panose="02000506030000020004" pitchFamily="2" charset="0"/>
              </a:rPr>
              <a:t>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5928000"/>
            <a:ext cx="5021862" cy="88407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solidFill>
                  <a:srgbClr val="000000"/>
                </a:solidFill>
                <a:latin typeface="Proxima Nova Rg" panose="02000506030000020004" pitchFamily="2" charset="0"/>
              </a:rPr>
              <a:t>Les éventuels coupons mémorisés au préalable</a:t>
            </a:r>
            <a:endParaRPr lang="fr-FR" sz="800" dirty="0"/>
          </a:p>
          <a:p>
            <a:pPr marL="0" indent="0" algn="ctr">
              <a:lnSpc>
                <a:spcPct val="100000"/>
              </a:lnSpc>
              <a:spcBef>
                <a:spcPts val="0"/>
              </a:spcBef>
              <a:buNone/>
            </a:pPr>
            <a:r>
              <a:rPr lang="fr-FR" sz="800" dirty="0"/>
              <a:t>(soit un Taux de Rendement Annuel net entre 12,25%</a:t>
            </a:r>
            <a:r>
              <a:rPr lang="fr-FR" sz="800" baseline="30000" dirty="0"/>
              <a:t>(2)</a:t>
            </a:r>
            <a:r>
              <a:rPr lang="fr-FR" sz="800" dirty="0"/>
              <a:t> et 26,84%</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MECANISME DE REMBOURSEMENT A L’ECHEANCE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50% de son Niveau Initial, l’investisseur reçoit, le 02/08/2032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02/08/2032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par l'indice </a:t>
            </a:r>
          </a:p>
          <a:p>
            <a:pPr marL="0" indent="0" algn="ctr">
              <a:lnSpc>
                <a:spcPct val="100000"/>
              </a:lnSpc>
              <a:spcBef>
                <a:spcPts val="0"/>
              </a:spcBef>
              <a:buNone/>
            </a:pPr>
            <a:r>
              <a:rPr lang="fr-FR" sz="800" dirty="0"/>
              <a:t>entre le 29/07/2022 et le 29/07/2032</a:t>
            </a:r>
          </a:p>
          <a:p>
            <a:pPr marL="0" indent="0" algn="ctr">
              <a:lnSpc>
                <a:spcPct val="100000"/>
              </a:lnSpc>
              <a:spcBef>
                <a:spcPts val="0"/>
              </a:spcBef>
              <a:buNone/>
            </a:pPr>
            <a:r>
              <a:rPr lang="fr-FR" sz="800" dirty="0"/>
              <a:t>(Soit un Taux de Rendement Annuel net inférieur ou égal à 25,22%</a:t>
            </a:r>
            <a:r>
              <a:rPr lang="fr-FR" sz="800" baseline="30000" dirty="0">
                <a:latin typeface="+mn-lt"/>
              </a:rPr>
              <a:t>(2)</a:t>
            </a:r>
            <a:r>
              <a:rPr lang="fr-FR" sz="800" dirty="0">
                <a:latin typeface="+mn-lt"/>
              </a:rPr>
              <a:t>)</a:t>
            </a:r>
            <a:endParaRPr lang="fr-FR" sz="800" dirty="0"/>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26,78%</a:t>
            </a:r>
            <a:r>
              <a:rPr lang="fr-FR" sz="800" baseline="30000" dirty="0">
                <a:latin typeface="+mn-lt"/>
              </a:rPr>
              <a:t>(2)</a:t>
            </a:r>
            <a:r>
              <a:rPr lang="fr-FR" sz="800" dirty="0">
                <a:latin typeface="+mn-lt"/>
              </a:rPr>
              <a:t>)</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719636"/>
            <a:ext cx="5030802" cy="88407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solidFill>
                  <a:srgbClr val="000000"/>
                </a:solidFill>
                <a:latin typeface="Proxima Nova Rg" panose="02000506030000020004" pitchFamily="2" charset="0"/>
              </a:rPr>
              <a:t>Les éventuels coupons mémorisés au préalable</a:t>
            </a:r>
            <a:endParaRPr lang="fr-FR" sz="800" dirty="0"/>
          </a:p>
          <a:p>
            <a:pPr marL="0" indent="0" algn="ctr">
              <a:lnSpc>
                <a:spcPct val="100000"/>
              </a:lnSpc>
              <a:spcBef>
                <a:spcPts val="0"/>
              </a:spcBef>
              <a:buNone/>
            </a:pPr>
            <a:r>
              <a:rPr lang="fr-FR" sz="800" dirty="0"/>
              <a:t>(Soit un Taux de Rendement Annuel net compris entre 15,74%</a:t>
            </a:r>
            <a:r>
              <a:rPr lang="fr-FR" sz="800" baseline="30000" dirty="0"/>
              <a:t>2) </a:t>
            </a:r>
            <a:r>
              <a:rPr lang="fr-FR" sz="800" dirty="0"/>
              <a:t>et 26,84%</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mensuelle</a:t>
            </a:r>
            <a:r>
              <a:rPr lang="fr-FR" sz="800" baseline="30000" dirty="0">
                <a:solidFill>
                  <a:schemeClr val="tx2"/>
                </a:solidFill>
              </a:rPr>
              <a:t>(1) </a:t>
            </a:r>
            <a:r>
              <a:rPr lang="fr-FR" sz="800" dirty="0">
                <a:solidFill>
                  <a:schemeClr val="tx2"/>
                </a:solidFill>
              </a:rPr>
              <a:t> (à partir de la fin du mois 12 et jusqu’à la fin du mois 119), on compare le niveau de clôture de l'indice à son Niveau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la barrière dégressive de remboursement anticipé automatique⁽¹⁾,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MECANISME AUTOMATIQUE DE REMBOURSEMENT ANTICIPE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Niveau Initial  en fin de mois 12, puis décroît de 0,55% chaque mois, pour atteindre 50,5% du Niveau Initial à la fin du mois 119.</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23248"/>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a:t>
            </a:r>
            <a:r>
              <a:rPr lang="fr-FR" sz="700" i="1"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ou de droits de garde en compte-titres</a:t>
            </a:r>
            <a:r>
              <a:rPr lang="fr-FR" sz="650" dirty="0">
                <a:solidFill>
                  <a:schemeClr val="tx2"/>
                </a:solidFill>
                <a:latin typeface="+mn-lt"/>
              </a:rPr>
              <a:t>. TRA nets hors autres frais, fiscalité et prélèvements sociaux applicables au cadre d’investissement</a:t>
            </a:r>
            <a:r>
              <a:rPr lang="fr-FR" sz="700" i="1" dirty="0">
                <a:solidFill>
                  <a:srgbClr val="000000"/>
                </a:solidFill>
                <a:latin typeface="Proxima Nova Rg" panose="02000506030000020004" pitchFamily="2" charset="0"/>
              </a:rPr>
              <a:t> </a:t>
            </a:r>
            <a:r>
              <a:rPr lang="fr-FR" sz="650" dirty="0">
                <a:solidFill>
                  <a:srgbClr val="000000"/>
                </a:solidFill>
              </a:rPr>
              <a:t>sous réserve de l’absence de défaut, d’ouverture d’une procédure de résolution et de faillite de l’Émetteur et du Garant.</a:t>
            </a:r>
            <a:r>
              <a:rPr lang="fr-FR" sz="650" dirty="0">
                <a:solidFill>
                  <a:schemeClr val="tx2"/>
                </a:solidFill>
              </a:rPr>
              <a:t> </a:t>
            </a:r>
            <a:r>
              <a:rPr lang="fr-FR" sz="650" dirty="0">
                <a:solidFill>
                  <a:schemeClr val="tx2"/>
                </a:solidFill>
                <a:latin typeface="+mn-lt"/>
              </a:rPr>
              <a:t>Les TRA sont calculés à </a:t>
            </a:r>
            <a:r>
              <a:rPr lang="fr-FR" sz="650" dirty="0">
                <a:solidFill>
                  <a:schemeClr val="tx2"/>
                </a:solidFill>
              </a:rPr>
              <a:t>partir </a:t>
            </a:r>
            <a:r>
              <a:rPr lang="fr-FR" sz="650" dirty="0">
                <a:solidFill>
                  <a:srgbClr val="000000"/>
                </a:solidFill>
              </a:rPr>
              <a:t>de la date de constatation initiale (soit le </a:t>
            </a:r>
            <a:r>
              <a:rPr lang="fr-FR" sz="650" dirty="0">
                <a:solidFill>
                  <a:schemeClr val="tx2"/>
                </a:solidFill>
              </a:rPr>
              <a:t>29/07/2022) </a:t>
            </a:r>
            <a:r>
              <a:rPr lang="fr-FR" sz="650" dirty="0">
                <a:solidFill>
                  <a:schemeClr val="tx2"/>
                </a:solidFill>
                <a:latin typeface="+mn-lt"/>
              </a:rPr>
              <a:t>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499472"/>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mois 12 jusqu'à la fin du mois 119, si à l’une des dates de constatation mensuelle correspondantes</a:t>
            </a:r>
            <a:r>
              <a:rPr lang="fr-FR" sz="800" baseline="30000" dirty="0">
                <a:solidFill>
                  <a:srgbClr val="000000"/>
                </a:solidFill>
              </a:rPr>
              <a:t>(1)</a:t>
            </a:r>
            <a:r>
              <a:rPr lang="fr-FR" sz="800" dirty="0">
                <a:solidFill>
                  <a:srgbClr val="000000"/>
                </a:solidFill>
              </a:rPr>
              <a:t> l'indice clôture à un niveau supérieur ou égal à la barrière dégressive de remboursement anticipé automatique⁽¹⁾,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coupon de 2,10% par mois écoulé depuis le 29/07/2022 (soit 25,20%</a:t>
            </a:r>
            <a:r>
              <a:rPr lang="fr-FR" sz="800" i="1" dirty="0">
                <a:solidFill>
                  <a:srgbClr val="000000"/>
                </a:solidFill>
              </a:rPr>
              <a:t> </a:t>
            </a:r>
            <a:r>
              <a:rPr lang="fr-FR" sz="800" dirty="0">
                <a:solidFill>
                  <a:srgbClr val="000000"/>
                </a:solidFill>
              </a:rPr>
              <a:t>par année écoulée et un Taux de Rendement Annuel net maximum de 23,65%</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l'indice clôture à un niveau supérieur ou égal à 50% de son Niveau Initial, l’investisseur reçoit alors l’intégralité de son capital initial, majorée d’un coupon de 2,10% par mois écoulé depuis le 29/07/2022  (soit un coupon de 252,00% et un Taux de Rendement Annuel net de 12,25%</a:t>
            </a:r>
            <a:r>
              <a:rPr lang="fr-FR" sz="800" baseline="30000" dirty="0">
                <a:solidFill>
                  <a:srgbClr val="000000"/>
                </a:solidFill>
              </a:rPr>
              <a:t>(2)</a:t>
            </a:r>
            <a:r>
              <a:rPr lang="fr-FR" sz="800" dirty="0">
                <a:solidFill>
                  <a:srgbClr val="000000"/>
                </a:solidFill>
              </a:rPr>
              <a:t>). Le capital n’est donc exposé à un risque de perte à l’échéance(1) que si l'indice clôture à un niveau strictement inférieur à 50% de son Niveau Initial à la date de constatation finale⁽¹⁾.</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l'indice enregistre une baisse supérieure à 50%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a:t>
            </a:r>
            <a:r>
              <a:rPr lang="fr-FR" sz="800" dirty="0">
                <a:latin typeface="Proxima Nova Rg" panose="02000506030000020004" pitchFamily="2" charset="0"/>
              </a:rPr>
              <a:t>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latin typeface="Proxima Nova Rg" panose="02000506030000020004" pitchFamily="2" charset="0"/>
              </a:rPr>
              <a:t>(1)</a:t>
            </a:r>
            <a:r>
              <a:rPr lang="fr-FR" sz="800" dirty="0">
                <a:latin typeface="Proxima Nova Rg" panose="02000506030000020004" pitchFamily="2" charset="0"/>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titre de créance) de l’Émetteur </a:t>
            </a:r>
            <a:r>
              <a:rPr lang="fr-FR" sz="800" dirty="0">
                <a:latin typeface="Proxima Nova Rg" panose="02000506030000020004" pitchFamily="2" charset="0"/>
              </a:rPr>
              <a:t>et à un risque de défaut, d’ouverture d’une procédure de résolution et de faillite du Garant. </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12 à 120 mois.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2,10% par mois écoulé depuis le 29/07/2022 </a:t>
            </a:r>
            <a:r>
              <a:rPr lang="fr-FR" sz="800" dirty="0">
                <a:solidFill>
                  <a:srgbClr val="000000"/>
                </a:solidFill>
              </a:rPr>
              <a:t>(soit un Taux de Rendement Annuel net maximum de 23,65%</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guigui2 » est très sensible à une faible variation du niveau de clôture de l'indice autour du niveau de </a:t>
            </a:r>
            <a:r>
              <a:rPr lang="fr-FR" sz="800" b="1" dirty="0">
                <a:solidFill>
                  <a:srgbClr val="000000"/>
                </a:solidFill>
                <a:effectLst/>
                <a:ea typeface="Calibri" panose="020F0502020204030204" pitchFamily="34" charset="0"/>
              </a:rPr>
              <a:t>la barrière dégressive de remboursement anticipé automatique⁽¹⁾   </a:t>
            </a:r>
            <a:r>
              <a:rPr lang="fr-FR" sz="800" b="1" dirty="0">
                <a:effectLst/>
                <a:ea typeface="Calibri" panose="020F0502020204030204" pitchFamily="34" charset="0"/>
              </a:rPr>
              <a:t>en cours de vie, et des seuils de 50% et 50% de son Niveau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29/07/2022 au plus tard, et conservant le produit jusqu’à son échéance. </a:t>
            </a:r>
            <a:endParaRPr lang="fr-FR" sz="800" dirty="0">
              <a:effectLst/>
              <a:ea typeface="Calibri" panose="020F0502020204030204" pitchFamily="34" charset="0"/>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r>
              <a:rPr lang="fr-FR" sz="800" i="1" cap="none" dirty="0">
                <a:solidFill>
                  <a:srgbClr val="000000"/>
                </a:solidFill>
                <a:latin typeface="Proxima Nova Rg" panose="02000506030000020004" pitchFamily="2" charset="0"/>
                <a:cs typeface="+mn-cs"/>
              </a:rPr>
              <a:t>(tel que défini dans la  section «Informations importantes ») de la présente brochure.</a:t>
            </a:r>
          </a:p>
          <a:p>
            <a:pPr algn="just">
              <a:lnSpc>
                <a:spcPct val="95000"/>
              </a:lnSpc>
            </a:pPr>
            <a:endParaRPr lang="fr-FR" sz="800" b="1" u="sng"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latin typeface="Proxima Nova Rg" panose="02000506030000020004" pitchFamily="2" charset="0"/>
              </a:rPr>
              <a:t>En cas de cession des titres de créance avant l’échéance, le prix de cession desdits titres  pourra être inférieur à son prix de commercialisation. L’investisseur prend donc un risque de perte en capital non mesurable a priori. Dans le pire des scénarios, les investisseurs pourraient perdre tout ou partie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lié au sous-jacent </a:t>
            </a:r>
            <a:r>
              <a:rPr lang="fr-FR" sz="800" dirty="0">
                <a:solidFill>
                  <a:srgbClr val="000000"/>
                </a:solidFill>
                <a:latin typeface="Proxima Nova Rg" panose="02000506030000020004" pitchFamily="2" charset="0"/>
              </a:rPr>
              <a:t>: Le remboursement du capital dépend de la performance du sous-jacent. Ces montants seront  déterminés par application d’une formule de calcul (voir le mécanisme de remboursement) en relation avec le sous-  jacent. Dans le cas d’une évolution défavorable de la performance du sous-jacent, les investisseurs pourraient subir une baisse substantielle des montants dus lors du remboursement et pourraient perdre tout ou partie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Risques liés à l’éventuelle ouverture d’une procédure de résolution ou de faillite </a:t>
            </a:r>
            <a:r>
              <a:rPr lang="fr-FR" sz="800" dirty="0">
                <a:solidFill>
                  <a:srgbClr val="000000"/>
                </a:solidFill>
                <a:latin typeface="Proxima Nova Rg" panose="02000506030000020004" pitchFamily="2" charset="0"/>
              </a:rPr>
              <a:t>: En cas d’ouverture d’une procédure  de résolution au niveau de l’Émetteur et/ou du Garant et/ou du Groupe BPCE ou en cas de faillite de l’Émetteur et/  ou du Garant, les investisseurs pourraient perdre tout ou partie de leur investissement initial et/ou ne pas recevoir la  rémunération initialement prévue.</a:t>
            </a:r>
            <a:r>
              <a:rPr lang="fr-FR" sz="800" dirty="0">
                <a:solidFill>
                  <a:srgbClr val="000000"/>
                </a:solidFill>
              </a:rPr>
              <a:t>.</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de volatilité, risque de liquidité </a:t>
            </a:r>
            <a:r>
              <a:rPr lang="fr-FR" sz="800" dirty="0">
                <a:solidFill>
                  <a:srgbClr val="000000"/>
                </a:solidFill>
                <a:latin typeface="Proxima Nova Rg" panose="02000506030000020004" pitchFamily="2" charset="0"/>
              </a:rPr>
              <a:t>: Une forte volatilité des cours (amplitude des variations des cours) ou une faible  liquidité pourrait avoir un impact négatif sur le prix de cession des titres de créance. En cas de cession des titres de créance  avant l’échéance, le prix de cession pourrait être inférieur à ce qu’un investisseur pourrait attendre compte tenu de la  valorisation desdits titres de créance. En l’absence de liquidité, les investisseurs pourraient ne pas être en mesure de les céder.</a:t>
            </a:r>
          </a:p>
          <a:p>
            <a:pPr marL="171450" indent="-171450" algn="just">
              <a:lnSpc>
                <a:spcPct val="90000"/>
              </a:lnSpc>
              <a:spcAft>
                <a:spcPts val="200"/>
              </a:spcAft>
              <a:buFont typeface="Arial" panose="020B0604020202020204" pitchFamily="34" charset="0"/>
              <a:buChar char="•"/>
            </a:pPr>
            <a:endParaRPr lang="fr-FR" sz="800" dirty="0">
              <a:solidFill>
                <a:srgbClr val="000000"/>
              </a:solidFill>
              <a:latin typeface="Proxima Nova Rg" panose="02000506030000020004" pitchFamily="2" charset="0"/>
            </a:endParaRP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FED2574D-6984-4E56-B512-D9093DAE028A}"/>
              </a:ext>
            </a:extLst>
          </p:cNvPr>
          <p:cNvSpPr txBox="1"/>
          <p:nvPr/>
        </p:nvSpPr>
        <p:spPr>
          <a:xfrm>
            <a:off x="359624" y="901030"/>
            <a:ext cx="6839998" cy="680776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mensuelle</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2,10% dès lors que l'indice clôture à un niveau supérieur ou égal à 80 de son Niveau Initial</a:t>
            </a:r>
            <a:r>
              <a:rPr lang="fr-FR" sz="800" dirty="0">
                <a:solidFill>
                  <a:srgbClr val="000000"/>
                </a:solidFill>
                <a:latin typeface="Proxima Nova Rg" panose="02000506030000020004" pitchFamily="2" charset="0"/>
              </a:rPr>
              <a:t>. Sinon, il est mis en mémoire</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mois 12 jusqu'à la fin du mois 119, si à l’une des dates de constatation mensuelle correspondantes</a:t>
            </a:r>
            <a:r>
              <a:rPr lang="fr-FR" sz="800" baseline="30000" dirty="0">
                <a:solidFill>
                  <a:srgbClr val="000000"/>
                </a:solidFill>
              </a:rPr>
              <a:t>(1)</a:t>
            </a:r>
            <a:r>
              <a:rPr lang="fr-FR" sz="800" dirty="0">
                <a:solidFill>
                  <a:srgbClr val="000000"/>
                </a:solidFill>
              </a:rPr>
              <a:t> l'indice clôture à un niveau supérieur ou égal à la barrière dégressive de remboursement anticipé automatique⁽¹⁾,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2,10% (soit un Taux de Rendement Annuel net maximum de%</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finale(1), si le mécanisme de remboursement anticipé n’a pas été activé au préalable, et si l'indice clôture à un cours strictement inférieur à 80 de son Niveau Initial mais supérieur ou égal à 50% de son «80 de son Niveau Initial, l’investisseur récupère l’intégralité de son capital initialement investi. Le capital est donc exposé à un risque de perte à l’échéance(1) que si l'indice clôture à un niveau strictement inférieur à 50% de son 80 de son Niveau Initial à la date de constatation finale.</a:t>
            </a:r>
          </a:p>
          <a:p>
            <a:pPr algn="just">
              <a:lnSpc>
                <a:spcPct val="95000"/>
              </a:lnSpc>
              <a:spcAft>
                <a:spcPts val="200"/>
              </a:spcAft>
            </a:pPr>
            <a:endParaRPr lang="fr-FR" sz="800" b="1" dirty="0">
              <a:solidFill>
                <a:srgbClr val="000000"/>
              </a:solidFill>
            </a:endParaRPr>
          </a:p>
          <a:p>
            <a:pPr algn="just">
              <a:lnSpc>
                <a:spcPct val="95000"/>
              </a:lnSpc>
              <a:spcAft>
                <a:spcPts val="200"/>
              </a:spcAft>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l'indice enregistre une baisse supérieure à 50%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a:t>
            </a:r>
            <a:r>
              <a:rPr lang="fr-FR" sz="800" dirty="0">
                <a:solidFill>
                  <a:srgbClr val="000000"/>
                </a:solidFill>
                <a:latin typeface="Proxima Nova Rg" panose="02000506030000020004" pitchFamily="2" charset="0"/>
              </a:rPr>
              <a:t>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latin typeface="Proxima Nova Rg" panose="02000506030000020004" pitchFamily="2" charset="0"/>
              </a:rPr>
              <a:t>(1)</a:t>
            </a:r>
            <a:r>
              <a:rPr lang="fr-FR" sz="800" dirty="0">
                <a:solidFill>
                  <a:srgbClr val="000000"/>
                </a:solidFill>
                <a:latin typeface="Proxima Nova Rg" panose="02000506030000020004" pitchFamily="2" charset="0"/>
              </a:rPr>
              <a:t>. </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titre de créance) de l’Émetteur </a:t>
            </a:r>
            <a:r>
              <a:rPr lang="fr-FR" sz="800" dirty="0">
                <a:solidFill>
                  <a:srgbClr val="000000"/>
                </a:solidFill>
                <a:latin typeface="Proxima Nova Rg" panose="02000506030000020004" pitchFamily="2" charset="0"/>
              </a:rPr>
              <a:t>et à un risque de défaut, d’ouverture d’une procédure de résolution et de faillite du Garant.</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12 à 120 mois.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2,10% par mois </a:t>
            </a:r>
            <a:r>
              <a:rPr lang="fr-FR" sz="800" dirty="0">
                <a:solidFill>
                  <a:srgbClr val="000000"/>
                </a:solidFill>
              </a:rPr>
              <a:t>(soit un Taux de Rendement Annuel net maximum de 26,84%</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guigui2 » est très sensible à une faible variation du niveau de clôture de l'indice autour des seuils de </a:t>
            </a:r>
            <a:r>
              <a:rPr lang="fr-FR" sz="800" dirty="0">
                <a:solidFill>
                  <a:srgbClr val="000000"/>
                </a:solidFill>
                <a:effectLst/>
                <a:ea typeface="Calibri" panose="020F0502020204030204" pitchFamily="34" charset="0"/>
              </a:rPr>
              <a:t>80 de son Niveau Initial et la barrière dégressive de remboursement anticipé automatique⁽¹⁾   </a:t>
            </a:r>
            <a:r>
              <a:rPr lang="fr-FR" sz="800" dirty="0">
                <a:effectLst/>
                <a:ea typeface="Calibri" panose="020F0502020204030204" pitchFamily="34" charset="0"/>
              </a:rPr>
              <a:t>en cours de vie, et des seuils de 50% et 50% de son Niveau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r>
              <a:rPr lang="fr-FR" sz="800" i="1" cap="none" dirty="0">
                <a:solidFill>
                  <a:srgbClr val="000000"/>
                </a:solidFill>
                <a:latin typeface="Proxima Nova Rg" panose="02000506030000020004" pitchFamily="2" charset="0"/>
                <a:cs typeface="+mn-cs"/>
              </a:rPr>
              <a:t>(tel que défini dans la  section «Informations importantes ») de la présente brochure.</a:t>
            </a: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latin typeface="Proxima Nova Rg" panose="02000506030000020004" pitchFamily="2" charset="0"/>
              </a:rPr>
              <a:t>En cas de cession des titres de créance avant l’échéance, le prix de cession desdits titres  pourra être inférieur à son prix de commercialisation. L’investisseur prend donc un risque de perte en capital non mesurable  a priori. Dans le pire des scénarios, les investisseurs pourraient perdre tout ou partie de leur investissement </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de perte en capital et/ou risque de coupons faibles voire nuls lié au sous-jacent : </a:t>
            </a:r>
            <a:r>
              <a:rPr lang="fr-FR" sz="800" dirty="0">
                <a:solidFill>
                  <a:srgbClr val="000000"/>
                </a:solidFill>
                <a:latin typeface="Proxima Nova Rg" panose="02000506030000020004" pitchFamily="2" charset="0"/>
              </a:rPr>
              <a:t>le remboursement du capital et les montants ou le nombre de coupons dépendent de la performance du sous-jacent. Ceux-ci seront déterminés par application d’une formule de calcul (voir, concernant le remboursement du capital, le mécanisme de remboursement) en relation avec le sous-jacent. Dans le cas d’une évolution défavorable de la performance du sous-jacent, accentuée, le cas échéant, par les termes de la formule (voir, concernant le remboursement du capital, le mécanisme de remboursement), les investisseurs pourraient percevoir un montant ou un nombre de coupons faibles voire nuls, subir une baisse substantielle des montants dus lors du remboursement et pourraient perdre tout ou partie de leur investissement </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Risques liés à l’éventuelle ouverture d’une procédure de résolution ou de faillite </a:t>
            </a:r>
            <a:r>
              <a:rPr lang="fr-FR" sz="800" dirty="0">
                <a:solidFill>
                  <a:srgbClr val="000000"/>
                </a:solidFill>
                <a:latin typeface="Proxima Nova Rg" panose="02000506030000020004" pitchFamily="2" charset="0"/>
              </a:rPr>
              <a:t>: En cas d’ouverture d’une procédure  de résolution au niveau de l’Émetteur et/ou du Garant et/ou du Groupe BPCE ou en cas de faillite de l’Émetteur et/  ou du Garant, les investisseurs pourraient perdre tout ou partie de leur investissement initial et/ou ne pas recevoir la  rémunération initialement prévue.</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de volatilité, risque de liquidité </a:t>
            </a:r>
            <a:r>
              <a:rPr lang="fr-FR" sz="800" dirty="0">
                <a:solidFill>
                  <a:srgbClr val="000000"/>
                </a:solidFill>
                <a:latin typeface="Proxima Nova Rg" panose="02000506030000020004" pitchFamily="2" charset="0"/>
              </a:rPr>
              <a:t>: Une forte volatilité des cours (amplitude des variations des cours) ou une faible  liquidité pourrait avoir un impact négatif sur le prix de cession des titres de créance. En cas de cession des titres de créance  avant l’échéance, le prix de cession pourrait être inférieur à ce qu’un investisseur pourrait attendre compte tenu de la  valorisation desdits titres de créance. En l’absence de liquidité, les investisseurs pourraient ne pas être en mesure de les céder.</a:t>
            </a:r>
          </a:p>
        </p:txBody>
      </p:sp>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23248"/>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chemeClr val="tx2"/>
                </a:solidFill>
                <a:latin typeface="+mn-lt"/>
              </a:rPr>
              <a:t>. TRA nets hors autres frais, fiscalité et prélèvements sociaux applicables au cadre d’investissement</a:t>
            </a:r>
            <a:r>
              <a:rPr lang="fr-FR" sz="700"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chemeClr val="tx2"/>
                </a:solidFill>
                <a:latin typeface="+mn-lt"/>
              </a:rPr>
              <a:t> Les TRA sont calculés à partir </a:t>
            </a:r>
            <a:r>
              <a:rPr lang="fr-FR" sz="700" dirty="0">
                <a:solidFill>
                  <a:srgbClr val="000000"/>
                </a:solidFill>
                <a:latin typeface="Proxima Nova Rg" panose="02000506030000020004" pitchFamily="2" charset="0"/>
              </a:rPr>
              <a:t>de la dernière date de constatation initiale (soit le </a:t>
            </a:r>
            <a:r>
              <a:rPr lang="fr-FR" sz="650" dirty="0">
                <a:solidFill>
                  <a:schemeClr val="tx2"/>
                </a:solidFill>
                <a:latin typeface="+mn-lt"/>
              </a:rPr>
              <a:t>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rPr>
              <a:t>(1)</a:t>
            </a:r>
            <a:r>
              <a:rPr lang="fr-FR" sz="650" dirty="0">
                <a:solidFill>
                  <a:schemeClr val="tx2"/>
                </a:solidFill>
              </a:rPr>
              <a:t> Veuillez vous référer au tableau récapitulant les principales caractéristiques financières en page 8 pour le détail des dates. </a:t>
            </a:r>
          </a:p>
          <a:p>
            <a:pPr marL="0" lvl="1" algn="just"/>
            <a:r>
              <a:rPr lang="fr-FR" sz="650" baseline="30000" dirty="0">
                <a:solidFill>
                  <a:schemeClr val="tx2"/>
                </a:solidFill>
              </a:rPr>
              <a:t>(2)</a:t>
            </a:r>
            <a:r>
              <a:rPr lang="fr-FR" sz="650" dirty="0">
                <a:solidFill>
                  <a:schemeClr val="tx2"/>
                </a:solidFill>
              </a:rPr>
              <a:t> En prenant comme hypothèse 1,00% de frais de gestion du contrat d’assurance vie ou de capitalisation</a:t>
            </a:r>
            <a:r>
              <a:rPr lang="fr-FR" sz="650" dirty="0">
                <a:solidFill>
                  <a:srgbClr val="000000"/>
                </a:solidFill>
              </a:rPr>
              <a:t> ou de droits de garde en compte-titres</a:t>
            </a:r>
            <a:r>
              <a:rPr lang="fr-FR" sz="650" dirty="0">
                <a:solidFill>
                  <a:schemeClr val="tx2"/>
                </a:solidFill>
              </a:rPr>
              <a:t>. TRA nets hors autres frais, fiscalité et prélèvements sociaux applicables au cadre d’investissement</a:t>
            </a:r>
            <a:r>
              <a:rPr lang="fr-FR" sz="650" dirty="0">
                <a:solidFill>
                  <a:srgbClr val="000000"/>
                </a:solidFill>
              </a:rPr>
              <a:t> sous réserve de l’absence de défaut, d’ouverture d’une procédure de résolution et de faillite de l’Émetteur et du Garant</a:t>
            </a:r>
            <a:r>
              <a:rPr lang="fr-FR" sz="650" dirty="0">
                <a:solidFill>
                  <a:schemeClr val="tx2"/>
                </a:solidFill>
              </a:rPr>
              <a:t>. Les TRA sont calculés à partir </a:t>
            </a:r>
            <a:r>
              <a:rPr lang="fr-FR" sz="650" dirty="0">
                <a:solidFill>
                  <a:srgbClr val="000000"/>
                </a:solidFill>
              </a:rPr>
              <a:t>de la date de constatation initiale (soit le </a:t>
            </a:r>
            <a:r>
              <a:rPr lang="fr-FR" sz="650" dirty="0">
                <a:solidFill>
                  <a:schemeClr val="tx2"/>
                </a:solidFill>
              </a:rPr>
              <a:t>29/07/2022) jusqu’à la date de remboursement anticipé automatique éventuel</a:t>
            </a:r>
            <a:r>
              <a:rPr lang="fr-FR" sz="650" baseline="30000" dirty="0">
                <a:solidFill>
                  <a:schemeClr val="tx2"/>
                </a:solidFill>
              </a:rPr>
              <a:t>(1)</a:t>
            </a:r>
            <a:r>
              <a:rPr lang="fr-FR" sz="650" dirty="0">
                <a:solidFill>
                  <a:schemeClr val="tx2"/>
                </a:solidFill>
              </a:rPr>
              <a:t> ou d’échéance</a:t>
            </a:r>
            <a:r>
              <a:rPr lang="fr-FR" sz="650" baseline="30000" dirty="0">
                <a:solidFill>
                  <a:schemeClr val="tx2"/>
                </a:solidFill>
              </a:rPr>
              <a:t>(1)</a:t>
            </a:r>
            <a:r>
              <a:rPr lang="fr-FR" sz="650" dirty="0">
                <a:solidFill>
                  <a:schemeClr val="tx2"/>
                </a:solidFill>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rgbClr val="000000"/>
                </a:solidFill>
              </a:rPr>
              <a:t>(3) </a:t>
            </a:r>
            <a:r>
              <a:rPr lang="fr-FR" sz="650" dirty="0">
                <a:solidFill>
                  <a:srgbClr val="000000"/>
                </a:solidFill>
              </a:rPr>
              <a:t>Pour un investissement direct dans l’Indice, hors prise en compte des dividendes éventuels détachés par l’Indice.</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a:t>
            </a:r>
            <a:r>
              <a:rPr lang="fr-FR" sz="800" b="1" dirty="0">
                <a:solidFill>
                  <a:srgbClr val="04202E"/>
                </a:solidFill>
                <a:latin typeface="Proxima Nova Rg" panose="02000506030000020004" pitchFamily="2" charset="0"/>
              </a:rPr>
              <a:t>de résultats futurs et ne sauraient constituer en aucune manière une offre commerciale.</a:t>
            </a:r>
            <a:endParaRPr lang="fr-FR" sz="800" b="1" dirty="0">
              <a:latin typeface="Proxima Nova Rg" panose="02000506030000020004" pitchFamily="2" charset="0"/>
            </a:endParaRP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l'indice clôture à un niveau strictement inférieur à 50%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finale(1), l'indice clôture à un niveau strictement supérieur à 50%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 </a:t>
            </a:r>
            <a:r>
              <a:rPr lang="fr-FR" sz="800" b="0" dirty="0">
                <a:latin typeface="+mn-lt"/>
              </a:rPr>
              <a:t>Dès la première date de constatation du mécanisme de remboursement anticipé </a:t>
            </a:r>
            <a:r>
              <a:rPr lang="fr-FR" sz="800" b="0" dirty="0">
                <a:solidFill>
                  <a:srgbClr val="B9A049"/>
                </a:solidFill>
                <a:latin typeface="Proxima Nova Rg" panose="02000506030000020004" pitchFamily="2" charset="0"/>
              </a:rPr>
              <a:t>automatique</a:t>
            </a:r>
            <a:r>
              <a:rPr lang="fr-FR" sz="800" b="0" baseline="30000" dirty="0">
                <a:solidFill>
                  <a:srgbClr val="B9A049"/>
                </a:solidFill>
                <a:latin typeface="Proxima Nova Rg" panose="02000506030000020004" pitchFamily="2" charset="0"/>
              </a:rPr>
              <a:t>(1)</a:t>
            </a:r>
            <a:r>
              <a:rPr lang="fr-FR" sz="800" b="0" dirty="0">
                <a:latin typeface="+mn-lt"/>
              </a:rPr>
              <a:t>, l'indice clôture à un niveau supérieur ou égal à la barrière dégressive de remboursement anticipé automatique⁽¹⁾</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460068"/>
            <a:ext cx="6739266" cy="216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guigui2 » EST TRÈS SENSIBLE À UNE FAIBLE VARIATION DU niveau DE L’INDICE de l'indice AUTOUR DES SEUILS DE 50% ET DE 50% </a:t>
            </a:r>
            <a:r>
              <a:rPr lang="fr-FR" sz="800" cap="all" dirty="0">
                <a:solidFill>
                  <a:srgbClr val="B9A049"/>
                </a:solidFill>
                <a:latin typeface="+mn-lt"/>
              </a:rPr>
              <a:t>DE SON Niveau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mensuelle</a:t>
            </a:r>
            <a:r>
              <a:rPr lang="fr-FR" sz="800" baseline="30000" dirty="0"/>
              <a:t>(1) </a:t>
            </a:r>
            <a:r>
              <a:rPr lang="fr-FR" sz="800" dirty="0">
                <a:latin typeface="+mn-lt"/>
              </a:rPr>
              <a:t>des mois 12 à 119</a:t>
            </a:r>
            <a:r>
              <a:rPr lang="fr-FR" sz="800" dirty="0"/>
              <a:t>, l'indice clôture à un niveau strictement inférieur à la barrière dégressive de remboursement anticipé automatique⁽¹⁾.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l'indice clôture à un niveau strictement inférieur à 50% de son Niveau Initial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(2)</a:t>
            </a:r>
            <a:r>
              <a:rPr lang="fr-FR" sz="800" dirty="0"/>
              <a:t>, soit -12,21%</a:t>
            </a:r>
            <a:r>
              <a:rPr lang="fr-FR" sz="800" baseline="30000" dirty="0"/>
              <a:t>(3)</a:t>
            </a:r>
            <a:r>
              <a:rPr lang="fr-FR" sz="800" dirty="0"/>
              <a:t>. </a:t>
            </a:r>
          </a:p>
          <a:p>
            <a:pPr lvl="0" algn="just" defTabSz="1042988" fontAlgn="base">
              <a:spcBef>
                <a:spcPct val="0"/>
              </a:spcBef>
              <a:spcAft>
                <a:spcPts val="600"/>
              </a:spcAft>
            </a:pPr>
            <a:r>
              <a:rPr lang="fr-FR" sz="800" dirty="0"/>
              <a:t>Dans ce scénario, l’investisseur subit une </a:t>
            </a:r>
            <a:r>
              <a:rPr lang="fr-FR" sz="800" b="1" dirty="0"/>
              <a:t>perte en capital</a:t>
            </a:r>
            <a:r>
              <a:rPr lang="fr-FR" sz="800" dirty="0"/>
              <a:t>,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mensuelle</a:t>
            </a:r>
            <a:r>
              <a:rPr lang="fr-FR" sz="800" baseline="30000" dirty="0">
                <a:solidFill>
                  <a:srgbClr val="04202E"/>
                </a:solidFill>
                <a:latin typeface="+mn-lt"/>
              </a:rPr>
              <a:t>(1)</a:t>
            </a:r>
            <a:r>
              <a:rPr lang="fr-FR" sz="800" dirty="0">
                <a:latin typeface="+mn-lt"/>
              </a:rPr>
              <a:t> des mois 12 à 119, l'indice clôture à </a:t>
            </a:r>
            <a:r>
              <a:rPr lang="fr-FR" sz="800" dirty="0">
                <a:solidFill>
                  <a:schemeClr val="tx2"/>
                </a:solidFill>
                <a:latin typeface="+mn-lt"/>
              </a:rPr>
              <a:t>un niveau strictement inférieur à la barrière dégressive de remboursement anticipé automatique⁽¹⁾</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supérieur à 50% de son Niveau Initial (70% dans cet exemple). L’investisseur récupère alors l’intégralité de son capital initialement investi majorée d’un coupon de 2,10% par mois écoulé depuis le 2022-07-29 (soit un gain total de 252,00% total).</a:t>
            </a:r>
          </a:p>
          <a:p>
            <a:pPr lvl="0" defTabSz="1042988" fontAlgn="base">
              <a:spcBef>
                <a:spcPct val="0"/>
              </a:spcBef>
              <a:spcAft>
                <a:spcPts val="600"/>
              </a:spcAft>
            </a:pPr>
            <a:r>
              <a:rPr lang="fr-FR" sz="800" dirty="0">
                <a:solidFill>
                  <a:schemeClr val="tx1"/>
                </a:solidFill>
                <a:latin typeface="+mn-lt"/>
              </a:rPr>
              <a:t>Ce qui correspond à un Taux de Rendement Annuel net de                    12,25%</a:t>
            </a:r>
            <a:r>
              <a:rPr lang="fr-FR" sz="800" baseline="30000" dirty="0">
                <a:solidFill>
                  <a:schemeClr val="tx1"/>
                </a:solidFill>
                <a:latin typeface="+mn-lt"/>
              </a:rPr>
              <a:t>(3)</a:t>
            </a:r>
            <a:r>
              <a:rPr lang="fr-FR" sz="800" dirty="0">
                <a:solidFill>
                  <a:schemeClr val="tx1"/>
                </a:solidFill>
                <a:latin typeface="+mn-lt"/>
              </a:rPr>
              <a:t>, contre un Taux de Rendement Annuel net de -4,46%</a:t>
            </a:r>
            <a:r>
              <a:rPr lang="fr-FR" sz="800" baseline="30000" dirty="0">
                <a:solidFill>
                  <a:schemeClr val="tx1"/>
                </a:solidFill>
                <a:latin typeface="+mn-lt"/>
              </a:rPr>
              <a:t>(3)</a:t>
            </a:r>
            <a:r>
              <a:rPr lang="fr-FR" sz="800" dirty="0">
                <a:solidFill>
                  <a:schemeClr val="tx1"/>
                </a:solidFill>
                <a:latin typeface="+mn-lt"/>
              </a:rPr>
              <a:t>, pour un investissement direct dans l'indice</a:t>
            </a:r>
            <a:r>
              <a:rPr lang="fr-FR" sz="800" baseline="30000" dirty="0">
                <a:solidFill>
                  <a:schemeClr val="tx1"/>
                </a:solidFill>
                <a:latin typeface="+mn-lt"/>
              </a:rPr>
              <a:t>(2)</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guigui2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mensuelle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la barrière dégressive de remboursement anticipé automatique⁽¹⁾ la barrière dégressive de remboursement anticipé automatique⁽¹⁾ </a:t>
            </a:r>
            <a:r>
              <a:rPr lang="fr-FR" sz="800" dirty="0">
                <a:solidFill>
                  <a:schemeClr val="tx2"/>
                </a:solidFill>
              </a:rPr>
              <a:t>(115% dans cet exemple). Le produit est automatiquement remboursé par anticipation. Il verse alors l’intégralité du capital initial majorée d’un coupon de 2,10% par mois écoulé depuis le 29/07/2022, soit un gain de 25,20% dans notre exemple.</a:t>
            </a:r>
          </a:p>
          <a:p>
            <a:pPr algn="just">
              <a:spcAft>
                <a:spcPts val="600"/>
              </a:spcAft>
            </a:pPr>
            <a:r>
              <a:rPr lang="fr-FR" sz="800" dirty="0"/>
              <a:t>Ce qui correspond à un Taux de Rendement Annuel net de 23,65%</a:t>
            </a:r>
            <a:r>
              <a:rPr lang="fr-FR" sz="800" baseline="30000" dirty="0"/>
              <a:t>(3)</a:t>
            </a:r>
            <a:r>
              <a:rPr lang="fr-FR" sz="800" dirty="0"/>
              <a:t>, contre un Taux de Rendement Annuel net de 13,68%</a:t>
            </a:r>
            <a:r>
              <a:rPr lang="fr-FR" sz="800" baseline="30000" dirty="0"/>
              <a:t>(3)</a:t>
            </a:r>
            <a:r>
              <a:rPr lang="fr-FR" sz="800" dirty="0"/>
              <a:t> pour un investissement direct dans </a:t>
            </a:r>
            <a:r>
              <a:rPr lang="it-IT" sz="800" dirty="0"/>
              <a:t>l'indice</a:t>
            </a:r>
            <a:r>
              <a:rPr lang="fr-FR" sz="800" baseline="30000" dirty="0"/>
              <a:t>(2)</a:t>
            </a:r>
            <a:r>
              <a:rPr lang="fr-FR" sz="800" dirty="0"/>
              <a:t>, du fait du </a:t>
            </a:r>
            <a:r>
              <a:rPr lang="fr-FR" sz="800" b="1" dirty="0">
                <a:solidFill>
                  <a:schemeClr val="tx2"/>
                </a:solidFill>
              </a:rPr>
              <a:t>mécanisme de plafonnement des gains à 2,10% par mois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E574B-2CD2-4078-9BEA-2A14717D9698}">
  <ds:schemaRefs>
    <ds:schemaRef ds:uri="http://schemas.microsoft.com/office/2006/metadata/properties"/>
    <ds:schemaRef ds:uri="http://schemas.microsoft.com/office/2006/documentManagement/types"/>
    <ds:schemaRef ds:uri="http://purl.org/dc/dcmitype/"/>
    <ds:schemaRef ds:uri="514a554b-82b0-4359-b247-fc84018a95f0"/>
    <ds:schemaRef ds:uri="http://www.w3.org/XML/1998/namespace"/>
    <ds:schemaRef ds:uri="http://purl.org/dc/elements/1.1/"/>
    <ds:schemaRef ds:uri="http://purl.org/dc/terms/"/>
    <ds:schemaRef ds:uri="ef624bc2-1644-4d69-8362-5c28ca496374"/>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20530</TotalTime>
  <Words>11144</Words>
  <Application>Microsoft Office PowerPoint</Application>
  <PresentationFormat>Personnalisé</PresentationFormat>
  <Paragraphs>396</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934</cp:revision>
  <cp:lastPrinted>2022-05-04T09:56:42Z</cp:lastPrinted>
  <dcterms:created xsi:type="dcterms:W3CDTF">2017-02-21T09:03:05Z</dcterms:created>
  <dcterms:modified xsi:type="dcterms:W3CDTF">2022-07-11T14:40:45Z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