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50" d="100"/>
          <a:sy n="150" d="100"/>
        </p:scale>
        <p:origin x="1626" y="-256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suisse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a:t>
            </a:r>
            <a:r>
              <a:rPr lang="fr-FR" sz="800" cap="none" dirty="0">
                <a:solidFill>
                  <a:schemeClr val="tx2"/>
                </a:solidFill>
              </a:rPr>
              <a:t>DIC&gt;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13 juillet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le panier équipondéré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le panier équipondéré clôture à un niveau strictement inférieur à 95%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le panier équipondéré clôture à un niveau supérieur ou égal à 95%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00749"/>
            <a:ext cx="6835771"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niveau DE le panier équipondéré AUTOUR DES SEUILS DE 50% ET DE 95%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(1)</a:t>
            </a:r>
            <a:r>
              <a:rPr lang="fr-FR" sz="800" dirty="0"/>
              <a:t>, le panier équipondéré clôture à un niveau strictement supérieur à 95 de son Niveau Initial. Le produit verse donc un coupon de 2,10%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le panier équipondéré clôture à un niveau strictement inférieur à 95 de son Niveau Initial. Le mécanisme de remboursement anticipé automatique n’est donc pas activé et le produit ne verse aucun coupon.</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(1)</a:t>
            </a:r>
            <a:r>
              <a:rPr lang="fr-FR" sz="800" dirty="0"/>
              <a:t>, le panier équipondéré clôture à un niveau strictement inférieur à 50% de son Niveau Initial (30% dans cet exemple). L’investisseur récupère alors le capital initialement investi diminué de l’intégralité de la baisse enregistrée par le panier équipondéré,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-12,02%</a:t>
            </a:r>
            <a:r>
              <a:rPr lang="fr-FR" sz="800" baseline="30000" dirty="0"/>
              <a:t>(2)</a:t>
            </a:r>
            <a:r>
              <a:rPr lang="fr-FR" sz="800" dirty="0"/>
              <a:t>, contre un Taux de Rendement Annuel net négatif de </a:t>
            </a:r>
            <a:r>
              <a:rPr lang="fr-FR" sz="800" dirty="0">
                <a:solidFill>
                  <a:srgbClr val="000000"/>
                </a:solidFill>
              </a:rPr>
              <a:t>-12,21%</a:t>
            </a:r>
            <a:r>
              <a:rPr lang="fr-FR" sz="800" baseline="30000" dirty="0"/>
              <a:t>(2)</a:t>
            </a:r>
            <a:r>
              <a:rPr lang="fr-FR" sz="800" dirty="0"/>
              <a:t>, pour un investissement direct dans le panier équipondéré</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(1)</a:t>
            </a:r>
            <a:r>
              <a:rPr lang="fr-FR" sz="800" dirty="0">
                <a:latin typeface="+mn-lt"/>
              </a:rPr>
              <a:t>, le panier équipondéré clôture à un niveau strictement inférieur à 95% de son Niveau Initial mais supérieur au seuil de versement du coupon. Le mécanisme de remboursement anticipé automatique n’est donc pas activé mais le produit verse un coupon de 2,10% au titre du trimestre.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le panier équipondéré clôture à un niveau strictement inférieur à 95% de son Niveau Initial (55% dans cet exemple) mais strictement supérieur à 50%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-0,74%</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-6,73%</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le panier équipondéré</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le panier équipondéré clôture à un niveau supérieur à 95 de son Niveau Initial. Le produit verse alors un coupon de 2,10%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le panier équipondéré clôture à un niveau supérieur à 95% de son Niveau Initial (115% dans cet exemple). Le produit est alors automatiquement remboursé par anticipation. L’investisseur récupère l’intégralité du capital initial majoré d’un coupon de 2,10% au titre du trimestre.</a:t>
            </a:r>
          </a:p>
          <a:p>
            <a:pPr algn="just">
              <a:spcAft>
                <a:spcPts val="600"/>
              </a:spcAft>
            </a:pPr>
            <a:r>
              <a:rPr lang="fr-FR" sz="800" dirty="0">
                <a:solidFill>
                  <a:srgbClr val="04202E"/>
                </a:solidFill>
              </a:rPr>
              <a:t>Ce qui correspond à un Taux de Rendement Annuel net de 7,25%</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le panier équipondéré</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72946"/>
            <a:ext cx="1646522" cy="215444"/>
          </a:xfrm>
          <a:prstGeom prst="rect">
            <a:avLst/>
          </a:prstGeom>
          <a:noFill/>
        </p:spPr>
        <p:txBody>
          <a:bodyPr wrap="square" rtlCol="0">
            <a:spAutoFit/>
          </a:bodyPr>
          <a:lstStyle/>
          <a:p>
            <a:r>
              <a:rPr lang="fr-FR" sz="800" u="sng" dirty="0"/>
              <a:t>Source :</a:t>
            </a:r>
            <a:r>
              <a:rPr lang="fr-FR" sz="800" dirty="0"/>
              <a:t> Equitim, le </a:t>
            </a:r>
            <a:r>
              <a:rPr lang="fr-FR" sz="800" dirty="0">
                <a:solidFill>
                  <a:schemeClr val="tx2"/>
                </a:solidFill>
              </a:rPr>
              <a:t>13 juillet 2022</a:t>
            </a:r>
            <a:endParaRPr lang="fr-FR" sz="800" dirty="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defRPr sz="700"/>
                      </a:pPr>
                      <a:r>
                        <a:t>Performances au 12/07/2022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79,56%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EURO STOXX 50 PRICE EUR ENTRE LE </a:t>
            </a:r>
            <a:r>
              <a:rPr lang="en-US" sz="1200" b="0" dirty="0">
                <a:effectLst/>
                <a:latin typeface="+mj-lt"/>
              </a:rPr>
              <a:t>12 JUILLET 2010</a:t>
            </a:r>
            <a:r>
              <a:rPr lang="en-US" sz="1200" dirty="0">
                <a:latin typeface="+mj-lt"/>
              </a:rPr>
              <a:t> </a:t>
            </a:r>
            <a:r>
              <a:rPr lang="fr-FR" sz="1200" cap="none" dirty="0">
                <a:latin typeface="Futura PT" panose="020B0902020204020203" pitchFamily="34" charset="0"/>
              </a:rPr>
              <a:t>ET LE 12 JUILLET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12 JUILLET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12 JUILLET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a:t>
            </a:r>
            <a:r>
              <a:rPr lang="fr-FR" sz="800" dirty="0">
                <a:latin typeface="Proxima Nova Rg" panose="02000506030000020004" pitchFamily="2" charset="0"/>
              </a:rPr>
              <a:t>29</a:t>
            </a:r>
            <a:r>
              <a:rPr lang="fr-FR" sz="700" dirty="0">
                <a:latin typeface="Proxima Nova Rg" panose="02000506030000020004" pitchFamily="2" charset="0"/>
              </a:rPr>
              <a:t>/04/2022.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342582084"/>
              </p:ext>
            </p:extLst>
          </p:nvPr>
        </p:nvGraphicFramePr>
        <p:xfrm>
          <a:off x="361950" y="1011371"/>
          <a:ext cx="6837886" cy="84065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suisse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8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8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panier équipondéré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du panier équipondéré 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2022-10-31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8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8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8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800" b="0" i="0" kern="1200" dirty="0">
                          <a:solidFill>
                            <a:srgbClr val="000000"/>
                          </a:solidFill>
                          <a:latin typeface="+mn-lt"/>
                          <a:ea typeface="+mn-ea"/>
                          <a:cs typeface="+mn-cs"/>
                        </a:rPr>
                        <a:t>Valorisation quotidienne publiée sur les pages Bloomberg, </a:t>
                      </a:r>
                      <a:r>
                        <a:rPr lang="fr-FR" sz="800" b="0" i="0" kern="1200" dirty="0" err="1">
                          <a:solidFill>
                            <a:srgbClr val="000000"/>
                          </a:solidFill>
                          <a:latin typeface="+mn-lt"/>
                          <a:ea typeface="+mn-ea"/>
                          <a:cs typeface="+mn-cs"/>
                        </a:rPr>
                        <a:t>Telekurs</a:t>
                      </a:r>
                      <a:r>
                        <a:rPr lang="fr-FR" sz="8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800" b="0" i="0" kern="1200" dirty="0">
                          <a:solidFill>
                            <a:srgbClr val="000000"/>
                          </a:solidFill>
                          <a:latin typeface="+mn-lt"/>
                          <a:ea typeface="+mn-ea"/>
                          <a:cs typeface="+mn-cs"/>
                        </a:rPr>
                        <a:t>Une double valorisation est établie par </a:t>
                      </a:r>
                      <a:r>
                        <a:rPr lang="fr-FR" sz="800" b="0" i="0" kern="1200" dirty="0" err="1">
                          <a:solidFill>
                            <a:srgbClr val="000000"/>
                          </a:solidFill>
                          <a:latin typeface="+mn-lt"/>
                          <a:ea typeface="+mn-ea"/>
                          <a:cs typeface="+mn-cs"/>
                        </a:rPr>
                        <a:t>Finalyse</a:t>
                      </a:r>
                      <a:r>
                        <a:rPr lang="fr-FR" sz="800" b="0" i="0" kern="1200" dirty="0">
                          <a:solidFill>
                            <a:srgbClr val="000000"/>
                          </a:solidFill>
                          <a:latin typeface="+mn-lt"/>
                          <a:ea typeface="+mn-ea"/>
                          <a:cs typeface="+mn-cs"/>
                        </a:rPr>
                        <a:t> (tous les 15 jours). Cette société est un organisme indépendant distinct et non lié financièrement à l’entité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 International ou à une autre entité du groupe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(le cas échéant). Sous réserve des conditions de marchés normales, l’écart entre les prix acheteur/vendeur </a:t>
                      </a:r>
                      <a:r>
                        <a:rPr lang="fr-FR" sz="800" b="0" i="0" kern="1200" noProof="0">
                          <a:solidFill>
                            <a:schemeClr val="tx1"/>
                          </a:solidFill>
                          <a:latin typeface="+mn-lt"/>
                          <a:ea typeface="+mn-ea"/>
                          <a:cs typeface="+mn-cs"/>
                        </a:rPr>
                        <a:t>ne dépensera </a:t>
                      </a:r>
                      <a:r>
                        <a:rPr lang="fr-FR" sz="800" b="0" i="0" kern="1200" noProof="0" dirty="0">
                          <a:solidFill>
                            <a:schemeClr val="tx1"/>
                          </a:solidFill>
                          <a:latin typeface="+mn-lt"/>
                          <a:ea typeface="+mn-ea"/>
                          <a:cs typeface="+mn-cs"/>
                        </a:rPr>
                        <a:t>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Credit Suisse International,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8836183"/>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suisse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Crédit Suisse AG (1),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panier équipondéré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suisse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du panier équipondéré 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02/08/2023, 05/02/2024, 07/05/2024, 05/08/2024, 05/11/2024, 05/02/2025, 07/05/2025, 05/08/2025, 05/11/2025, 05/02/2026, 07/05/2026, 05/08/2026, 05/11/2026, 05/02/2027, 06/05/2027, 05/08/2027, 05/11/2027, 07/02/2028, 09/05/2028, 07/08/2028, 06/11/2028, 05/02/2029, 08/05/2029, 06/08/2029, 05/11/2029, 05/02/2030, 07/05/2030, 05/08/2030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Credit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 du panier équipondéré.</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4 à 40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du panier équipondéré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trimestre écoulé depuis le 29/07/2022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2,10% par trimestre écoulé (soit un Taux de Rendement Annuel net maximum de 7,22%), les investisseurs recevront en contrepartie l’intégralité du capital initial si le panier équipondéré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Niveau Initial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 du panier équipondéré.</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4 à 40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du panier équipondéré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2,10% par trimestre (soit 8,40% par an)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95 de son Niveau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2,10% par trimestre écoulé (soit un Taux de Rendement Annuel net maximum de &lt;TRA.</a:t>
            </a:r>
            <a:r>
              <a:rPr lang="fr-FR" sz="800" dirty="0">
                <a:solidFill>
                  <a:schemeClr val="tx1"/>
                </a:solidFill>
              </a:rPr>
              <a:t>MAX.P</a:t>
            </a:r>
            <a:r>
              <a:rPr kumimoji="0" lang="fr-FR" sz="800" b="0" i="0" u="none" strike="noStrike" kern="1200" cap="none" spc="0" normalizeH="0" baseline="0" noProof="0" dirty="0">
                <a:ln>
                  <a:noFill/>
                </a:ln>
                <a:solidFill>
                  <a:schemeClr val="tx1"/>
                </a:solidFill>
                <a:effectLst/>
                <a:uLnTx/>
                <a:uFillTx/>
                <a:ea typeface="+mn-ea"/>
                <a:cs typeface="+mn-cs"/>
              </a:rPr>
              <a:t>&gt;), les investisseurs recevront en contrepartie l’intégralité du capital initial si le panier équipondéré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Niveau Initial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 du panier équipondéré.</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2,10% par trimestre écoulé depuis le 29/07/2022</a:t>
            </a:r>
          </a:p>
          <a:p>
            <a:pPr marL="0" indent="0" algn="ctr">
              <a:lnSpc>
                <a:spcPct val="100000"/>
              </a:lnSpc>
              <a:spcBef>
                <a:spcPts val="0"/>
              </a:spcBef>
              <a:buNone/>
            </a:pPr>
            <a:r>
              <a:rPr lang="fr-FR" sz="800" dirty="0"/>
              <a:t>(soit un gain de 84,00% et un Taux de Rendement Annuel net de 5,21%</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2,10% par trimestre écoulé depuis le 29/07/2022 </a:t>
            </a:r>
          </a:p>
          <a:p>
            <a:pPr marL="0" indent="0" algn="ctr">
              <a:lnSpc>
                <a:spcPct val="100000"/>
              </a:lnSpc>
              <a:spcBef>
                <a:spcPts val="0"/>
              </a:spcBef>
              <a:buNone/>
            </a:pPr>
            <a:r>
              <a:rPr lang="fr-FR" sz="800" dirty="0"/>
              <a:t>(Soit un Taux de Rendement Annuel net compris entre 6,67%</a:t>
            </a:r>
            <a:r>
              <a:rPr lang="fr-FR" sz="800" baseline="30000" dirty="0"/>
              <a:t>(2) </a:t>
            </a:r>
            <a:r>
              <a:rPr lang="fr-FR" sz="800" dirty="0"/>
              <a:t>et 7,22%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niveau de clôture du panier équipondéré</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95%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64%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50% de son </a:t>
            </a:r>
            <a:r>
              <a:rPr lang="fr-FR" sz="800" b="1" dirty="0">
                <a:solidFill>
                  <a:srgbClr val="000000"/>
                </a:solidFill>
              </a:rPr>
              <a:t>Niveau Initial</a:t>
            </a:r>
            <a:r>
              <a:rPr lang="fr-FR" sz="800" b="1" dirty="0">
                <a:solidFill>
                  <a:schemeClr val="tx2"/>
                </a:solidFill>
              </a:rPr>
              <a:t>, l’investisseur reçoit, le 02 août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le 29/07/2022 et le 29/07/2032</a:t>
            </a:r>
          </a:p>
          <a:p>
            <a:pPr marL="0" indent="0" algn="ctr">
              <a:lnSpc>
                <a:spcPct val="100000"/>
              </a:lnSpc>
              <a:spcBef>
                <a:spcPts val="0"/>
              </a:spcBef>
              <a:buNone/>
            </a:pPr>
            <a:r>
              <a:rPr lang="fr-FR" sz="800" dirty="0"/>
              <a:t>(Soit un Taux de Rendement Annuel net inférieur ou égal </a:t>
            </a:r>
            <a:r>
              <a:rPr lang="fr-FR" sz="800"/>
              <a:t>à -7,62%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194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du panier équipondéré 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64% mais supérieur ou égal à 50% de son Niveau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95% DU Niveau Initial de le panier équipondéré</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 du panier équipondéré.</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niveau de le panier équipondéré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du panier équipondéré 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le panier équipondéré </a:t>
            </a:r>
            <a:r>
              <a:rPr lang="fr-FR" sz="800" b="1" dirty="0">
                <a:solidFill>
                  <a:schemeClr val="tx2"/>
                </a:solidFill>
              </a:rPr>
              <a:t>clôture à un niveau supérieur ou égal à 95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le panier équipondéré</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95 de son Niveau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ZoneTexte 14">
            <a:extLst>
              <a:ext uri="{FF2B5EF4-FFF2-40B4-BE49-F238E27FC236}">
                <a16:creationId xmlns:a16="http://schemas.microsoft.com/office/drawing/2014/main" id="{ADCD58AC-2E78-FF51-4FF2-D551201E7AF9}"/>
              </a:ext>
            </a:extLst>
          </p:cNvPr>
          <p:cNvSpPr txBox="1"/>
          <p:nvPr/>
        </p:nvSpPr>
        <p:spPr>
          <a:xfrm>
            <a:off x="835289" y="7972300"/>
            <a:ext cx="6182731" cy="123111"/>
          </a:xfrm>
          <a:prstGeom prst="rect">
            <a:avLst/>
          </a:prstGeom>
          <a:noFill/>
        </p:spPr>
        <p:txBody>
          <a:bodyPr wrap="square" lIns="0" tIns="0" rIns="0" bIns="0" rtlCol="0">
            <a:spAutoFit/>
          </a:bodyPr>
          <a:lstStyle/>
          <a:p>
            <a:pPr algn="just"/>
            <a:r>
              <a:rPr lang="fr-FR" sz="800" dirty="0">
                <a:solidFill>
                  <a:srgbClr val="000000"/>
                </a:solidFill>
                <a:highlight>
                  <a:srgbClr val="FFFF00"/>
                </a:highlight>
                <a:latin typeface="Proxima Nova Rg" panose="02000506030000020004" pitchFamily="2" charset="0"/>
              </a:rPr>
              <a:t>« </a:t>
            </a:r>
            <a:r>
              <a:rPr lang="fr-FR" sz="800" b="1" dirty="0">
                <a:solidFill>
                  <a:srgbClr val="000000"/>
                </a:solidFill>
                <a:highlight>
                  <a:srgbClr val="FFFF00"/>
                </a:highlight>
                <a:latin typeface="Proxima Nova Rg" panose="02000506030000020004" pitchFamily="2" charset="0"/>
              </a:rPr>
              <a:t>Coupon Mémoire </a:t>
            </a:r>
            <a:r>
              <a:rPr lang="fr-FR" sz="800" dirty="0">
                <a:solidFill>
                  <a:srgbClr val="000000"/>
                </a:solidFill>
                <a:highlight>
                  <a:srgbClr val="FFFF00"/>
                </a:highlight>
                <a:latin typeface="Proxima Nova Rg" panose="02000506030000020004" pitchFamily="2" charset="0"/>
              </a:rPr>
              <a:t>», les coupons non versés précédemment sont ainsi cumulés et versés lors du prochain paiement éventuel de coupon.</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 du panier équipondéré.</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5,21%</a:t>
            </a:r>
            <a:r>
              <a:rPr lang="fr-FR" sz="800" baseline="30000" dirty="0"/>
              <a:t>(2)</a:t>
            </a:r>
            <a:r>
              <a:rPr lang="fr-FR" sz="800" dirty="0"/>
              <a:t> et 7,55%</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95%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50% de son </a:t>
            </a:r>
            <a:r>
              <a:rPr lang="fr-FR" sz="800" b="1" dirty="0">
                <a:solidFill>
                  <a:srgbClr val="000000"/>
                </a:solidFill>
              </a:rPr>
              <a:t>Niveau Initial</a:t>
            </a:r>
            <a:r>
              <a:rPr lang="fr-FR" sz="800" b="1" dirty="0">
                <a:solidFill>
                  <a:schemeClr val="tx2"/>
                </a:solidFill>
              </a:rPr>
              <a:t>, l’investisseur reçoit, le 02 août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le panier équipondéré</a:t>
            </a:r>
          </a:p>
          <a:p>
            <a:pPr marL="0" indent="0" algn="ctr">
              <a:lnSpc>
                <a:spcPct val="100000"/>
              </a:lnSpc>
              <a:spcBef>
                <a:spcPts val="0"/>
              </a:spcBef>
              <a:buNone/>
            </a:pPr>
            <a:r>
              <a:rPr lang="fr-FR" sz="800" dirty="0"/>
              <a:t> entre son Niveau Initial</a:t>
            </a:r>
            <a:r>
              <a:rPr lang="fr-FR" sz="800" dirty="0">
                <a:solidFill>
                  <a:schemeClr val="tx2"/>
                </a:solidFill>
              </a:rPr>
              <a:t> </a:t>
            </a:r>
            <a:r>
              <a:rPr lang="fr-FR" sz="800" dirty="0"/>
              <a:t>et son niveau de clôture le </a:t>
            </a:r>
            <a:r>
              <a:rPr lang="fr-FR" sz="800" b="1" dirty="0"/>
              <a:t>29/07/2032</a:t>
            </a:r>
            <a:r>
              <a:rPr lang="fr-FR" sz="800" dirty="0"/>
              <a:t>.</a:t>
            </a:r>
          </a:p>
          <a:p>
            <a:pPr marL="0" indent="0" algn="ctr">
              <a:lnSpc>
                <a:spcPct val="100000"/>
              </a:lnSpc>
              <a:spcBef>
                <a:spcPts val="0"/>
              </a:spcBef>
              <a:buNone/>
            </a:pPr>
            <a:r>
              <a:rPr lang="fr-FR" sz="800" dirty="0"/>
              <a:t>(Soit un Taux de Rendement Annuel net inférieur ou égal à 3,01%</a:t>
            </a:r>
            <a:r>
              <a:rPr lang="fr-FR" sz="800" baseline="30000" dirty="0">
                <a:latin typeface="+mn-lt"/>
              </a:rPr>
              <a:t> (2)</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7,40%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95% mais supérieur ou égal à 50% de son Niveau Initial, l’investisseur reçoit, le 02 août 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6,67%</a:t>
            </a:r>
            <a:r>
              <a:rPr lang="fr-FR" sz="800" baseline="30000" dirty="0"/>
              <a:t>2) </a:t>
            </a:r>
            <a:r>
              <a:rPr lang="fr-FR" sz="800" dirty="0"/>
              <a:t>et 7,54%</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niveau de clôture du panier équipondéré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le panier équipondéré </a:t>
            </a:r>
            <a:r>
              <a:rPr lang="fr-FR" sz="800" b="1" dirty="0">
                <a:solidFill>
                  <a:schemeClr val="tx2"/>
                </a:solidFill>
              </a:rPr>
              <a:t>clôture à un niveau supérieur ou égal à 95%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2260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(1)</a:t>
            </a:r>
            <a:r>
              <a:rPr lang="fr-FR" sz="800" dirty="0">
                <a:solidFill>
                  <a:srgbClr val="000000"/>
                </a:solidFill>
              </a:rPr>
              <a:t> trimestrielle le panier équipondéré clôture à un niveau supérieur ou égal à 95%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2,10% par trimestre écoulé depuis le 29/07/2022 (soit 8,40%</a:t>
            </a:r>
            <a:r>
              <a:rPr lang="fr-FR" sz="800" i="1" dirty="0">
                <a:solidFill>
                  <a:srgbClr val="000000"/>
                </a:solidFill>
              </a:rPr>
              <a:t> </a:t>
            </a:r>
            <a:r>
              <a:rPr lang="fr-FR" sz="800" dirty="0">
                <a:solidFill>
                  <a:srgbClr val="000000"/>
                </a:solidFill>
              </a:rPr>
              <a:t>par année écoulée et un Taux de Rendement Annuel net maximum de 7,22%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le panier équipondéré clôture à un niveau supérieur ou égal à 64% de son Niveau Initial, l’investisseur récupère alors l’intégralité de son capital initial, majorée d’un gain de 2,10% par trimestre écoulé depuis le 29/07/2022 (soit un gain de 84,00% et un Taux de Rendement Annuel net de 5,21%</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le panier équipondéré clôture à un niveau strictement inférieur à 64% de son Niveau Initial mais supérieur ou égal à 50% de ce dernier, l’investisseur récupère l’intégralité de son capital initialement investi. Le capital n’est donc exposé à un risque de perte à l’échéance⁽¹⁾ que si le panier équipondéré clôture à un niveau strictement inférieur à 50%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le panier équipondéré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2,10% par trimestre écoulé depuis le 29/07/2022 </a:t>
            </a:r>
            <a:r>
              <a:rPr lang="fr-FR" sz="800" dirty="0">
                <a:solidFill>
                  <a:srgbClr val="000000"/>
                </a:solidFill>
              </a:rPr>
              <a:t>(soit un Taux de Rendement Annuel net maximum de 7,22%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niveau de clôture du panier équipondéré autour du seuil de </a:t>
            </a:r>
            <a:r>
              <a:rPr lang="fr-FR" sz="800" b="1" dirty="0">
                <a:solidFill>
                  <a:srgbClr val="000000"/>
                </a:solidFill>
                <a:effectLst/>
                <a:ea typeface="Calibri" panose="020F0502020204030204" pitchFamily="34" charset="0"/>
              </a:rPr>
              <a:t>95% de son Niveau Initial et 95% </a:t>
            </a:r>
            <a:r>
              <a:rPr lang="fr-FR" sz="800" b="1" dirty="0">
                <a:effectLst/>
                <a:ea typeface="Calibri" panose="020F0502020204030204" pitchFamily="34" charset="0"/>
              </a:rPr>
              <a:t>en cours de vie, et des seuils de 64% et 50%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2,10% dès lors que le panier équipondéré clôture à un niveau supérieur ou égal à 95 de son Niveau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(1)</a:t>
            </a:r>
            <a:r>
              <a:rPr lang="fr-FR" sz="800" dirty="0">
                <a:solidFill>
                  <a:srgbClr val="000000"/>
                </a:solidFill>
              </a:rPr>
              <a:t> ,le panier équipondéré clôture à un niveau supérieur ou égal à 95%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2,10% (soit un Taux de Rendement Annuel net maximum de </a:t>
            </a:r>
            <a:r>
              <a:rPr lang="fr-FR" sz="800" dirty="0">
                <a:solidFill>
                  <a:srgbClr val="000000"/>
                </a:solidFill>
                <a:highlight>
                  <a:srgbClr val="00FFFF"/>
                </a:highlight>
              </a:rPr>
              <a:t>7,55%</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(1)</a:t>
            </a:r>
            <a:r>
              <a:rPr lang="fr-FR" sz="800" dirty="0">
                <a:solidFill>
                  <a:srgbClr val="000000"/>
                </a:solidFill>
              </a:rPr>
              <a:t>, le panier équipondéré clôture à un niveau supérieur ou égal à 50% de son Niveau Initial,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le panier équipondéré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du panier équipondéré, du fait du </a:t>
            </a:r>
            <a:r>
              <a:rPr lang="fr-FR" sz="800" b="1" dirty="0"/>
              <a:t>mécanisme de plafonnement des gains à 2,10% par trimestre </a:t>
            </a:r>
            <a:r>
              <a:rPr lang="fr-FR" sz="800" dirty="0"/>
              <a:t>(soit un Taux de Rendement Annuel net maximum de 7,55%</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kopkpopok » est très sensible à une faible variation du niveau de clôture du panier équipondéré autour du seuil de </a:t>
            </a:r>
            <a:r>
              <a:rPr lang="fr-FR" sz="800" dirty="0">
                <a:solidFill>
                  <a:srgbClr val="000000"/>
                </a:solidFill>
                <a:effectLst/>
                <a:ea typeface="Calibri" panose="020F0502020204030204" pitchFamily="34" charset="0"/>
              </a:rPr>
              <a:t>95 de son Niveau Initial et 95% </a:t>
            </a:r>
            <a:r>
              <a:rPr lang="fr-FR" sz="800" dirty="0">
                <a:effectLst/>
                <a:ea typeface="Calibri" panose="020F0502020204030204" pitchFamily="34" charset="0"/>
              </a:rPr>
              <a:t>en cours de vie, et des seuils de 95% et 50%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le panier équipondéré</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le panier équipondéré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le panier équipondéré clôture à un niveau strictement inférieur à 64%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le panier équipondéré clôture à un niveau supérieur ou égal à 95%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niveau DE CLÔTURE du panier équipondéré AUTOUR DES SEUILS DE 64%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39</a:t>
            </a:r>
            <a:r>
              <a:rPr lang="fr-FR" sz="800" dirty="0"/>
              <a:t>, le panier équipondéré clôture à un niveau strictement inférieur à 95%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le panier équipondéré clôture à un niveau strictement inférieur à 50% de son Niveau Initial (30% dans cet exemple). L’investisseur récupère alors le capital initialement investi diminué de l’intégralité de la baisse enregistrée par le panier équipondéré,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le panier équipondéré</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le panier équipondéré clôture à </a:t>
            </a:r>
            <a:r>
              <a:rPr lang="fr-FR" sz="800" dirty="0">
                <a:solidFill>
                  <a:schemeClr val="tx2"/>
                </a:solidFill>
                <a:latin typeface="+mn-lt"/>
              </a:rPr>
              <a:t>un niveau strictement inférieur à 95%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le panier équipondéré clôture à un niveau strictement inférieur à 64% de son Niveau Initial (55%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-6,73%</a:t>
            </a:r>
            <a:r>
              <a:rPr lang="fr-FR" sz="800" baseline="30000" dirty="0">
                <a:solidFill>
                  <a:schemeClr val="tx1"/>
                </a:solidFill>
                <a:latin typeface="+mn-lt"/>
              </a:rPr>
              <a:t>(2)</a:t>
            </a:r>
            <a:r>
              <a:rPr lang="fr-FR" sz="800" dirty="0">
                <a:solidFill>
                  <a:schemeClr val="tx1"/>
                </a:solidFill>
                <a:latin typeface="+mn-lt"/>
              </a:rPr>
              <a:t>, pour un investissement direct dans le panier équipondéré</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le panier équipondéré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 de son Niveau Initial 95% de son Niveau Initial </a:t>
            </a:r>
            <a:r>
              <a:rPr lang="fr-FR" sz="800" dirty="0">
                <a:solidFill>
                  <a:schemeClr val="tx2"/>
                </a:solidFill>
              </a:rPr>
              <a:t>(115% dans cet exemple). Le produit est automatiquement remboursé par anticipation. Il verse alors l’intégralité du capital initial majorée d’un gain de 2,10% par trimestre écoulé depuis le 29/07/2022, soit un gain de 8,40% dans notre exemple.</a:t>
            </a:r>
          </a:p>
          <a:p>
            <a:pPr algn="just">
              <a:spcAft>
                <a:spcPts val="600"/>
              </a:spcAft>
            </a:pPr>
            <a:r>
              <a:rPr lang="fr-FR" sz="800" dirty="0"/>
              <a:t>Ce qui correspond à un Taux de Rendement Annuel net de 7,22%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le panier équipondéré</a:t>
            </a:r>
            <a:r>
              <a:rPr lang="fr-FR" sz="800" baseline="30000" dirty="0"/>
              <a:t>(3)</a:t>
            </a:r>
            <a:r>
              <a:rPr lang="fr-FR" sz="800" dirty="0"/>
              <a:t>, du fait du </a:t>
            </a:r>
            <a:r>
              <a:rPr lang="fr-FR" sz="800" b="1" dirty="0">
                <a:solidFill>
                  <a:schemeClr val="tx2"/>
                </a:solidFill>
              </a:rPr>
              <a:t>mécanisme de plafonnement des gains à 2,10%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21448</TotalTime>
  <Words>10009</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962</cp:revision>
  <cp:lastPrinted>2022-05-04T09:56:42Z</cp:lastPrinted>
  <dcterms:created xsi:type="dcterms:W3CDTF">2017-02-21T09:03:05Z</dcterms:created>
  <dcterms:modified xsi:type="dcterms:W3CDTF">2022-07-11T10:12:50Z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