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-834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&lt;WALLY&gt;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&lt;P&gt;&lt;last-1&gt;</a:t>
            </a:r>
          </a:p>
          <a:p>
            <a:endParaRPr lang="fr-FR" sz="700" b="1" dirty="0">
              <a:latin typeface="Proxima Nova Rg" panose="02000506030000020004" pitchFamily="2" charset="0"/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&lt;PDI&gt;%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&lt;NDR&gt;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&lt;NSD&gt;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9469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&lt;BCPN&gt;%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&lt;PDI&gt;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&lt;?DR&gt;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&lt;NSM&gt;&gt;%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&lt;DBAC&gt;%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&lt;NSF&gt;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&lt;1PR&gt;*CPN&gt;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&lt;R1&gt;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&lt;NDR&gt;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&lt;PDI&gt;%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&lt;BAC&gt;%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&lt;NSD&gt;%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91325" y="28613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&lt;SJR7&gt;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&lt;NDR&gt;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&lt;NSD&gt;% du capital </a:t>
            </a:r>
          </a:p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&lt;NSM&gt;%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&lt;NDR&gt;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 &lt;PDI&gt;%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&lt;SJR7&gt;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&lt;NSF&gt;</a:t>
            </a:r>
          </a:p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&lt;NDR&gt;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&lt;R1&gt;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&lt;1PR&gt; x &lt;CPN&gt;%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7566" y="362278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&lt;SJR7&gt;</a:t>
            </a: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&lt;P2&gt; et jusqu’à la fin du &lt;F0&gt; &lt;ADPR&gt;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&lt;CPN&gt;%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&lt;P&gt;&lt;P&gt;&lt;last-1&gt;</a:t>
            </a:r>
          </a:p>
          <a:p>
            <a:endParaRPr lang="fr-FR" sz="700" b="1" dirty="0">
              <a:latin typeface="Proxima Nova Rg" panose="02000506030000020004" pitchFamily="2" charset="0"/>
            </a:endParaRP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005E92"/>
                </a:solidFill>
                <a:latin typeface="Proxima Nova Rg" panose="02000506030000020004" pitchFamily="2" charset="0"/>
              </a:rPr>
              <a:t>&lt;NSD&gt;</a:t>
            </a: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397075" y="2145643"/>
            <a:ext cx="61898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&lt;NSD&gt;%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0224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&lt;SJR7&gt;</a:t>
            </a: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&lt;NDR&gt;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&lt;SJR7&gt;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562477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&lt;NSM&gt;%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NSF%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&lt;NDR&gt;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&lt;R1&gt;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&lt;PR1&gt; x &lt;CPN&gt;%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727" y="4227693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dirty="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2262" y="3555110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&lt;SJR7&gt;</a:t>
            </a: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&lt;SJR7&gt;</a:t>
            </a: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&lt;NSD&gt;%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&lt;NSD&gt;%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last-1&gt;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&lt;DADC&gt;%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&lt;SJR7&gt;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&lt;last-1&gt;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&lt;NSM&gt;%</a:t>
            </a:r>
            <a:endParaRPr lang="fr-FR" sz="700" b="1" dirty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&lt;NSF&gt;%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</a:t>
            </a:r>
            <a:r>
              <a:rPr lang="fr-FR" sz="6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+ 1*&lt;CPN&gt;</a:t>
            </a:r>
            <a:r>
              <a:rPr lang="fr-FR" sz="6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&lt;R1&gt;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&lt;SJR7&gt;</a:t>
            </a: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&lt;F0&gt;&lt;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&lt;F0&gt;&lt;F0s&gt;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&lt;ADPR&gt;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&lt;DCF&gt;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&lt;DPR&gt;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&lt;ADCF&gt;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&lt;DPR&gt;</a:t>
            </a:r>
            <a:r>
              <a:rPr lang="fr-FR" sz="700" dirty="0">
                <a:latin typeface="Proxima Nova Rg" panose="02000506030000020004" pitchFamily="2" charset="0"/>
              </a:rPr>
              <a:t> (inclus) jusqu’au &lt;ADCF&gt;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&lt;NSD&gt;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&lt;NSM&gt;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+ </a:t>
            </a:r>
            <a:r>
              <a:rPr lang="fr-FR" sz="700" b="1">
                <a:solidFill>
                  <a:srgbClr val="699797"/>
                </a:solidFill>
                <a:latin typeface="Proxima Nova Rg" panose="02000506030000020004" pitchFamily="2" charset="0"/>
              </a:rPr>
              <a:t>&lt;1PR&gt;/365*&lt;CPN&gt;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&lt;R1&gt;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&lt;NSD&gt;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&lt;NSF&gt;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(&lt;DCF&gt;)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&lt;CPN&gt;% par &lt;F0&gt;calendaire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&lt;GCE&gt;%)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&lt;CPN&gt;%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&lt;F0M&gt;s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&lt;DBAC&gt;%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&lt;CPN&gt;%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&lt;CPN&gt;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&lt;F0&gt; 1 jusqu’au &lt;F0&gt; &lt;ADPR&gt;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&lt;CPN&gt;%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&lt;PR1+1&gt;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&lt;CPN&gt;%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&lt;SJR7&gt;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&lt;GCA&gt;%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&lt;F0&gt; 1 jusqu’à la fin du &lt;F0&gt; &lt;ADPR&gt;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&lt;BCPN&gt;%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&lt;F0M&gt;s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&lt;1PR&gt;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&lt;GCE&gt;%)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&lt;GCA&gt;%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&lt;PR1+1&gt;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&lt;ADPR&gt;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 </a:t>
            </a:r>
            <a:r>
              <a:rPr lang="fr-FR" sz="700" kern="0" dirty="0">
                <a:latin typeface="Proxima Nova Rg" panose="02000506030000020004" pitchFamily="2" charset="0"/>
              </a:rPr>
              <a:t>&lt;DPRR&gt;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3797</Words>
  <Application>Microsoft Office PowerPoint</Application>
  <PresentationFormat>Grand écran</PresentationFormat>
  <Paragraphs>815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185</cp:revision>
  <dcterms:created xsi:type="dcterms:W3CDTF">2021-04-29T09:48:33Z</dcterms:created>
  <dcterms:modified xsi:type="dcterms:W3CDTF">2022-07-27T15:11:18Z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