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10" autoAdjust="0"/>
    <p:restoredTop sz="96122" autoAdjust="0"/>
  </p:normalViewPr>
  <p:slideViewPr>
    <p:cSldViewPr snapToGrid="0">
      <p:cViewPr>
        <p:scale>
          <a:sx n="150" d="100"/>
          <a:sy n="150" d="100"/>
        </p:scale>
        <p:origin x="1626" y="-256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27/07/2022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27/07/2022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erivative.credit-suisse.com/countryselect/f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&lt;droit&gt; présentant un risque de perte en capital partielle ou totale en cours de vie</a:t>
            </a:r>
            <a:r>
              <a:rPr lang="fr-FR" sz="800" b="1" cap="none" baseline="30000" dirty="0"/>
              <a:t> </a:t>
            </a:r>
            <a:r>
              <a:rPr lang="fr-FR" sz="800" b="1" cap="none" dirty="0"/>
              <a:t>et à l’échéance</a:t>
            </a:r>
            <a:r>
              <a:rPr lang="fr-FR" sz="800" b="1" baseline="30000" dirty="0">
                <a:solidFill>
                  <a:schemeClr val="tx2"/>
                </a:solidFill>
              </a:rPr>
              <a:t>(1)</a:t>
            </a:r>
            <a:r>
              <a:rPr lang="fr-FR" sz="800" b="1" cap="none" dirty="0">
                <a:solidFill>
                  <a:schemeClr val="tx2"/>
                </a:solidFill>
                <a:latin typeface="Proxima Nova Rg" panose="02000506030000020004" pitchFamily="2" charset="0"/>
              </a:rPr>
              <a:t>.</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&lt;1PDC_MAJ&gt; au &lt;2PDC_MAJ&gt;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&lt;DIC&gt;</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&lt;TDP&gt;.</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&lt;ISIN&gt;</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&lt;NOMP1&gt;</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latin typeface="Proxima Nova Rg" panose="02000506030000020004" pitchFamily="2" charset="0"/>
              </a:rPr>
              <a:t>(1) 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algn="just" defTabSz="914400"/>
            <a:r>
              <a:rPr lang="fr-FR" sz="650" dirty="0">
                <a:solidFill>
                  <a:schemeClr val="tx2"/>
                </a:solidFill>
                <a:latin typeface="Proxima Nova Rg" panose="02000506030000020004" pitchFamily="2" charset="0"/>
              </a:rPr>
              <a:t>(2) 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algn="just" defTabSz="914400"/>
            <a:r>
              <a:rPr lang="fr-FR" sz="650" dirty="0">
                <a:latin typeface="Proxima Nova Rg" panose="02000506030000020004" pitchFamily="2" charset="0"/>
              </a:rPr>
              <a:t>(3) 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1" y="1314411"/>
            <a:ext cx="6739260"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&lt;baliseCM5&gt;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361949" y="6787332"/>
            <a:ext cx="6835771"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49" y="9431229"/>
            <a:ext cx="6835771" cy="252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&lt;SJR1&gt; AUTOUR DES SEUILS DE &lt;PDI&gt; ET DE &lt;BFP&gt; DE SON &lt;NDR&gt;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3" y="1524157"/>
            <a:ext cx="3189158"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&lt;DU&gt; &lt;F0&gt; 1, à la date de constatation correspondante</a:t>
            </a:r>
            <a:r>
              <a:rPr lang="fr-FR" sz="800" baseline="30000" dirty="0">
                <a:solidFill>
                  <a:schemeClr val="tx2"/>
                </a:solidFill>
                <a:latin typeface="Proxima Nova Rg" panose="02000506030000020004" pitchFamily="2" charset="0"/>
              </a:rPr>
              <a:t>(1)</a:t>
            </a:r>
            <a:r>
              <a:rPr lang="fr-FR" sz="800" dirty="0"/>
              <a:t>, &lt;SJR1&gt; clôture à un &lt;SJR3&gt; strictement supérieur à &lt;ABAC2&gt;. Le produit verse donc un coupon de &lt;CPN&gt; au titre du &lt;F0&gt;.</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&lt;F0&gt;&lt;F0s&gt; 2 à &lt;ADPR&gt;, aux dates de constatation correspondantes</a:t>
            </a:r>
            <a:r>
              <a:rPr lang="fr-FR" sz="800" baseline="30000" dirty="0"/>
              <a:t>(1)</a:t>
            </a:r>
            <a:r>
              <a:rPr lang="fr-FR" sz="800" dirty="0"/>
              <a:t>, &lt;SJR1&gt; clôture à un &lt;SJR3&gt; strictement inférieur à &lt;ABAC2&gt;. Le mécanisme de remboursement anticipé automatique n’est donc pas activé et le produit ne verse aucun coupon&lt;Mémoire4&gt;.</a:t>
            </a:r>
          </a:p>
          <a:p>
            <a:pPr lvl="0" algn="just" defTabSz="1042988" fontAlgn="base">
              <a:spcBef>
                <a:spcPct val="0"/>
              </a:spcBef>
              <a:spcAft>
                <a:spcPct val="0"/>
              </a:spcAft>
            </a:pPr>
            <a:endParaRPr lang="fr-FR" sz="800" dirty="0"/>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&lt;TRA.D.P&gt;</a:t>
            </a:r>
            <a:r>
              <a:rPr lang="fr-FR" sz="800" baseline="30000" dirty="0"/>
              <a:t>(2)</a:t>
            </a:r>
            <a:r>
              <a:rPr lang="fr-FR" sz="800" dirty="0"/>
              <a:t>, contre un Taux de Rendement Annuel net négatif de </a:t>
            </a:r>
            <a:r>
              <a:rPr lang="fr-FR" sz="800" dirty="0">
                <a:solidFill>
                  <a:srgbClr val="000000"/>
                </a:solidFill>
              </a:rPr>
              <a:t>&lt;TRA.D.A&gt;</a:t>
            </a:r>
            <a:r>
              <a:rPr lang="fr-FR" sz="800" baseline="30000" dirty="0"/>
              <a:t>(2)</a:t>
            </a:r>
            <a:r>
              <a:rPr lang="fr-FR" sz="800" dirty="0"/>
              <a:t>, pour un investissement direct dans &lt;SJR1&gt;</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3" y="4526931"/>
            <a:ext cx="3189158"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&lt;DU&gt; &lt;F0&gt; 2, à la date de constatation correspondante</a:t>
            </a:r>
            <a:r>
              <a:rPr lang="fr-FR" sz="800" baseline="30000" dirty="0">
                <a:latin typeface="+mn-lt"/>
              </a:rPr>
              <a:t>(1)</a:t>
            </a:r>
            <a:r>
              <a:rPr lang="fr-FR" sz="800" dirty="0">
                <a:latin typeface="+mn-lt"/>
              </a:rPr>
              <a:t>, &lt;SJR1&gt; clôture à un &lt;SJR3&gt; strictement inférieur à &lt;ABAC&gt; mais supérieur au seuil de versement du coupon. Le mécanisme de remboursement anticipé automatique n’est donc pas activé mais le produit verse un coupon de &lt;CPN&gt; au titre &lt;DU&gt; &lt;F0&gt; &lt;Mémoire5&gt;.</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&lt;baliseCM6&gt;</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&lt;TRA.RM.P&gt;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&lt;TRA.M.SJ&gt;</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&lt;SJR1&gt;</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18915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&lt;DU1&gt; &lt;F0&gt; 1 au &lt;F0&gt; &lt;1PR-1&gt;, aux dates de constatation correspondantes</a:t>
            </a:r>
            <a:r>
              <a:rPr lang="fr-FR" sz="800" baseline="30000" dirty="0">
                <a:solidFill>
                  <a:schemeClr val="tx2"/>
                </a:solidFill>
              </a:rPr>
              <a:t>(1)</a:t>
            </a:r>
            <a:r>
              <a:rPr lang="fr-FR" sz="800" dirty="0">
                <a:solidFill>
                  <a:schemeClr val="tx2"/>
                </a:solidFill>
              </a:rPr>
              <a:t>, &lt;SJR1&gt; clôture à un &lt;SJR3&gt; supérieur à &lt;ABAC2&gt;. Le produit verse alors un coupon de &lt;CPN&gt; au titre de chaque &lt;F0&gt;.</a:t>
            </a:r>
          </a:p>
          <a:p>
            <a:pPr algn="just">
              <a:spcAft>
                <a:spcPts val="600"/>
              </a:spcAft>
            </a:pPr>
            <a:r>
              <a:rPr lang="fr-FR" sz="800" dirty="0">
                <a:solidFill>
                  <a:schemeClr val="tx2"/>
                </a:solidFill>
              </a:rPr>
              <a:t>Dès la fin &lt;DU&gt; &lt;F0&gt; &lt;1PR&gt;, à la date de constatation correspondante</a:t>
            </a:r>
            <a:r>
              <a:rPr lang="fr-FR" sz="800" baseline="30000" dirty="0">
                <a:solidFill>
                  <a:schemeClr val="tx2"/>
                </a:solidFill>
              </a:rPr>
              <a:t>(1)</a:t>
            </a:r>
            <a:r>
              <a:rPr lang="fr-FR" sz="800" dirty="0">
                <a:solidFill>
                  <a:schemeClr val="tx2"/>
                </a:solidFill>
              </a:rPr>
              <a:t>, &lt;SJR1&gt; clôture à un &lt;SJR3&gt; supérieur à &lt;ABAC&gt; (&lt;NSF&gt; dans cet exemple). Le produit est alors automatiquement remboursé par anticipation. L’investisseur récupère l’intégralité du capital initial majoré d’un coupon de &lt;CPN&gt; au titre du trimestre.</a:t>
            </a:r>
          </a:p>
          <a:p>
            <a:pPr algn="just">
              <a:spcAft>
                <a:spcPts val="600"/>
              </a:spcAft>
            </a:pPr>
            <a:r>
              <a:rPr lang="fr-FR" sz="800" dirty="0">
                <a:solidFill>
                  <a:srgbClr val="04202E"/>
                </a:solidFill>
              </a:rPr>
              <a:t>Ce qui correspond à un Taux de Rendement Annuel net de &lt;TRA.F.P&gt;</a:t>
            </a:r>
            <a:r>
              <a:rPr lang="fr-FR" sz="800" baseline="30000" dirty="0">
                <a:solidFill>
                  <a:srgbClr val="04202E"/>
                </a:solidFill>
              </a:rPr>
              <a:t>(2)</a:t>
            </a:r>
            <a:r>
              <a:rPr lang="fr-FR" sz="800" dirty="0">
                <a:solidFill>
                  <a:srgbClr val="04202E"/>
                </a:solidFill>
              </a:rPr>
              <a:t>, contre un Taux de Rendement Annuel net de </a:t>
            </a:r>
            <a:r>
              <a:rPr lang="fr-FR" sz="800" dirty="0"/>
              <a:t>&lt;TRA.F.SJ&gt;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&lt;SJR1&gt;</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&lt;CPN&gt; par &lt;F0&gt;.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a:t>&lt;graph2&gt;</a:t>
            </a:r>
            <a:endParaRPr lang="en-US" dirty="0"/>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a:r>
              <a:rPr lang="fr-FR" dirty="0"/>
              <a:t>&lt;graph3&gt;</a:t>
            </a:r>
            <a:endParaRPr lang="en-US" dirty="0"/>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a:r>
              <a:rPr lang="fr-FR" dirty="0"/>
              <a:t>&lt;graph4&gt;</a:t>
            </a:r>
            <a:endParaRPr lang="en-US" dirty="0"/>
          </a:p>
        </p:txBody>
      </p:sp>
      <p:sp>
        <p:nvSpPr>
          <p:cNvPr id="3" name="ZoneTexte 2">
            <a:extLst>
              <a:ext uri="{FF2B5EF4-FFF2-40B4-BE49-F238E27FC236}">
                <a16:creationId xmlns:a16="http://schemas.microsoft.com/office/drawing/2014/main" id="{D652E3E6-A9EC-9841-2DE3-2DD070B4FB32}"/>
              </a:ext>
            </a:extLst>
          </p:cNvPr>
          <p:cNvSpPr txBox="1"/>
          <p:nvPr/>
        </p:nvSpPr>
        <p:spPr>
          <a:xfrm>
            <a:off x="4279900" y="9187246"/>
            <a:ext cx="3051142" cy="215444"/>
          </a:xfrm>
          <a:prstGeom prst="rect">
            <a:avLst/>
          </a:prstGeom>
          <a:noFill/>
        </p:spPr>
        <p:txBody>
          <a:bodyPr wrap="square" rtlCol="0">
            <a:spAutoFit/>
          </a:bodyPr>
          <a:lstStyle/>
          <a:p>
            <a:pPr algn="r"/>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&lt;NOMSOUSJACENTP1&gt;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394894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3362561"/>
              </p:ext>
            </p:extLst>
          </p:nvPr>
        </p:nvGraphicFramePr>
        <p:xfrm>
          <a:off x="359838" y="8326240"/>
          <a:ext cx="6839999" cy="558652"/>
        </p:xfrm>
        <a:graphic>
          <a:graphicData uri="http://schemas.openxmlformats.org/drawingml/2006/table">
            <a:tbl>
              <a:tblPr firstRow="1" bandRow="1"/>
              <a:tblGrid>
                <a:gridCol w="2053465">
                  <a:extLst>
                    <a:ext uri="{9D8B030D-6E8A-4147-A177-3AD203B41FA5}">
                      <a16:colId xmlns:a16="http://schemas.microsoft.com/office/drawing/2014/main" val="426783337"/>
                    </a:ext>
                  </a:extLst>
                </a:gridCol>
                <a:gridCol w="772842">
                  <a:extLst>
                    <a:ext uri="{9D8B030D-6E8A-4147-A177-3AD203B41FA5}">
                      <a16:colId xmlns:a16="http://schemas.microsoft.com/office/drawing/2014/main" val="1092029791"/>
                    </a:ext>
                  </a:extLst>
                </a:gridCol>
                <a:gridCol w="1003423">
                  <a:extLst>
                    <a:ext uri="{9D8B030D-6E8A-4147-A177-3AD203B41FA5}">
                      <a16:colId xmlns:a16="http://schemas.microsoft.com/office/drawing/2014/main" val="2835768170"/>
                    </a:ext>
                  </a:extLst>
                </a:gridCol>
                <a:gridCol w="1003423">
                  <a:extLst>
                    <a:ext uri="{9D8B030D-6E8A-4147-A177-3AD203B41FA5}">
                      <a16:colId xmlns:a16="http://schemas.microsoft.com/office/drawing/2014/main" val="2946066054"/>
                    </a:ext>
                  </a:extLst>
                </a:gridCol>
                <a:gridCol w="1003423">
                  <a:extLst>
                    <a:ext uri="{9D8B030D-6E8A-4147-A177-3AD203B41FA5}">
                      <a16:colId xmlns:a16="http://schemas.microsoft.com/office/drawing/2014/main" val="2045902365"/>
                    </a:ext>
                  </a:extLst>
                </a:gridCol>
                <a:gridCol w="1003423">
                  <a:extLst>
                    <a:ext uri="{9D8B030D-6E8A-4147-A177-3AD203B41FA5}">
                      <a16:colId xmlns:a16="http://schemas.microsoft.com/office/drawing/2014/main" val="631244412"/>
                    </a:ext>
                  </a:extLst>
                </a:gridCol>
              </a:tblGrid>
              <a:tr h="312188">
                <a:tc>
                  <a:txBody>
                    <a:bodyPr/>
                    <a:lstStyle/>
                    <a:p>
                      <a:pPr algn="l" rtl="0" fontAlgn="ctr"/>
                      <a:r>
                        <a:rPr lang="fr-FR" sz="800" b="1" i="0" u="none" strike="noStrike" dirty="0">
                          <a:solidFill>
                            <a:srgbClr val="04202E"/>
                          </a:solidFill>
                          <a:effectLst/>
                          <a:latin typeface="Proxima Nova Rg" panose="02000506030000020004" pitchFamily="2" charset="0"/>
                        </a:rPr>
                        <a:t>Performances au </a:t>
                      </a:r>
                      <a:r>
                        <a:rPr lang="fr-FR" sz="800" b="1" i="0" u="none" strike="noStrike">
                          <a:solidFill>
                            <a:srgbClr val="04202E"/>
                          </a:solidFill>
                          <a:effectLst/>
                          <a:latin typeface="Proxima Nova Rg" panose="02000506030000020004" pitchFamily="2" charset="0"/>
                        </a:rPr>
                        <a:t>&lt;DDR1&gt;</a:t>
                      </a:r>
                      <a:endParaRPr lang="fr-FR" sz="800" b="1" i="0" u="none" strike="noStrike" dirty="0">
                        <a:solidFill>
                          <a:srgbClr val="04202E"/>
                        </a:solidFill>
                        <a:effectLst/>
                        <a:latin typeface="Proxima Nova Rg" panose="02000506030000020004" pitchFamily="2" charset="0"/>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marL="0" algn="l" defTabSz="755934" rtl="0" eaLnBrk="1" fontAlgn="ctr" latinLnBrk="0" hangingPunct="1"/>
                      <a:r>
                        <a:rPr lang="fr-FR" sz="800" b="1" i="0" u="none" strike="noStrike" kern="1200" dirty="0">
                          <a:solidFill>
                            <a:srgbClr val="004F74"/>
                          </a:solidFill>
                          <a:effectLst/>
                          <a:latin typeface="Proxima Nova Rg" panose="02000506030000020004" pitchFamily="2" charset="0"/>
                          <a:ea typeface="+mn-ea"/>
                          <a:cs typeface="+mn-cs"/>
                        </a:rPr>
                        <a:t>&lt;NOMSOUSJACENT&gt;</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8" y="9771664"/>
            <a:ext cx="6642943" cy="300082"/>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cap="none"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Crédit Suisse AG 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07669" y="3884444"/>
            <a:ext cx="7101213" cy="276999"/>
          </a:xfrm>
          <a:prstGeom prst="rect">
            <a:avLst/>
          </a:prstGeom>
          <a:noFill/>
        </p:spPr>
        <p:txBody>
          <a:bodyPr wrap="square">
            <a:spAutoFit/>
          </a:bodyPr>
          <a:lstStyle/>
          <a:p>
            <a:r>
              <a:rPr lang="fr-FR" sz="1200" cap="none" dirty="0">
                <a:latin typeface="Futura PT" panose="020B0902020204020203" pitchFamily="34" charset="0"/>
              </a:rPr>
              <a:t>ÉVOLUTION &lt;SJR6P1&gt; </a:t>
            </a:r>
            <a:r>
              <a:rPr lang="fr-FR" sz="1200" cap="none" dirty="0">
                <a:solidFill>
                  <a:srgbClr val="B9A049"/>
                </a:solidFill>
                <a:latin typeface="Futura PT" panose="020B0902020204020203" pitchFamily="34" charset="0"/>
              </a:rPr>
              <a:t>&lt;NOMSOUSJACENTP1&gt;</a:t>
            </a:r>
            <a:r>
              <a:rPr lang="fr-FR" sz="1200" cap="none" dirty="0">
                <a:latin typeface="Futura PT" panose="020B0902020204020203" pitchFamily="34" charset="0"/>
              </a:rPr>
              <a:t> ENTRE LE </a:t>
            </a:r>
            <a:r>
              <a:rPr lang="en-US" sz="1200" b="0" dirty="0">
                <a:solidFill>
                  <a:srgbClr val="B9A049"/>
                </a:solidFill>
                <a:effectLst/>
                <a:latin typeface="+mj-lt"/>
              </a:rPr>
              <a:t>&lt;DDR1-12&gt;</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&lt;DDR1&gt;</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a:r>
              <a:rPr lang="fr-FR" dirty="0"/>
              <a:t>&lt;graph5&gt;</a:t>
            </a:r>
            <a:endParaRPr lang="en-US" dirty="0"/>
          </a:p>
        </p:txBody>
      </p:sp>
      <p:sp>
        <p:nvSpPr>
          <p:cNvPr id="18" name="ZoneTexte 17">
            <a:extLst>
              <a:ext uri="{FF2B5EF4-FFF2-40B4-BE49-F238E27FC236}">
                <a16:creationId xmlns:a16="http://schemas.microsoft.com/office/drawing/2014/main" id="{9B028CA2-B057-FAEF-EFF1-D1F87BC5D8F3}"/>
              </a:ext>
            </a:extLst>
          </p:cNvPr>
          <p:cNvSpPr txBox="1"/>
          <p:nvPr/>
        </p:nvSpPr>
        <p:spPr>
          <a:xfrm>
            <a:off x="4457700" y="9174546"/>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
        <p:nvSpPr>
          <p:cNvPr id="19" name="ZoneTexte 18">
            <a:extLst>
              <a:ext uri="{FF2B5EF4-FFF2-40B4-BE49-F238E27FC236}">
                <a16:creationId xmlns:a16="http://schemas.microsoft.com/office/drawing/2014/main" id="{F430BCC1-AFEA-9CD5-2109-F2802CCF6A55}"/>
              </a:ext>
            </a:extLst>
          </p:cNvPr>
          <p:cNvSpPr txBox="1"/>
          <p:nvPr/>
        </p:nvSpPr>
        <p:spPr>
          <a:xfrm>
            <a:off x="4457700" y="7967599"/>
            <a:ext cx="2873342" cy="215444"/>
          </a:xfrm>
          <a:prstGeom prst="rect">
            <a:avLst/>
          </a:prstGeom>
          <a:noFill/>
        </p:spPr>
        <p:txBody>
          <a:bodyPr wrap="square" rtlCol="0">
            <a:spAutoFit/>
          </a:bodyPr>
          <a:lstStyle/>
          <a:p>
            <a:pPr algn="r"/>
            <a:r>
              <a:rPr lang="fr-FR" sz="800" u="sng" dirty="0"/>
              <a:t>Source :</a:t>
            </a:r>
            <a:r>
              <a:rPr lang="fr-FR" sz="800" dirty="0"/>
              <a:t> Bloomberg, le </a:t>
            </a:r>
            <a:r>
              <a:rPr lang="fr-FR" sz="800" dirty="0">
                <a:solidFill>
                  <a:schemeClr val="tx2"/>
                </a:solidFill>
              </a:rPr>
              <a:t>&lt;DDR1_MAJ&gt;</a:t>
            </a:r>
            <a:endParaRPr lang="fr-FR" sz="800" dirty="0"/>
          </a:p>
        </p:txBody>
      </p:sp>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46276"/>
          </a:xfrm>
          <a:prstGeom prst="rect">
            <a:avLst/>
          </a:prstGeom>
          <a:noFill/>
          <a:ln w="9525">
            <a:noFill/>
            <a:miter lim="800000"/>
            <a:headEnd/>
            <a:tailEnd/>
          </a:ln>
        </p:spPr>
        <p:txBody>
          <a:bodyPr wrap="square" lIns="0" tIns="0" rIns="0" bIns="0">
            <a:spAutoFit/>
          </a:bodyPr>
          <a:lstStyle/>
          <a:p>
            <a:pPr lvl="0" algn="just" defTabSz="914400"/>
            <a:r>
              <a:rPr lang="fr-FR" sz="700" baseline="30000" dirty="0">
                <a:latin typeface="Proxima Nova Rg" panose="02000506030000020004" pitchFamily="2" charset="0"/>
              </a:rPr>
              <a:t>(1) </a:t>
            </a:r>
            <a:r>
              <a:rPr lang="fr-FR" sz="700" dirty="0">
                <a:latin typeface="Proxima Nova Rg" panose="02000506030000020004" pitchFamily="2" charset="0"/>
              </a:rPr>
              <a:t>Crédit Suisse AG : </a:t>
            </a:r>
            <a:r>
              <a:rPr lang="en-US" sz="700" dirty="0">
                <a:latin typeface="Proxima Nova Rg" panose="02000506030000020004" pitchFamily="2" charset="0"/>
              </a:rPr>
              <a:t>Moody’s A1 / Standard &amp; Poor’s A / Fitch A-</a:t>
            </a:r>
            <a:r>
              <a:rPr lang="fr-FR" sz="700" dirty="0">
                <a:latin typeface="Proxima Nova Rg" panose="02000506030000020004" pitchFamily="2" charset="0"/>
              </a:rPr>
              <a:t>. Notations en vigueur au moment de la rédaction de la présente brochure le &lt;DDR_MAJ&gt;. Ces notations peuvent être révisées à tout moment et ne sont pas une garantie de solvabilité de l’Émetteur de la formule. Elles ne sauraient constituer un argument de souscription au produit.</a:t>
            </a:r>
          </a:p>
          <a:p>
            <a:pPr lvl="0" algn="just" defTabSz="914400"/>
            <a:r>
              <a:rPr lang="fr-FR" sz="700" baseline="30000" dirty="0">
                <a:latin typeface="Proxima Nova Rg" panose="02000506030000020004" pitchFamily="2" charset="0"/>
              </a:rPr>
              <a:t>(2)</a:t>
            </a:r>
            <a:r>
              <a:rPr lang="fr-FR" sz="700" dirty="0">
                <a:latin typeface="Proxima Nova Rg" panose="02000506030000020004" pitchFamily="2" charset="0"/>
              </a:rPr>
              <a:t> Les conflits d’intérêts seront gérés suivant la réglementation en vigueur.</a:t>
            </a: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862234049"/>
              </p:ext>
            </p:extLst>
          </p:nvPr>
        </p:nvGraphicFramePr>
        <p:xfrm>
          <a:off x="361950" y="1011371"/>
          <a:ext cx="6837886" cy="7390289"/>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Crédit Suisse AG, agissant par l’intermédiaire de sa succursale de Londres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dirty="0">
                          <a:ln>
                            <a:noFill/>
                          </a:ln>
                          <a:solidFill>
                            <a:schemeClr val="tx1"/>
                          </a:solidFill>
                          <a:effectLst/>
                          <a:uLnTx/>
                          <a:uFillTx/>
                          <a:latin typeface="+mn-lt"/>
                          <a:ea typeface="+mn-ea"/>
                          <a:cs typeface="+mn-cs"/>
                        </a:rPr>
                        <a:t>&lt;SJR1&gt; &lt;NOMSOUSJACENT&gt; </a:t>
                      </a:r>
                      <a:r>
                        <a:rPr kumimoji="0" lang="fr-FR" sz="700" b="0" i="0" u="none" strike="noStrike" kern="1200" cap="none" spc="0" normalizeH="0" baseline="0" noProof="0" dirty="0">
                          <a:ln>
                            <a:noFill/>
                          </a:ln>
                          <a:solidFill>
                            <a:schemeClr val="tx1"/>
                          </a:solidFill>
                          <a:effectLst/>
                          <a:uLnTx/>
                          <a:uFillTx/>
                          <a:latin typeface="+mn-lt"/>
                          <a:ea typeface="+mn-ea"/>
                          <a:cs typeface="+mn-cs"/>
                        </a:rPr>
                        <a:t>(</a:t>
                      </a:r>
                      <a:r>
                        <a:rPr kumimoji="0" lang="fr-FR" sz="700" b="1" i="0" u="none" strike="noStrike" kern="1200" cap="none" spc="0" normalizeH="0" baseline="0" noProof="0" dirty="0">
                          <a:ln>
                            <a:noFill/>
                          </a:ln>
                          <a:solidFill>
                            <a:schemeClr val="tx1"/>
                          </a:solidFill>
                          <a:effectLst/>
                          <a:uLnTx/>
                          <a:uFillTx/>
                          <a:latin typeface="+mn-lt"/>
                          <a:ea typeface="+mn-ea"/>
                          <a:cs typeface="+mn-cs"/>
                        </a:rPr>
                        <a:t>&lt;DIVIDENDE&gt; </a:t>
                      </a:r>
                      <a:r>
                        <a:rPr kumimoji="0" lang="fr-FR" sz="700" b="0" i="0" u="none" strike="noStrike" kern="1200" cap="none" spc="0" normalizeH="0" baseline="0" noProof="0" dirty="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dirty="0">
                          <a:ln>
                            <a:noFill/>
                          </a:ln>
                          <a:solidFill>
                            <a:srgbClr val="B9A049"/>
                          </a:solidFill>
                          <a:effectLst/>
                          <a:uLnTx/>
                          <a:uFillTx/>
                          <a:latin typeface="+mn-lt"/>
                          <a:ea typeface="+mn-ea"/>
                          <a:cs typeface="+mn-cs"/>
                        </a:rPr>
                        <a:t>&lt;SITE&gt;</a:t>
                      </a:r>
                      <a:r>
                        <a:rPr kumimoji="0" lang="fr-FR" sz="700" b="0" i="0" u="none" strike="noStrike" kern="1200" cap="none" spc="0" normalizeH="0" baseline="0" noProof="0" dirty="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dates_constat_autocall</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&lt;Datesremb3</a:t>
                      </a:r>
                      <a:r>
                        <a:rPr lang="fr-FR" sz="700" b="0" i="0" kern="1200" baseline="0">
                          <a:solidFill>
                            <a:schemeClr val="tx1"/>
                          </a:solidFill>
                          <a:latin typeface="+mn-lt"/>
                          <a:ea typeface="+mn-ea"/>
                          <a:cs typeface="+mn-cs"/>
                        </a:rPr>
                        <a:t>&gt;</a:t>
                      </a:r>
                      <a:endParaRPr lang="fr-FR" sz="700" b="0" i="0" kern="1200" baseline="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&lt;BRA&gt;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des gains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&lt;BVC&gt;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err="1">
                          <a:ln>
                            <a:noFill/>
                          </a:ln>
                          <a:solidFill>
                            <a:srgbClr val="000000"/>
                          </a:solidFill>
                          <a:effectLst/>
                          <a:uLnTx/>
                          <a:uFillTx/>
                          <a:latin typeface="+mn-lt"/>
                          <a:ea typeface="+mn-ea"/>
                          <a:cs typeface="+mn-cs"/>
                        </a:rPr>
                        <a:t>Credit</a:t>
                      </a:r>
                      <a:r>
                        <a:rPr kumimoji="0" lang="fr-FR" sz="700" b="0" i="0" u="none" strike="noStrike" kern="1200" cap="none" spc="0" normalizeH="0" baseline="0" noProof="0" dirty="0">
                          <a:ln>
                            <a:noFill/>
                          </a:ln>
                          <a:solidFill>
                            <a:srgbClr val="000000"/>
                          </a:solidFill>
                          <a:effectLst/>
                          <a:uLnTx/>
                          <a:uFillTx/>
                          <a:latin typeface="+mn-lt"/>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Valorisation quotidienne publiée sur les pages Bloomberg,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Finalyse</a:t>
                      </a:r>
                      <a:r>
                        <a:rPr lang="fr-FR" sz="700" b="0" i="0" kern="1200" dirty="0">
                          <a:solidFill>
                            <a:srgbClr val="000000"/>
                          </a:solidFill>
                          <a:latin typeface="+mn-lt"/>
                          <a:ea typeface="+mn-ea"/>
                          <a:cs typeface="+mn-cs"/>
                        </a:rPr>
                        <a:t> (tous les 15 jours). Cette société est un organisme indépendant distinct et non lié financièrement à l’entité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 International ou à une autre entité du groupe </a:t>
                      </a:r>
                      <a:r>
                        <a:rPr lang="fr-FR" sz="700" b="0" i="0" kern="1200" dirty="0" err="1">
                          <a:solidFill>
                            <a:srgbClr val="000000"/>
                          </a:solidFill>
                          <a:latin typeface="+mn-lt"/>
                          <a:ea typeface="+mn-ea"/>
                          <a:cs typeface="+mn-cs"/>
                        </a:rPr>
                        <a:t>Credit</a:t>
                      </a:r>
                      <a:r>
                        <a:rPr lang="fr-FR" sz="700" b="0" i="0" kern="1200" dirty="0">
                          <a:solidFill>
                            <a:srgbClr val="000000"/>
                          </a:solidFill>
                          <a:latin typeface="+mn-lt"/>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dépensera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rgbClr val="000000"/>
                          </a:solidFill>
                          <a:latin typeface="+mn-lt"/>
                          <a:ea typeface="+mn-ea"/>
                          <a:cs typeface="+mn-cs"/>
                        </a:rPr>
                        <a:t>Credit</a:t>
                      </a:r>
                      <a:r>
                        <a:rPr lang="fr-FR" sz="700" b="0" i="0" kern="1200" noProof="0" dirty="0">
                          <a:solidFill>
                            <a:srgbClr val="000000"/>
                          </a:solidFill>
                          <a:latin typeface="+mn-lt"/>
                          <a:ea typeface="+mn-ea"/>
                          <a:cs typeface="+mn-cs"/>
                        </a:rPr>
                        <a:t> Suisse International, ce qui peut être source d’un conflit d’intérêts</a:t>
                      </a:r>
                      <a:r>
                        <a:rPr lang="en-GB" sz="700" b="0" i="0" kern="1200" baseline="30000" noProof="0" dirty="0">
                          <a:solidFill>
                            <a:srgbClr val="000000"/>
                          </a:solidFill>
                          <a:latin typeface="+mn-lt"/>
                          <a:ea typeface="+mn-ea"/>
                          <a:cs typeface="+mn-cs"/>
                        </a:rPr>
                        <a:t>(2)</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44848922"/>
              </p:ext>
            </p:extLst>
          </p:nvPr>
        </p:nvGraphicFramePr>
        <p:xfrm>
          <a:off x="361950" y="900979"/>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pPr>
                      <a:r>
                        <a:rPr lang="fr-FR" sz="700" b="1" i="0" dirty="0">
                          <a:solidFill>
                            <a:schemeClr val="tx1"/>
                          </a:solidFill>
                          <a:latin typeface="+mn-lt"/>
                        </a:rPr>
                        <a:t>EMTN (Euro Medium </a:t>
                      </a:r>
                      <a:r>
                        <a:rPr lang="fr-FR" sz="700" b="1" i="0" dirty="0" err="1">
                          <a:solidFill>
                            <a:schemeClr val="tx1"/>
                          </a:solidFill>
                          <a:latin typeface="+mn-lt"/>
                        </a:rPr>
                        <a:t>Term</a:t>
                      </a:r>
                      <a:r>
                        <a:rPr lang="fr-FR" sz="700" b="1" i="0" dirty="0">
                          <a:solidFill>
                            <a:schemeClr val="tx1"/>
                          </a:solidFill>
                          <a:latin typeface="+mn-lt"/>
                        </a:rPr>
                        <a:t> Note), titre de créance de droit &lt;droit&gt; présentant un risque de perte en capital en cours de vie et à l’échéance</a:t>
                      </a:r>
                    </a:p>
                  </a:txBody>
                  <a:tcPr marL="36000" marR="36000" marT="46800" marB="46800" anchor="ctr">
                    <a:lnL w="1270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a:ln>
                            <a:noFill/>
                          </a:ln>
                          <a:solidFill>
                            <a:schemeClr val="tx1"/>
                          </a:solidFill>
                          <a:effectLst/>
                          <a:uLnTx/>
                          <a:uFillTx/>
                          <a:latin typeface="+mn-lt"/>
                          <a:ea typeface="+mn-ea"/>
                          <a:cs typeface="+mn-cs"/>
                        </a:rPr>
                        <a:t>Crédit Suisse AG (1), agissant par l’intermédiaire de sa succursale de Londres.</a:t>
                      </a:r>
                      <a:endParaRPr kumimoji="0" lang="fr-FR" sz="700" b="0" i="0" u="none" strike="noStrike" kern="1200" cap="none" spc="0" normalizeH="0" baseline="30000" noProof="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700" b="1" i="0" u="none" strike="noStrike" kern="1200" cap="none" spc="0" normalizeH="0" baseline="0" noProof="0">
                          <a:ln>
                            <a:noFill/>
                          </a:ln>
                          <a:solidFill>
                            <a:schemeClr val="tx1"/>
                          </a:solidFill>
                          <a:effectLst/>
                          <a:uLnTx/>
                          <a:uFillTx/>
                          <a:latin typeface="+mn-lt"/>
                          <a:ea typeface="+mn-ea"/>
                          <a:cs typeface="+mn-cs"/>
                        </a:rPr>
                        <a:t>&lt;SJR1&gt; entre &lt;NOMSOUSJACENT&gt; </a:t>
                      </a:r>
                      <a:r>
                        <a:rPr kumimoji="0" lang="fr-FR" sz="700" b="0" i="0" u="none" strike="noStrike" kern="1200" cap="none" spc="0" normalizeH="0" baseline="0" noProof="0">
                          <a:ln>
                            <a:noFill/>
                          </a:ln>
                          <a:solidFill>
                            <a:schemeClr val="tx1"/>
                          </a:solidFill>
                          <a:effectLst/>
                          <a:uLnTx/>
                          <a:uFillTx/>
                          <a:latin typeface="+mn-lt"/>
                          <a:ea typeface="+mn-ea"/>
                          <a:cs typeface="+mn-cs"/>
                        </a:rPr>
                        <a:t>(</a:t>
                      </a:r>
                      <a:r>
                        <a:rPr kumimoji="0" lang="fr-FR" sz="700" b="1" i="0" u="none" strike="noStrike" kern="1200" cap="none" spc="0" normalizeH="0" baseline="0" noProof="0">
                          <a:ln>
                            <a:noFill/>
                          </a:ln>
                          <a:solidFill>
                            <a:schemeClr val="tx1"/>
                          </a:solidFill>
                          <a:effectLst/>
                          <a:uLnTx/>
                          <a:uFillTx/>
                          <a:latin typeface="+mn-lt"/>
                          <a:ea typeface="+mn-ea"/>
                          <a:cs typeface="+mn-cs"/>
                        </a:rPr>
                        <a:t>&lt;DIVIDENDE&gt; </a:t>
                      </a:r>
                      <a:r>
                        <a:rPr kumimoji="0" lang="fr-FR" sz="700" b="0" i="0" u="none" strike="noStrike" kern="1200" cap="none" spc="0" normalizeH="0" baseline="0" noProof="0">
                          <a:ln>
                            <a:noFill/>
                          </a:ln>
                          <a:solidFill>
                            <a:schemeClr val="tx1"/>
                          </a:solidFill>
                          <a:effectLst/>
                          <a:uLnTx/>
                          <a:uFillTx/>
                          <a:latin typeface="+mn-lt"/>
                          <a:ea typeface="+mn-ea"/>
                          <a:cs typeface="+mn-cs"/>
                        </a:rPr>
                        <a:t>; code Bloomberg : &lt;TICKER&gt; ; &lt;sponsor&gt; : &lt;SPONSOR&gt; ; </a:t>
                      </a:r>
                      <a:r>
                        <a:rPr kumimoji="0" lang="fr-FR" sz="700" b="0" i="0" u="sng" strike="noStrike" kern="1200" cap="none" spc="0" normalizeH="0" baseline="0" noProof="0">
                          <a:ln>
                            <a:noFill/>
                          </a:ln>
                          <a:solidFill>
                            <a:srgbClr val="B9A049"/>
                          </a:solidFill>
                          <a:effectLst/>
                          <a:uLnTx/>
                          <a:uFillTx/>
                          <a:latin typeface="+mn-lt"/>
                          <a:ea typeface="+mn-ea"/>
                          <a:cs typeface="+mn-cs"/>
                        </a:rPr>
                        <a:t>&lt;SITE&gt;</a:t>
                      </a:r>
                      <a:r>
                        <a:rPr kumimoji="0" lang="fr-FR" sz="700" b="0" i="0" u="none" strike="noStrike" kern="1200" cap="none" spc="0" normalizeH="0" baseline="0" noProof="0">
                          <a:ln>
                            <a:noFill/>
                          </a:ln>
                          <a:solidFill>
                            <a:schemeClr val="tx1"/>
                          </a:solidFill>
                          <a:effectLst/>
                          <a:uLnTx/>
                          <a:uFillTx/>
                          <a:latin typeface="+mn-lt"/>
                          <a:ea typeface="+mn-ea"/>
                          <a:cs typeface="+mn-cs"/>
                        </a:rPr>
                        <a: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Droit &lt;droit&gt;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&lt;</a:t>
                      </a:r>
                      <a:r>
                        <a:rPr lang="fr-FR" sz="700" b="0" i="0" kern="1200" dirty="0">
                          <a:solidFill>
                            <a:schemeClr val="tx1"/>
                          </a:solidFill>
                          <a:latin typeface="+mn-lt"/>
                          <a:ea typeface="+mn-ea"/>
                          <a:cs typeface="+mn-cs"/>
                        </a:rPr>
                        <a:t>é</a:t>
                      </a:r>
                      <a:r>
                        <a:rPr lang="fr-FR" sz="700" b="0" i="0" kern="1200">
                          <a:solidFill>
                            <a:schemeClr val="tx1"/>
                          </a:solidFill>
                          <a:latin typeface="+mn-lt"/>
                          <a:ea typeface="+mn-ea"/>
                          <a:cs typeface="+mn-cs"/>
                        </a:rPr>
                        <a:t>mission</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1" i="0" kern="1200" dirty="0">
                          <a:solidFill>
                            <a:schemeClr val="tx1"/>
                          </a:solidFill>
                          <a:latin typeface="+mn-lt"/>
                          <a:ea typeface="+mn-ea"/>
                          <a:cs typeface="+mn-cs"/>
                        </a:rPr>
                        <a:t>Du &lt;1PDC&gt; au &lt;2PDC&gt; (inclus). </a:t>
                      </a:r>
                      <a:r>
                        <a:rPr lang="fr-FR" sz="700" b="0" i="0" kern="1200" dirty="0">
                          <a:solidFill>
                            <a:schemeClr val="tx1"/>
                          </a:solidFill>
                          <a:latin typeface="+mn-lt"/>
                          <a:ea typeface="+mn-ea"/>
                          <a:cs typeface="+mn-cs"/>
                        </a:rPr>
                        <a:t>Une fois le montant de l’enveloppe initiale atteint (30 000 000 EUR), la commercialisation de « &lt;NOM&gt; » peut cesser à tout moment sans préavis avant le &lt;2PDC&gt;,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&lt;NDR&gt;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&lt;balise&gt;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&lt;DCF&gt;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&lt;DEC&gt;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CONSTATATION &lt;F1&gt;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a:t>
                      </a:r>
                      <a:r>
                        <a:rPr lang="fr-FR" sz="700" b="0" i="0" kern="1200" dirty="0" err="1">
                          <a:solidFill>
                            <a:schemeClr val="tx1"/>
                          </a:solidFill>
                          <a:latin typeface="+mn-lt"/>
                          <a:ea typeface="+mn-ea"/>
                          <a:cs typeface="+mn-cs"/>
                        </a:rPr>
                        <a:t>dates_constat_phoenix</a:t>
                      </a:r>
                      <a:r>
                        <a:rPr lang="fr-FR" sz="700" b="0" i="0" kern="1200" dirty="0">
                          <a:solidFill>
                            <a:schemeClr val="tx1"/>
                          </a:solidFill>
                          <a:latin typeface="+mn-lt"/>
                          <a:ea typeface="+mn-ea"/>
                          <a:cs typeface="+mn-cs"/>
                        </a:rPr>
                        <a:t>&gt;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&lt;Datespaiement1&gt;</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a:solidFill>
                            <a:schemeClr val="tx1"/>
                          </a:solidFill>
                          <a:latin typeface="+mn-lt"/>
                          <a:ea typeface="+mn-ea"/>
                          <a:cs typeface="+mn-cs"/>
                        </a:rPr>
                        <a:t>&lt;Datesremb3&gt;</a:t>
                      </a: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&lt;BAC&gt;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a:solidFill>
                            <a:schemeClr val="tx1"/>
                          </a:solidFill>
                          <a:latin typeface="+mn-lt"/>
                          <a:ea typeface="+mn-ea"/>
                          <a:cs typeface="+mn-cs"/>
                        </a:rPr>
                        <a:t>&lt;BCPN&gt;%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ts val="0"/>
                        </a:spcBef>
                        <a:spcAft>
                          <a:spcPct val="0"/>
                        </a:spcAft>
                        <a:buClrTx/>
                        <a:buSzTx/>
                        <a:buFontTx/>
                        <a:buNone/>
                        <a:tabLst/>
                        <a:defRPr/>
                      </a:pPr>
                      <a:r>
                        <a:rPr lang="fr-FR" sz="700" b="0" i="0" kern="1200" dirty="0">
                          <a:solidFill>
                            <a:schemeClr val="tx1"/>
                          </a:solidFill>
                          <a:latin typeface="+mn-lt"/>
                          <a:ea typeface="+mn-ea"/>
                          <a:cs typeface="+mn-cs"/>
                        </a:rPr>
                        <a:t>&lt;PDI&gt; du &lt;NDR&gt; &lt;SJR7&gt;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a:solidFill>
                            <a:schemeClr val="tx1"/>
                          </a:solidFill>
                          <a:latin typeface="+mn-lt"/>
                          <a:ea typeface="+mn-ea"/>
                          <a:cs typeface="+mn-cs"/>
                        </a:rPr>
                        <a:t>Credit Suisse Bank (Europe) SA paiera au distributeur une rémunération annuelle maximum équivalente à &lt;COM&gt;%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International, ce qui peut être source d’un conflit d’intérêts(2).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just">
                        <a:spcBef>
                          <a:spcPts val="1200"/>
                        </a:spcBef>
                        <a:buClr>
                          <a:srgbClr val="1C1C1C"/>
                        </a:buClr>
                        <a:buFont typeface="Wingdings" panose="05000000000000000000" pitchFamily="2" charset="2"/>
                        <a:buNone/>
                      </a:pPr>
                      <a:r>
                        <a:rPr lang="fr-FR" sz="700" b="0" i="0" kern="1200" dirty="0">
                          <a:solidFill>
                            <a:schemeClr val="tx1"/>
                          </a:solidFill>
                          <a:latin typeface="+mn-lt"/>
                          <a:ea typeface="+mn-ea"/>
                          <a:cs typeface="+mn-cs"/>
                        </a:rPr>
                        <a:t>&lt;ISIN&gt;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dirty="0"/>
              <a:t>(1)</a:t>
            </a:r>
            <a:r>
              <a:rPr lang="fr-FR" sz="650" dirty="0"/>
              <a:t> Crédit Suisse AG : Moody’s A1 / Standard &amp; Poor’s A+ / Fitch A. Notations en vigueur au moment de la rédaction de la présente brochure le &lt;DDR_MAJ&gt;. Ces notations peuvent être révisées à tout moment et ne sont pas une garantie de solvabilité de l’Émetteur de la formule. Elles ne sauraient constituer un argument de souscription au produit.</a:t>
            </a:r>
          </a:p>
          <a:p>
            <a:pPr lvl="0" algn="just" defTabSz="914400"/>
            <a:r>
              <a:rPr lang="fr-FR" sz="800" baseline="30000" dirty="0"/>
              <a:t>(2)</a:t>
            </a:r>
            <a:r>
              <a:rPr lang="fr-FR" sz="650" dirty="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du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205421"/>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238681"/>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73286"/>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r>
              <a:rPr kumimoji="0" lang="fr-FR" sz="800" b="1" i="0" u="none" strike="noStrike" kern="1200" cap="none" spc="0" normalizeH="0" baseline="0" dirty="0">
                <a:ln>
                  <a:noFill/>
                </a:ln>
                <a:solidFill>
                  <a:schemeClr val="tx1"/>
                </a:solidFill>
                <a:effectLst/>
                <a:uLnTx/>
                <a:uFillTx/>
                <a:latin typeface="Proxima Nova Rg"/>
                <a:ea typeface="+mn-ea"/>
                <a:cs typeface="+mn-cs"/>
              </a:rPr>
              <a: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à un &lt;SJR3&gt; strictement inférieur à &lt;PDI&gt; de son &lt;NDR&gt;</a:t>
            </a:r>
            <a:r>
              <a:rPr kumimoji="0" lang="fr-FR" sz="800" b="0" i="0" u="none" strike="noStrike" kern="1200" cap="none" spc="0" normalizeH="0" baseline="30000" noProof="0" dirty="0">
                <a:ln>
                  <a:noFill/>
                </a:ln>
                <a:effectLst/>
                <a:uLnTx/>
                <a:uFillTx/>
                <a:latin typeface="Proxima Nova Rg"/>
                <a:ea typeface="+mn-ea"/>
                <a:cs typeface="+mn-cs"/>
              </a:rPr>
              <a:t>(3)</a:t>
            </a:r>
            <a:r>
              <a:rPr kumimoji="0" lang="fr-FR" sz="800" b="0" i="0" u="none" strike="noStrike" kern="1200" cap="none" spc="0" normalizeH="0" baseline="0" noProof="0" dirty="0">
                <a:ln>
                  <a:noFill/>
                </a:ln>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&lt;PERIODE_DE_REMBOURSEMENT&gt;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&lt;CPN&gt; &lt;environ&gt; par &lt;F0&gt; &lt;F2&gt; depuis le &lt;DDCI&gt;&lt;exclus&gt; &lt;ANNUALISE&gt;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 &lt;balisedeg1&gt;</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ea typeface="+mn-ea"/>
                <a:cs typeface="+mn-cs"/>
              </a:rPr>
              <a:t>Le gain est plafonné </a:t>
            </a:r>
            <a:r>
              <a:rPr kumimoji="0" lang="fr-FR" sz="800" b="0" i="0" u="none" strike="noStrike" kern="1200" cap="none" spc="0" normalizeH="0" baseline="0" noProof="0" dirty="0">
                <a:ln>
                  <a:noFill/>
                </a:ln>
                <a:solidFill>
                  <a:schemeClr val="tx1"/>
                </a:solidFill>
                <a:effectLst/>
                <a:uLnTx/>
                <a:uFillTx/>
                <a:ea typeface="+mn-ea"/>
                <a:cs typeface="+mn-cs"/>
              </a:rPr>
              <a:t>: En acceptant de limiter leurs gains à &lt;CPN&gt; par &lt;F0&gt; écoulé (soit un Taux de Rendement Annuel net maximum de </a:t>
            </a:r>
            <a:r>
              <a:rPr lang="fr-FR" sz="800" dirty="0">
                <a:solidFill>
                  <a:schemeClr val="tx1"/>
                </a:solidFill>
                <a:latin typeface="Proxima Nova Rg"/>
              </a:rPr>
              <a:t>&lt;TRA.F.A&gt;</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ea typeface="+mn-ea"/>
                <a:cs typeface="+mn-cs"/>
              </a:rPr>
              <a: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130803"/>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algn="just"/>
            <a:r>
              <a:rPr lang="fr-FR" sz="650" dirty="0">
                <a:solidFill>
                  <a:schemeClr val="tx2"/>
                </a:solidFill>
                <a:latin typeface="Proxima Nova Rg" panose="02000506030000020004" pitchFamily="2" charset="0"/>
              </a:rPr>
              <a:t>(3)</a:t>
            </a:r>
            <a:r>
              <a:rPr lang="fr-FR" sz="650" dirty="0">
                <a:solidFill>
                  <a:srgbClr val="000000"/>
                </a:solidFill>
                <a:latin typeface="Proxima Nova Rg" panose="02000506030000020004" pitchFamily="2" charset="0"/>
              </a:rPr>
              <a:t> Veuillez vous référer à la section dédiée en page 3 pour une présentation de la détermination du &lt;NDR&gt; &lt;SJR7&gt;.</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547638"/>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&lt;NOM&gt; » soit 1 000 EUR multiplié par le nombre de titres. Le montant remboursé est brut, hors frais et fiscalité applicable au cadre d’investissement. Le Taux de Rendement Annuel net est net de frais de gestion pour les contrats d’assurance vie/capitalisation ou nets de droits de garde en compte-titres (en prenant comme hypothèse un taux de frais de gestion ou de droits de garde de 1,00% annuel), sans prise en compte des autres frais et de la fiscalité. Il est calculé entre la </a:t>
            </a:r>
            <a:r>
              <a:rPr lang="fr-FR" sz="800" dirty="0">
                <a:solidFill>
                  <a:schemeClr val="tx1"/>
                </a:solidFill>
                <a:latin typeface="Proxima Nova Rg"/>
              </a:rPr>
              <a:t>&lt;DDCI_M_B_STRIKE&gt;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(soit le &lt;2PDC&gt;)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&lt;NOM&gt; », vous êtes exposé pour une durée &lt;DUREE&gt; à l’évolution &lt;SJR6&gt; &lt;BLOCDIVIDENDE&gt;</a:t>
            </a:r>
            <a:r>
              <a:rPr kumimoji="0" lang="fr-FR" sz="800" b="1" i="0" u="none" strike="noStrike" kern="1200" cap="none" spc="0" normalizeH="0" baseline="0" dirty="0">
                <a:ln>
                  <a:noFill/>
                </a:ln>
                <a:solidFill>
                  <a:schemeClr val="tx1"/>
                </a:solidFill>
                <a:effectLst/>
                <a:uLnTx/>
                <a:uFillTx/>
                <a:latin typeface="Proxima Nova Rg"/>
                <a:ea typeface="+mn-ea"/>
                <a:cs typeface="+mn-cs"/>
              </a:rPr>
              <a:t>.</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&lt;SJR1&gt; </a:t>
            </a:r>
            <a:r>
              <a:rPr kumimoji="0" lang="fr-FR" sz="800" b="0" i="0" u="none" strike="noStrike" kern="1200" cap="none" spc="0" normalizeH="0" baseline="0" noProof="0" dirty="0">
                <a:ln>
                  <a:noFill/>
                </a:ln>
                <a:effectLst/>
                <a:uLnTx/>
                <a:uFillTx/>
                <a:latin typeface="Proxima Nova Rg"/>
                <a:ea typeface="+mn-ea"/>
                <a:cs typeface="+mn-cs"/>
              </a:rPr>
              <a:t>si &lt;SJR2&gt;,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&lt;SJR3&gt; strictement inférieur à &lt;PDI&gt; de son &lt;NDR&gt;</a:t>
            </a:r>
            <a:r>
              <a:rPr kumimoji="0" lang="fr-FR" sz="800" b="0" i="0" u="none" strike="noStrike" kern="1200" cap="none" spc="0" normalizeH="0" baseline="30000" noProof="0" dirty="0">
                <a:ln>
                  <a:noFill/>
                </a:ln>
                <a:effectLst/>
                <a:uLnTx/>
                <a:uFillTx/>
                <a:latin typeface="Proxima Nova Rg"/>
                <a:ea typeface="+mn-ea"/>
                <a:cs typeface="+mn-cs"/>
              </a:rPr>
              <a:t>(3)</a:t>
            </a:r>
            <a:r>
              <a:rPr kumimoji="0" lang="fr-FR" sz="800" b="0" i="0" u="none" strike="noStrike" kern="1200" cap="none" spc="0" normalizeH="0" baseline="0" noProof="0" dirty="0">
                <a:ln>
                  <a:noFill/>
                </a:ln>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&lt;DU&gt; &lt;F0&gt; &lt;1PR&gt; jusqu'à la fin &lt;DU&gt; &lt;F0&gt; &lt;ADPR&gt;</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&lt;ABAC&gt;.</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&lt;CPN&gt; &lt;environ&gt; par &lt;F0&gt; &lt;ANNUALISE&gt; &lt;Mémoire6&gt; </a:t>
            </a:r>
            <a:r>
              <a:rPr kumimoji="0" lang="fr-FR" sz="800" b="0" i="0" u="none" strike="noStrike" kern="1200" cap="none" spc="0" normalizeH="0" baseline="0" noProof="0" dirty="0">
                <a:ln>
                  <a:noFill/>
                </a:ln>
                <a:effectLst/>
                <a:uLnTx/>
                <a:uFillTx/>
                <a:latin typeface="Proxima Nova Rg"/>
                <a:ea typeface="+mn-ea"/>
                <a:cs typeface="+mn-cs"/>
              </a:rPr>
              <a:t>si, à une date de constatation &lt;F1&gt;</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&lt;SJR1&gt; clôture à un &lt;SJR3&gt;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&lt;ABAC2&gt;.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&lt;SJR1&gt;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ea typeface="+mn-ea"/>
                <a:cs typeface="+mn-cs"/>
              </a:rPr>
              <a:t>En acceptant de limiter leurs gains à &lt;CPN&gt; par &lt;F0&gt; écoulé (soit un Taux de Rendement Annuel net maximum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&lt;TRA.MAX.P&gt;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ea typeface="+mn-ea"/>
                <a:cs typeface="+mn-cs"/>
              </a:rPr>
              <a:t>), les investisseurs recevront en contrepartie l’intégralité du capital initial si &lt;SJR1&gt; ne baisse pas de plus de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&lt;PDIPERF&gt;</a:t>
            </a:r>
            <a:r>
              <a:rPr kumimoji="0" lang="fr-FR" sz="800" b="0" i="0" u="none" strike="noStrike" kern="1200" cap="none" spc="0" normalizeH="0" baseline="0" noProof="0" dirty="0">
                <a:ln>
                  <a:noFill/>
                </a:ln>
                <a:solidFill>
                  <a:schemeClr val="tx1"/>
                </a:solidFill>
                <a:effectLst/>
                <a:uLnTx/>
                <a:uFillTx/>
                <a:ea typeface="+mn-ea"/>
                <a:cs typeface="+mn-cs"/>
              </a:rPr>
              <a:t> par rapport à son &lt;NDR&gt; à l’échéance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 peuvent être proposés comme un actif représentatif d’une unité de compte dans le cadre de contrats d’assurance vie et/ou de capitalisation. </a:t>
            </a:r>
            <a:r>
              <a:rPr lang="fr-FR" sz="800" i="1" dirty="0">
                <a:solidFill>
                  <a:srgbClr val="000000"/>
                </a:solidFill>
                <a:latin typeface="Proxima Nova Rg" panose="02000506030000020004" pitchFamily="2" charset="0"/>
              </a:rPr>
              <a:t>L’Assureur s’engage exclusivement sur le nombre d’unités de compte mais non sur leur valeur, qu’il ne garantit pas. La présente brochure décrit les caractéristiques du support «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&lt;NOM&gt; </a:t>
            </a:r>
            <a:r>
              <a:rPr lang="fr-FR" sz="800" i="1" dirty="0">
                <a:solidFill>
                  <a:srgbClr val="000000"/>
                </a:solidFill>
                <a:latin typeface="Proxima Nova Rg" panose="02000506030000020004" pitchFamily="2" charset="0"/>
              </a:rPr>
              <a:t>» et ne prend pas en compte les spécificités des contrats d’assurance vie ou de capitalisation dans le cadre desquels ce produit est proposé</a:t>
            </a:r>
            <a:r>
              <a:rPr lang="fr-FR" sz="800" b="1" i="1" dirty="0">
                <a:solidFill>
                  <a:srgbClr val="000000"/>
                </a:solidFill>
                <a:latin typeface="Proxima Nova Rg" panose="02000506030000020004" pitchFamily="2" charset="0"/>
              </a:rPr>
              <a:t>. Il est précisé que l’Assureur d’une part, l’Émetteur d’autre part, sont des entités juridiques distinctes. Ce document n’a pas été rédigé par l’Assureur. L’Emetteur ne s’engage pas sur l’éligibilité des titres dans les contrats d’assurance vie. La détermination de cette éligibilité est du ressort de l’assureur.</a:t>
            </a:r>
            <a:endParaRPr kumimoji="0" lang="fr-FR" sz="800" b="1" i="1" u="none" strike="noStrike" kern="1200" cap="none" spc="0" normalizeH="0" baseline="0" noProof="0" dirty="0">
              <a:ln>
                <a:noFill/>
              </a:ln>
              <a:solidFill>
                <a:schemeClr val="tx1"/>
              </a:solidFill>
              <a:effectLst/>
              <a:uLnTx/>
              <a:uFillTx/>
              <a:latin typeface="Proxima Nova Rg"/>
              <a:ea typeface="+mn-ea"/>
              <a:cs typeface="+mn-cs"/>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a:r>
              <a:rPr lang="fr-FR" dirty="0"/>
              <a:t>&lt;graph1&gt;</a:t>
            </a:r>
            <a:endParaRPr lang="en-US" dirty="0"/>
          </a:p>
        </p:txBody>
      </p:sp>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&lt;CPN&gt; &lt;environ&gt; &lt;environ&gt; par &lt;F0&gt; &lt;F2&gt; depuis le &lt;DDCI&gt;&lt;exclus&gt;</a:t>
            </a:r>
          </a:p>
          <a:p>
            <a:pPr marL="0" indent="0" algn="ctr">
              <a:lnSpc>
                <a:spcPct val="100000"/>
              </a:lnSpc>
              <a:spcBef>
                <a:spcPts val="0"/>
              </a:spcBef>
              <a:buNone/>
            </a:pPr>
            <a:r>
              <a:rPr lang="fr-FR" sz="800" dirty="0"/>
              <a:t>(soit un &lt;GC&gt; de &lt;GCE&gt; et un Taux de Rendement Annuel net de &lt;TRA.MG.A&gt;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&lt;CPN&gt; par &lt;F0&gt; &lt;F2&gt; depuis le &lt;DDCI&gt;&lt;exclus&gt; </a:t>
            </a:r>
          </a:p>
          <a:p>
            <a:pPr marL="0" indent="0" algn="ctr">
              <a:lnSpc>
                <a:spcPct val="100000"/>
              </a:lnSpc>
              <a:spcBef>
                <a:spcPts val="0"/>
              </a:spcBef>
              <a:buNone/>
            </a:pPr>
            <a:r>
              <a:rPr lang="fr-FR" sz="800" dirty="0"/>
              <a:t>(Soit un Taux de Rendement Annuel net entre &lt;TRA.MRA.MIN.A&gt;</a:t>
            </a:r>
            <a:r>
              <a:rPr lang="fr-FR" sz="800" baseline="30000" dirty="0"/>
              <a:t>(2) </a:t>
            </a:r>
            <a:r>
              <a:rPr lang="fr-FR" sz="800" dirty="0"/>
              <a:t>et &lt;TRA.F.A&gt;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chemeClr val="tx2"/>
                </a:solidFill>
              </a:rPr>
              <a:t>&lt;PERIODE_DE_REMBOURSEMENT&gt;, on observe le &lt;SJR3&gt; de clôture &lt;SJR7&gt;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&lt;F1&gt;</a:t>
            </a:r>
            <a:r>
              <a:rPr lang="fr-FR" sz="800" b="1" baseline="30000" dirty="0">
                <a:solidFill>
                  <a:schemeClr val="tx2"/>
                </a:solidFill>
              </a:rPr>
              <a:t>(1)</a:t>
            </a:r>
            <a:r>
              <a:rPr lang="fr-FR" sz="800" b="1" dirty="0">
                <a:solidFill>
                  <a:schemeClr val="tx2"/>
                </a:solidFill>
              </a:rPr>
              <a:t>,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&lt;DBAC&gt; de son &lt;NDR&gt;, l’investisseur reçoit, le &lt;DEC_MAJ&gt;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&lt;DEC_MAJ&gt;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272972" y="8859375"/>
            <a:ext cx="5026332" cy="637849"/>
          </a:xfrm>
          <a:prstGeom prst="rect">
            <a:avLst/>
          </a:prstGeom>
          <a:noFill/>
          <a:ln w="6350">
            <a:solidFill>
              <a:srgbClr val="B9A049"/>
            </a:solidFill>
          </a:ln>
        </p:spPr>
        <p:txBody>
          <a:bodyPr wrap="square"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&lt;SJR1&gt; entre son &lt;NDR&gt; et son &lt;SJR3&gt; final le &lt;DCF&gt;</a:t>
            </a:r>
          </a:p>
          <a:p>
            <a:pPr marL="0" indent="0" algn="ctr">
              <a:lnSpc>
                <a:spcPct val="100000"/>
              </a:lnSpc>
              <a:spcBef>
                <a:spcPts val="0"/>
              </a:spcBef>
              <a:buNone/>
            </a:pPr>
            <a:r>
              <a:rPr lang="fr-FR" sz="800" dirty="0"/>
              <a:t>(Soit un Taux de Rendement Annuel net inférieur ou égal à &lt;TRA.ECHEANCE.PERTE.A&gt;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2972" y="1219426"/>
            <a:ext cx="502633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44402"/>
            <a:ext cx="5025672" cy="391628"/>
          </a:xfrm>
          <a:prstGeom prst="rect">
            <a:avLst/>
          </a:prstGeom>
          <a:noFill/>
          <a:ln w="6350">
            <a:solidFill>
              <a:srgbClr val="B9A049"/>
            </a:solidFill>
          </a:ln>
        </p:spPr>
        <p:txBody>
          <a:bodyPr wrap="square"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&lt;DBAC&gt; mais supérieur ou égal à &lt;PDI&gt; de son &lt;NDR&gt;, l’investisseur reçoit, le &lt;DEC_MAJ&gt;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&lt;PAGE&gt;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a:t>
            </a:r>
            <a:r>
              <a:rPr lang="fr-FR" sz="800" dirty="0">
                <a:solidFill>
                  <a:schemeClr val="tx2"/>
                </a:solidFill>
              </a:rPr>
              <a:t>, on compare le &lt;SJR3&gt; de &lt;SJR1&gt; à son &lt;NDR&gt;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&lt;balise&gt;</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&lt;NDR&gt;</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&lt;ABAC2&gt;</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&lt;CPN&gt;</a:t>
            </a:r>
          </a:p>
          <a:p>
            <a:pPr defTabSz="1042988" fontAlgn="base">
              <a:spcBef>
                <a:spcPct val="0"/>
              </a:spcBef>
              <a:spcAft>
                <a:spcPct val="0"/>
              </a:spcAft>
            </a:pPr>
            <a:r>
              <a:rPr lang="fr-FR" dirty="0">
                <a:solidFill>
                  <a:schemeClr val="tx1"/>
                </a:solidFill>
                <a:latin typeface="Proxima Nova Rg" panose="02000506030000020004" pitchFamily="2" charset="0"/>
              </a:rPr>
              <a:t>&lt;Mémoire&gt;</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&lt;SJR1&gt;</a:t>
            </a:r>
            <a:r>
              <a:rPr lang="fr-FR" sz="800" b="1" dirty="0">
                <a:solidFill>
                  <a:schemeClr val="tx2"/>
                </a:solidFill>
              </a:rPr>
              <a:t> clôture à un &lt;SJR3&gt; </a:t>
            </a:r>
            <a:r>
              <a:rPr lang="fr-FR" sz="800" b="1" dirty="0">
                <a:solidFill>
                  <a:schemeClr val="tx2"/>
                </a:solidFill>
                <a:latin typeface="Proxima Nova Rg" panose="02000506030000020004" pitchFamily="2" charset="0"/>
              </a:rPr>
              <a:t>strictement inférieur à &lt;ABAC2&gt;,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&lt;Mémoire2&gt;</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&lt;balisedeg4&gt;</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2723" y="9768836"/>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&lt;PAGE&gt;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&lt;2PDC_MAJ&gt;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&lt;TRA.MRE.MIN.PM&gt;</a:t>
            </a:r>
            <a:r>
              <a:rPr lang="fr-FR" sz="800" baseline="30000" dirty="0"/>
              <a:t>(2)</a:t>
            </a:r>
            <a:r>
              <a:rPr lang="fr-FR" sz="800" dirty="0"/>
              <a:t> et &lt;TRA.TOUT.P&gt;</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&lt;DCF&gt;, en l’absence de remboursement anticipé automatique préalable, on compare le &lt;SJR3&gt; de clôture &lt;SJR7&gt;</a:t>
            </a:r>
            <a:r>
              <a:rPr lang="en-US" sz="800" dirty="0">
                <a:solidFill>
                  <a:schemeClr val="tx2"/>
                </a:solidFill>
              </a:rPr>
              <a:t> </a:t>
            </a:r>
            <a:r>
              <a:rPr lang="fr-FR" sz="800" dirty="0">
                <a:solidFill>
                  <a:schemeClr val="tx2"/>
                </a:solidFill>
              </a:rPr>
              <a:t>à son &lt;NDR&gt;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supérieur ou égal à &lt;BFP&gt; de son &lt;NDR&gt;, l’investisseur reçoit, le &lt;DEC&gt;</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&lt;SJR1&gt; </a:t>
            </a:r>
            <a:r>
              <a:rPr lang="fr-FR" sz="800" b="1" dirty="0">
                <a:solidFill>
                  <a:schemeClr val="tx2"/>
                </a:solidFill>
              </a:rPr>
              <a:t>clôture à un &lt;SJR3&gt; strictement inférieur à &lt;PDI&gt; de son </a:t>
            </a:r>
            <a:r>
              <a:rPr lang="fr-FR" sz="800" b="1" dirty="0">
                <a:solidFill>
                  <a:srgbClr val="000000"/>
                </a:solidFill>
              </a:rPr>
              <a:t>&lt;NDR&gt;</a:t>
            </a:r>
            <a:r>
              <a:rPr lang="fr-FR" sz="800" b="1" dirty="0">
                <a:solidFill>
                  <a:schemeClr val="tx2"/>
                </a:solidFill>
              </a:rPr>
              <a:t>, l’investisseur reçoit, le &lt;DEC&gt;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a:t>
            </a:r>
          </a:p>
          <a:p>
            <a:pPr marL="0" indent="0" algn="ctr">
              <a:lnSpc>
                <a:spcPct val="100000"/>
              </a:lnSpc>
              <a:spcBef>
                <a:spcPts val="0"/>
              </a:spcBef>
              <a:buNone/>
            </a:pPr>
            <a:r>
              <a:rPr lang="fr-FR" sz="800" dirty="0"/>
              <a:t>&lt;SJR1&gt; entre son &lt;NDR&gt; et son &lt;SJR3&gt; final le &lt;DCF&gt; </a:t>
            </a:r>
          </a:p>
          <a:p>
            <a:pPr marL="0" indent="0" algn="ctr">
              <a:lnSpc>
                <a:spcPct val="100000"/>
              </a:lnSpc>
              <a:spcBef>
                <a:spcPts val="0"/>
              </a:spcBef>
              <a:buNone/>
            </a:pPr>
            <a:r>
              <a:rPr lang="fr-FR" sz="800" dirty="0"/>
              <a:t>(Soit un Taux de Rendement Annuel net inférieur ou égal à &lt;TRA.MED.P&gt;</a:t>
            </a:r>
            <a:r>
              <a:rPr lang="fr-FR" sz="800" baseline="30000" dirty="0">
                <a:latin typeface="+mn-lt"/>
              </a:rPr>
              <a:t>(2)</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-1,00% et </a:t>
            </a:r>
            <a:r>
              <a:rPr lang="fr-FR" sz="800" dirty="0"/>
              <a:t>&lt;TRA.TOUT.SAUF.P&gt;</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&lt;SJR1&gt; </a:t>
            </a:r>
            <a:r>
              <a:rPr lang="fr-FR" sz="800" b="1" dirty="0">
                <a:solidFill>
                  <a:srgbClr val="000000"/>
                </a:solidFill>
              </a:rPr>
              <a:t>clôture à un &lt;SJR3&gt; strictement inférieur à &lt;BFP&gt; mais supérieur ou égal à &lt;PDI&gt; de son &lt;NDR&gt;, l’investisseur reçoit, le &lt;DEC&gt;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&lt;TRA.MRA.MIN.PM&gt;</a:t>
            </a:r>
            <a:r>
              <a:rPr lang="fr-FR" sz="800" baseline="30000" dirty="0"/>
              <a:t>(2) </a:t>
            </a:r>
            <a:r>
              <a:rPr lang="fr-FR" sz="800" dirty="0"/>
              <a:t>et &lt;TRA.TOUT-1.P&gt;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&lt;F1&gt;</a:t>
            </a:r>
            <a:r>
              <a:rPr lang="fr-FR" sz="800" baseline="30000" dirty="0">
                <a:solidFill>
                  <a:schemeClr val="tx2"/>
                </a:solidFill>
              </a:rPr>
              <a:t>(1) </a:t>
            </a:r>
            <a:r>
              <a:rPr lang="fr-FR" sz="800" dirty="0">
                <a:solidFill>
                  <a:srgbClr val="000000"/>
                </a:solidFill>
                <a:latin typeface="Proxima Nova Rg" panose="02000506030000020004" pitchFamily="2" charset="0"/>
              </a:rPr>
              <a:t>(</a:t>
            </a:r>
            <a:r>
              <a:rPr lang="fr-FR" sz="800" dirty="0">
                <a:solidFill>
                  <a:schemeClr val="tx2"/>
                </a:solidFill>
              </a:rPr>
              <a:t>à partir de la fin &lt;DU&gt; &lt;F0&gt; &lt;1PR&gt; et jusqu’à la fin &lt;DU&gt; &lt;F0&gt; &lt;ADPR&gt;), on compare le &lt;SJR3&gt; de clôture &lt;SJR7&gt; à son &lt;NDR&gt;</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&lt;SJR1&gt; </a:t>
            </a:r>
            <a:r>
              <a:rPr lang="fr-FR" sz="800" b="1" dirty="0">
                <a:solidFill>
                  <a:schemeClr val="tx2"/>
                </a:solidFill>
              </a:rPr>
              <a:t>clôture à un &lt;SJR3&gt; supérieur ou égal à &lt;ABAC&gt;,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&lt;balisedeg2&gt;</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7317068"/>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&lt;PERIODE_DE_REMBOURSEMENT&gt;, si à l’une des dates de constatation</a:t>
            </a:r>
            <a:r>
              <a:rPr lang="fr-FR" sz="800" baseline="30000" dirty="0">
                <a:solidFill>
                  <a:srgbClr val="000000"/>
                </a:solidFill>
              </a:rPr>
              <a:t>(1)</a:t>
            </a:r>
            <a:r>
              <a:rPr lang="fr-FR" sz="800" dirty="0">
                <a:solidFill>
                  <a:srgbClr val="000000"/>
                </a:solidFill>
              </a:rPr>
              <a:t> &lt;F1&gt;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&lt;GC&gt; de &lt;CPN&gt; &lt;environ&gt; par &lt;F0&gt; &lt;F2&gt; depuis le &lt;DDCI&gt;&lt;exclus&gt; (soit &lt;GCA&gt;</a:t>
            </a:r>
            <a:r>
              <a:rPr lang="fr-FR" sz="800" i="1" dirty="0">
                <a:solidFill>
                  <a:srgbClr val="000000"/>
                </a:solidFill>
              </a:rPr>
              <a:t> </a:t>
            </a:r>
            <a:r>
              <a:rPr lang="fr-FR" sz="800" dirty="0">
                <a:solidFill>
                  <a:srgbClr val="000000"/>
                </a:solidFill>
              </a:rPr>
              <a:t>par année écoulée et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&lt;SJR1&gt; clôture à un &lt;SJR3&gt; supérieur ou égal à &lt;DBAC&gt; de son &lt;NDR&gt;, l’investisseur récupère alors l’intégralité de son capital initial, majorée d’un &lt;GC&gt; de &lt;CPN&gt; &lt;environ&gt; par &lt;F0&gt; &lt;F2&gt; depuis le &lt;DDCI&gt;&lt;exclus&gt;  (soit un &lt;GC&gt; de &lt;GCE&gt; et un taux de rendement annuel net de &lt;TRA.MG.A&gt;</a:t>
            </a:r>
            <a:r>
              <a:rPr lang="fr-FR" sz="800" baseline="30000" dirty="0">
                <a:solidFill>
                  <a:srgbClr val="000000"/>
                </a:solidFill>
              </a:rPr>
              <a:t>(2)</a:t>
            </a:r>
            <a:r>
              <a:rPr lang="fr-FR" sz="800" dirty="0">
                <a:solidFill>
                  <a:srgbClr val="000000"/>
                </a:solidFill>
              </a:rPr>
              <a:t>). &lt;baliseCM2&gt;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&lt;baliseCM22&gt;</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&lt;SJR7&gt;, du fait du </a:t>
            </a:r>
            <a:r>
              <a:rPr lang="fr-FR" sz="800" b="1" dirty="0">
                <a:solidFill>
                  <a:srgbClr val="000000"/>
                </a:solidFill>
              </a:rPr>
              <a:t>mécanisme de plafonnement des gains à &lt;CPN&gt; par &lt;F0&gt; &lt;F2&gt; depuis le &lt;DDCI&gt; </a:t>
            </a:r>
            <a:r>
              <a:rPr lang="fr-FR" sz="800" dirty="0">
                <a:solidFill>
                  <a:srgbClr val="000000"/>
                </a:solidFill>
              </a:rPr>
              <a:t>(soit un Taux de Rendement Annuel net maximum de &lt;TRA.F.A&gt;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&lt;NOM&gt; » est très sensible à une faible variation du &lt;SJR3&gt; de clôture &lt;SJR7&gt; autour du seuil de </a:t>
            </a:r>
            <a:r>
              <a:rPr lang="fr-FR" sz="800" b="1" dirty="0">
                <a:solidFill>
                  <a:srgbClr val="000000"/>
                </a:solidFill>
                <a:effectLst/>
                <a:ea typeface="Calibri" panose="020F0502020204030204" pitchFamily="34" charset="0"/>
              </a:rPr>
              <a:t>&lt;ABAC&gt; &lt;EBAC&gt; &lt;DESONNDR&gt; </a:t>
            </a:r>
            <a:r>
              <a:rPr lang="fr-FR" sz="800" b="1" dirty="0">
                <a:effectLst/>
                <a:ea typeface="Calibri" panose="020F0502020204030204" pitchFamily="34" charset="0"/>
              </a:rPr>
              <a:t>en cours de vie, et des seuils de &lt;DBAC&gt; et &lt;PDI&gt; de son &lt;NDR&gt;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Exposition à la performance de l’Indice sous-jacent : </a:t>
            </a:r>
            <a:r>
              <a:rPr lang="fr-FR" sz="775" dirty="0">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Risques liés aux indices "Decrement" en points d'indice : </a:t>
            </a:r>
            <a:r>
              <a:rPr lang="fr-FR" sz="775" dirty="0">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33931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chaque date de constatation &lt;F1&gt;</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&lt;CPN&gt; dès lors que &lt;SJR1&gt; clôture à un &lt;SJR3&gt; supérieur ou égal à &lt;ABAC2&gt;</a:t>
            </a:r>
            <a:r>
              <a:rPr lang="fr-FR" sz="800" dirty="0">
                <a:solidFill>
                  <a:srgbClr val="000000"/>
                </a:solidFill>
                <a:ea typeface="SimSun" pitchFamily="2" charset="-122"/>
                <a:cs typeface="Times New Roman" pitchFamily="18" charset="0"/>
              </a:rPr>
              <a:t>. &lt;Mémoire3&gt;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&lt;DU&gt; &lt;F0&gt; &lt;1PR&gt; à &lt;ADPR&gt;, si à l’une des dates de constatation &lt;F1&gt; correspondantes</a:t>
            </a:r>
            <a:r>
              <a:rPr lang="fr-FR" sz="800" baseline="30000" dirty="0">
                <a:solidFill>
                  <a:srgbClr val="000000"/>
                </a:solidFill>
              </a:rPr>
              <a:t>(1)</a:t>
            </a:r>
            <a:r>
              <a:rPr lang="fr-FR" sz="800" dirty="0">
                <a:solidFill>
                  <a:srgbClr val="000000"/>
                </a:solidFill>
              </a:rPr>
              <a:t> ,&lt;SJR1&gt; clôture à un &lt;SJR3&gt; supérieur ou égal à &lt;ABAC&gt;,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&lt;CPN&gt; &lt;Mémoire6&gt; (soit un Taux de Rendement Annuel net maximum de &lt;TRA.MAX.P&gt;</a:t>
            </a:r>
            <a:r>
              <a:rPr lang="fr-FR" sz="800" baseline="300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a:t>
            </a:r>
            <a:r>
              <a:rPr lang="fr-FR" sz="800" baseline="30000" dirty="0">
                <a:latin typeface="Proxima Nova Rg" panose="02000506030000020004" pitchFamily="2" charset="0"/>
              </a:rPr>
              <a:t>(1)</a:t>
            </a:r>
            <a:r>
              <a:rPr lang="fr-FR" sz="800" dirty="0">
                <a:solidFill>
                  <a:srgbClr val="000000"/>
                </a:solidFill>
              </a:rPr>
              <a:t>, &lt;SJR1&gt; clôture à un &lt;SJR3&gt; supérieur ou égal à &lt;PDI&gt; de son &lt;NDR&gt;, l’investisseur récupère alors l’intégralité de son capital initialement investi.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&lt;NOM&gt;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&lt;SJR1&gt; enregistre une baisse supérieure à &lt;PDIPERF&gt; de son &lt;NDR&gt;).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&lt;1PR&gt; à &lt;DPRR&gt; &lt;F0&gt;&lt;F0s&gt;.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a:t>
            </a:r>
            <a:r>
              <a:rPr lang="fr-FR" sz="800" dirty="0"/>
              <a:t>hausse partielle &lt;SJR7&gt;, du fait du </a:t>
            </a:r>
            <a:r>
              <a:rPr lang="fr-FR" sz="800" b="1" dirty="0"/>
              <a:t>mécanisme de plafonnement des gains à &lt;CPN&gt; par &lt;F0&gt; </a:t>
            </a:r>
            <a:r>
              <a:rPr lang="fr-FR" sz="800" dirty="0"/>
              <a:t>(soit un Taux de Rendement Annuel net maximum de &lt;TRA.TOUT.P&gt;</a:t>
            </a:r>
            <a:r>
              <a:rPr lang="fr-FR" sz="800" baseline="30000" dirty="0"/>
              <a:t>(</a:t>
            </a:r>
            <a:r>
              <a:rPr lang="fr-FR" sz="800" baseline="30000" dirty="0">
                <a:ea typeface="SimSun" pitchFamily="2" charset="-122"/>
                <a:cs typeface="Times New Roman" pitchFamily="18" charset="0"/>
              </a:rPr>
              <a:t>2)</a:t>
            </a:r>
            <a:r>
              <a:rPr lang="fr-FR" sz="800" dirty="0">
                <a:ea typeface="SimSun" pitchFamily="2" charset="-122"/>
                <a:cs typeface="Times New Roman" pitchFamily="18" charset="0"/>
              </a:rPr>
              <a:t>)</a:t>
            </a:r>
            <a:r>
              <a:rPr lang="fr-FR" sz="800" dirty="0"/>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&lt;NOM&gt; » est très sensible à une faible variation du &lt;SJR3&gt; de clôture &lt;SJR7&gt; autour du seuil de </a:t>
            </a:r>
            <a:r>
              <a:rPr lang="fr-FR" sz="800" dirty="0">
                <a:solidFill>
                  <a:srgbClr val="000000"/>
                </a:solidFill>
                <a:effectLst/>
                <a:ea typeface="Calibri" panose="020F0502020204030204" pitchFamily="34" charset="0"/>
              </a:rPr>
              <a:t>&lt;ABAC2&gt; &lt;EBAC&gt; &lt;DESONNDR&gt; </a:t>
            </a:r>
            <a:r>
              <a:rPr lang="fr-FR" sz="800" dirty="0">
                <a:effectLst/>
                <a:ea typeface="Calibri" panose="020F0502020204030204" pitchFamily="34" charset="0"/>
              </a:rPr>
              <a:t>en cours de vie, et des seuils de &lt;BFP&gt; et &lt;PDI&gt; de son &lt;NDR&gt;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&lt;inconvénient&gt;.</a:t>
            </a:r>
          </a:p>
          <a:p>
            <a:pPr marL="0" lvl="1" indent="0" algn="just">
              <a:lnSpc>
                <a:spcPct val="95000"/>
              </a:lnSpc>
              <a:spcBef>
                <a:spcPts val="600"/>
              </a:spcBef>
              <a:spcAft>
                <a:spcPts val="200"/>
              </a:spcAft>
              <a:buNone/>
            </a:pPr>
            <a:r>
              <a:rPr lang="fr-FR" sz="1000" b="1" dirty="0">
                <a:solidFill>
                  <a:srgbClr val="B9A049"/>
                </a:solidFill>
              </a:rPr>
              <a:t>PRINCIPAUX FACTEURS DE RISQUES</a:t>
            </a:r>
          </a:p>
          <a:p>
            <a:pPr marL="0" lvl="1" indent="0" algn="just">
              <a:lnSpc>
                <a:spcPct val="95000"/>
              </a:lnSpc>
              <a:spcBef>
                <a:spcPts val="600"/>
              </a:spcBef>
              <a:spcAft>
                <a:spcPts val="200"/>
              </a:spcAft>
              <a:buNone/>
            </a:pPr>
            <a:r>
              <a:rPr lang="fr-FR" sz="800" i="1" dirty="0">
                <a:solidFill>
                  <a:srgbClr val="000000"/>
                </a:solidFill>
                <a:latin typeface="Proxima Nova Rg" panose="02000506030000020004" pitchFamily="2" charset="0"/>
              </a:rPr>
              <a:t>Conformément à l’article 14 du Règlement délégué n° 2019/979, les investisseurs sont invités à lire attentivement la section « Facteurs de Risques » du Prospectus de Base et des Conditions définitives, disponibles sur le site </a:t>
            </a:r>
            <a:r>
              <a:rPr lang="fr-FR" sz="800" i="1" dirty="0">
                <a:solidFill>
                  <a:srgbClr val="B9A049"/>
                </a:solidFill>
                <a:latin typeface="Proxima Nova Rg" panose="02000506030000020004" pitchFamily="2" charset="0"/>
                <a:hlinkClick r:id="rId2">
                  <a:extLst>
                    <a:ext uri="{A12FA001-AC4F-418D-AE19-62706E023703}">
                      <ahyp:hlinkClr xmlns:ahyp="http://schemas.microsoft.com/office/drawing/2018/hyperlinkcolor" val="tx"/>
                    </a:ext>
                  </a:extLst>
                </a:hlinkClick>
              </a:rPr>
              <a:t>https://derivative.credit-suisse.com/countryselect/fr</a:t>
            </a:r>
            <a:r>
              <a:rPr lang="fr-FR" sz="800" i="1" dirty="0">
                <a:solidFill>
                  <a:schemeClr val="accent1"/>
                </a:solidFill>
                <a:latin typeface="Proxima Nova Rg" panose="02000506030000020004" pitchFamily="2" charset="0"/>
              </a:rPr>
              <a:t>.</a:t>
            </a:r>
          </a:p>
          <a:p>
            <a:pPr marL="0" lvl="1" indent="0" algn="just">
              <a:lnSpc>
                <a:spcPct val="95000"/>
              </a:lnSpc>
              <a:spcBef>
                <a:spcPts val="600"/>
              </a:spcBef>
              <a:spcAft>
                <a:spcPts val="200"/>
              </a:spcAft>
              <a:buNone/>
            </a:pPr>
            <a:r>
              <a:rPr lang="fr-FR" sz="775" b="1" u="sng" dirty="0">
                <a:latin typeface="Proxima Nova Rg" panose="02000506030000020004" pitchFamily="2" charset="0"/>
              </a:rPr>
              <a:t>Ces risques sont notamment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crédit : </a:t>
            </a:r>
            <a:r>
              <a:rPr lang="fr-FR" sz="775" dirty="0">
                <a:latin typeface="Proxima Nova Rg" panose="02000506030000020004" pitchFamily="2" charset="0"/>
              </a:rPr>
              <a:t>En cas d'insolvabilité de l'Emetteur, les investisseurs pourraient perdre l'ensemble ou une partie du capital investi indépendamment de tout autre facteur favorable pouvant impacter la valeur du produit, tel que la performance des actifs sous-jacents.</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taux : </a:t>
            </a:r>
            <a:r>
              <a:rPr lang="fr-FR" sz="775" dirty="0">
                <a:latin typeface="Proxima Nova Rg" panose="02000506030000020004" pitchFamily="2" charset="0"/>
              </a:rPr>
              <a:t>Toute modification des taux d’intérêt peut affecter négativement la valeur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liquidité : </a:t>
            </a:r>
            <a:r>
              <a:rPr lang="fr-FR" sz="775" dirty="0">
                <a:latin typeface="Proxima Nova Rg" panose="02000506030000020004" pitchFamily="2" charset="0"/>
              </a:rPr>
              <a:t>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 de conflits d’intérêts potentiels : </a:t>
            </a:r>
            <a:r>
              <a:rPr lang="fr-FR" sz="775" dirty="0">
                <a:latin typeface="Proxima Nova Rg" panose="02000506030000020004" pitchFamily="2" charset="0"/>
              </a:rPr>
              <a:t>L’émetteur et l’agent de calcul de ce produit appartiennent au Groupe </a:t>
            </a:r>
            <a:r>
              <a:rPr lang="fr-FR" sz="775" dirty="0" err="1">
                <a:latin typeface="Proxima Nova Rg" panose="02000506030000020004" pitchFamily="2" charset="0"/>
              </a:rPr>
              <a:t>Credit</a:t>
            </a:r>
            <a:r>
              <a:rPr lang="fr-FR" sz="775" dirty="0">
                <a:latin typeface="Proxima Nova Rg" panose="02000506030000020004" pitchFamily="2" charset="0"/>
              </a:rPr>
              <a:t> Suisse. Les conflits d’intérêts qui peuvent être engendrés seront gérés conformément à la réglementation applicable.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Exposition à la performance de l’Indice sous-jacent : </a:t>
            </a:r>
            <a:r>
              <a:rPr lang="fr-FR" sz="775" dirty="0">
                <a:latin typeface="Proxima Nova Rg" panose="02000506030000020004" pitchFamily="2" charset="0"/>
              </a:rPr>
              <a:t>La performance des actions composant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a:t>
            </a:r>
          </a:p>
          <a:p>
            <a:pPr marL="350838" lvl="2" indent="-171450" algn="just">
              <a:spcBef>
                <a:spcPts val="200"/>
              </a:spcBef>
              <a:buFont typeface="Arial" panose="020B0604020202020204" pitchFamily="34" charset="0"/>
              <a:buChar char="•"/>
            </a:pPr>
            <a:r>
              <a:rPr lang="fr-FR" sz="775" b="1" dirty="0">
                <a:latin typeface="Proxima Nova Rg" panose="02000506030000020004" pitchFamily="2" charset="0"/>
              </a:rPr>
              <a:t>Risques liés aux indices "Decrement" en points d'indice : </a:t>
            </a:r>
            <a:r>
              <a:rPr lang="fr-FR" sz="775" dirty="0">
                <a:latin typeface="Proxima Nova Rg" panose="02000506030000020004" pitchFamily="2" charset="0"/>
              </a:rPr>
              <a:t>Un montant prédéterminé (dividende synthétique) étant périodiquement déduit du niveau de l’indice sous-jacent, celui-ci sous-performera l’indice correspondant dividendes réinvestis sans retranchement. En outre, l’indice sous-jacent aura une performance différente de celle de l'indice correspondant dividendes non réinvestis, de sorte que si le niveau de dividende synthétique est supérieur au niveau de dividende réalisé, l’indice sous-jacent sous-performera l’indice correspondant dividendes non réinvestis. Enfin, le dividende synthétique prélevé étant exprimé en points d’indice, le rendement du dividende synthétique augmentera dans un scénario de marché négatif. Ainsi, la sous-performance de l’indice sera accélérée en cas de baisse du niveau de l’indice.</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&lt;PAGE&gt;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&lt;2PDC&gt;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&lt;SJR3&gt; dépendant de l’évolution des paramètres de marché au moment de la sortie (&lt;SJR3&gt; &lt;SJR7&gt;, des taux d’intérêt, de la volatilité et des primes de risque de crédit notamment) et pourra donc entraîner un risque de perte en capital.</a:t>
            </a:r>
          </a:p>
          <a:p>
            <a:pPr marL="0" lvl="1" algn="just"/>
            <a:r>
              <a:rPr lang="fr-FR" sz="650" dirty="0">
                <a:solidFill>
                  <a:schemeClr val="tx2"/>
                </a:solidFill>
                <a:latin typeface="+mn-lt"/>
              </a:rPr>
              <a:t>(3) Hors prise en compte des dividendes éventuels détachés par </a:t>
            </a:r>
            <a:r>
              <a:rPr lang="it-IT" sz="650" dirty="0">
                <a:solidFill>
                  <a:schemeClr val="tx2"/>
                </a:solidFill>
                <a:latin typeface="+mn-lt"/>
              </a:rPr>
              <a:t>&lt;SJR1&gt;</a:t>
            </a:r>
            <a:endParaRPr lang="fr-FR" sz="650" dirty="0">
              <a:solidFill>
                <a:schemeClr val="tx2"/>
              </a:solidFill>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&lt;SJR1&gt; clôture à un &lt;SJR3&gt; strictement inférieur à &lt;PDI&gt; de son &lt;NDR&gt;</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&lt;baliseCM3&gt;</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 </a:t>
            </a:r>
            <a:r>
              <a:rPr lang="fr-FR" sz="800" b="0" dirty="0">
                <a:latin typeface="+mn-lt"/>
              </a:rPr>
              <a:t>Dès la première date de constatation du mécanisme de remboursement anticipé automatique, &lt;SJR1&gt; clôture à un &lt;SJR3&gt; supérieur ou égal à &lt;ABAC&gt;</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82259" y="9427048"/>
            <a:ext cx="6739266" cy="252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&lt;NOM&gt; » EST TRÈS SENSIBLE À UNE FAIBLE VARIATION DU &lt;SJR3&gt; DE CLÔTURE &lt;SJR7&gt; AUTOUR DES SEUILS DE &lt;DBAC&gt; ET DE &lt;PDI&gt; </a:t>
            </a:r>
            <a:r>
              <a:rPr lang="fr-FR" sz="800" cap="all" dirty="0">
                <a:solidFill>
                  <a:srgbClr val="B9A049"/>
                </a:solidFill>
                <a:latin typeface="+mn-lt"/>
              </a:rPr>
              <a:t>DE SON &lt;NDR&gt;</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&lt;F1&gt;</a:t>
            </a:r>
            <a:r>
              <a:rPr lang="fr-FR" sz="800" baseline="30000" dirty="0"/>
              <a:t>(1) </a:t>
            </a:r>
            <a:r>
              <a:rPr lang="fr-FR" sz="800" dirty="0">
                <a:latin typeface="+mn-lt"/>
              </a:rPr>
              <a:t>du &lt;F0&gt;&lt;F0s&gt; &lt;1PR&gt; à &lt;ADPR&gt;</a:t>
            </a:r>
            <a:r>
              <a:rPr lang="fr-FR" sz="800" dirty="0"/>
              <a:t>, &lt;SJR1&gt; clôture à un &lt;SJR3&gt; strictement inférieur à &lt;ABAC&gt;.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&lt;SJR1&gt; clôture à un &lt;SJR3&gt; strictement inférieur à &lt;PDI&gt; de son &lt;NDR&gt; (&lt;NSD&gt; dans cet exemple). L’investisseur récupère alors le capital initialement investi diminué de l’intégralité de la baisse enregistrée par &lt;SJR1&gt;, soit &lt;NSD&gt;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&lt;SJR1&gt;</a:t>
            </a:r>
            <a:r>
              <a:rPr lang="fr-FR" sz="800" baseline="30000" dirty="0"/>
              <a:t>(3)</a:t>
            </a:r>
            <a:r>
              <a:rPr lang="fr-FR" sz="800" dirty="0"/>
              <a:t>, soit &lt;TRA.D.A&gt;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&lt;F1&gt;</a:t>
            </a:r>
            <a:r>
              <a:rPr lang="fr-FR" sz="800" baseline="30000" dirty="0">
                <a:solidFill>
                  <a:srgbClr val="04202E"/>
                </a:solidFill>
                <a:latin typeface="+mn-lt"/>
              </a:rPr>
              <a:t>(1)</a:t>
            </a:r>
            <a:r>
              <a:rPr lang="fr-FR" sz="800" dirty="0">
                <a:latin typeface="+mn-lt"/>
              </a:rPr>
              <a:t> des &lt;F0&gt;&lt;F0s&gt; &lt;1PR&gt; à &lt;ADPR&gt;, &lt;SJR1&gt; clôture à </a:t>
            </a:r>
            <a:r>
              <a:rPr lang="fr-FR" sz="800" dirty="0">
                <a:solidFill>
                  <a:schemeClr val="tx2"/>
                </a:solidFill>
                <a:latin typeface="+mn-lt"/>
              </a:rPr>
              <a:t>un &lt;SJR3&gt; strictement inférieur à &lt;ABAC&gt;</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&lt;baliseCM4&gt;</a:t>
            </a:r>
          </a:p>
          <a:p>
            <a:pPr lvl="0" defTabSz="1042988" fontAlgn="base">
              <a:spcBef>
                <a:spcPct val="0"/>
              </a:spcBef>
              <a:spcAft>
                <a:spcPts val="600"/>
              </a:spcAft>
            </a:pPr>
            <a:r>
              <a:rPr lang="fr-FR" sz="800" dirty="0">
                <a:solidFill>
                  <a:schemeClr val="tx1"/>
                </a:solidFill>
                <a:latin typeface="+mn-lt"/>
              </a:rPr>
              <a:t>Ce qui correspond à un Taux de Rendement Annuel net de                    &lt;BALISECMTRA&gt;</a:t>
            </a:r>
            <a:r>
              <a:rPr lang="fr-FR" sz="800" baseline="30000" dirty="0">
                <a:solidFill>
                  <a:schemeClr val="tx1"/>
                </a:solidFill>
                <a:latin typeface="+mn-lt"/>
              </a:rPr>
              <a:t>(2)</a:t>
            </a:r>
            <a:r>
              <a:rPr lang="fr-FR" sz="800" dirty="0">
                <a:solidFill>
                  <a:schemeClr val="tx1"/>
                </a:solidFill>
                <a:latin typeface="+mn-lt"/>
              </a:rPr>
              <a:t>, contre un Taux de Rendement Annuel net de &lt;TRA.M.SJ&gt;</a:t>
            </a:r>
            <a:r>
              <a:rPr lang="fr-FR" sz="800" baseline="30000" dirty="0">
                <a:solidFill>
                  <a:schemeClr val="tx1"/>
                </a:solidFill>
                <a:latin typeface="+mn-lt"/>
              </a:rPr>
              <a:t>(2)</a:t>
            </a:r>
            <a:r>
              <a:rPr lang="fr-FR" sz="800" dirty="0">
                <a:solidFill>
                  <a:schemeClr val="tx1"/>
                </a:solidFill>
                <a:latin typeface="+mn-lt"/>
              </a:rPr>
              <a:t>, pour un investissement direct dans &lt;SJR1&gt;</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&lt;NOM&gt;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&lt;F1&gt;</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&lt;SJR1&gt; </a:t>
            </a:r>
            <a:r>
              <a:rPr lang="fr-FR" sz="800" dirty="0">
                <a:solidFill>
                  <a:schemeClr val="tx2"/>
                </a:solidFill>
              </a:rPr>
              <a:t>clôture à </a:t>
            </a:r>
            <a:r>
              <a:rPr lang="fr-FR" sz="800" dirty="0">
                <a:solidFill>
                  <a:schemeClr val="tx2"/>
                </a:solidFill>
                <a:latin typeface="Proxima Nova Rg" panose="02000506030000020004" pitchFamily="2" charset="0"/>
              </a:rPr>
              <a:t>un &lt;SJR3&gt; supérieur à &lt;ABAC&gt; </a:t>
            </a:r>
            <a:r>
              <a:rPr lang="fr-FR" sz="800" dirty="0">
                <a:solidFill>
                  <a:schemeClr val="tx2"/>
                </a:solidFill>
              </a:rPr>
              <a:t>(&lt;NSF&gt; dans cet exemple). Le produit est automatiquement remboursé par anticipation. Il verse alors l’intégralité du capital initial majorée d’un &lt;GC&gt; de &lt;CPN&gt; par &lt;F0&gt; &lt;F2&gt; depuis le &lt;DDCI&gt;, soit un gain de &lt;GCA&gt; dans notre exemple.</a:t>
            </a:r>
          </a:p>
          <a:p>
            <a:pPr algn="just">
              <a:spcAft>
                <a:spcPts val="600"/>
              </a:spcAft>
            </a:pPr>
            <a:r>
              <a:rPr lang="fr-FR" sz="800" dirty="0"/>
              <a:t>Ce qui correspond à un Taux de Rendement Annuel net de &lt;TRA.F.A&gt;</a:t>
            </a:r>
            <a:r>
              <a:rPr lang="fr-FR" sz="800" baseline="30000" dirty="0"/>
              <a:t>(2)</a:t>
            </a:r>
            <a:r>
              <a:rPr lang="fr-FR" sz="800" dirty="0"/>
              <a:t>, contre un Taux de Rendement Annuel net de &lt;TRA.F.SJ&gt;</a:t>
            </a:r>
            <a:r>
              <a:rPr lang="fr-FR" sz="800" baseline="30000" dirty="0"/>
              <a:t>(2)</a:t>
            </a:r>
            <a:r>
              <a:rPr lang="fr-FR" sz="800" dirty="0"/>
              <a:t> pour un investissement direct dans </a:t>
            </a:r>
            <a:r>
              <a:rPr lang="it-IT" sz="800" dirty="0"/>
              <a:t>&lt;SJR1&gt;</a:t>
            </a:r>
            <a:r>
              <a:rPr lang="fr-FR" sz="800" baseline="30000" dirty="0"/>
              <a:t>(3)</a:t>
            </a:r>
            <a:r>
              <a:rPr lang="fr-FR" sz="800" dirty="0"/>
              <a:t>, du fait du </a:t>
            </a:r>
            <a:r>
              <a:rPr lang="fr-FR" sz="800" b="1" dirty="0">
                <a:solidFill>
                  <a:schemeClr val="tx2"/>
                </a:solidFill>
              </a:rPr>
              <a:t>mécanisme de plafonnement des gains à &lt;CPN&gt; par &lt;F0&gt; &lt;F2&gt; depuis le &lt;DDCI&gt;.</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rPr lang="fr-FR" dirty="0"/>
              <a:t>&lt;graph2&gt;</a:t>
            </a:r>
            <a:endParaRPr lang="en-US" dirty="0"/>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a:r>
              <a:rPr lang="fr-FR" dirty="0"/>
              <a:t>&lt;graph3&gt;</a:t>
            </a:r>
            <a:endParaRPr lang="en-US" dirty="0"/>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a:r>
              <a:rPr lang="fr-FR" dirty="0"/>
              <a:t>&lt;graph4&gt;</a:t>
            </a:r>
            <a:endParaRPr lang="en-US" dirty="0"/>
          </a:p>
        </p:txBody>
      </p:sp>
      <p:sp>
        <p:nvSpPr>
          <p:cNvPr id="17" name="ZoneTexte 16">
            <a:extLst>
              <a:ext uri="{FF2B5EF4-FFF2-40B4-BE49-F238E27FC236}">
                <a16:creationId xmlns:a16="http://schemas.microsoft.com/office/drawing/2014/main" id="{A944F93F-A17D-C322-BB9F-96E734C25F9B}"/>
              </a:ext>
            </a:extLst>
          </p:cNvPr>
          <p:cNvSpPr txBox="1"/>
          <p:nvPr/>
        </p:nvSpPr>
        <p:spPr>
          <a:xfrm>
            <a:off x="4406900" y="9187246"/>
            <a:ext cx="2924142" cy="215444"/>
          </a:xfrm>
          <a:prstGeom prst="rect">
            <a:avLst/>
          </a:prstGeom>
          <a:noFill/>
        </p:spPr>
        <p:txBody>
          <a:bodyPr wrap="square" rtlCol="0">
            <a:spAutoFit/>
          </a:bodyPr>
          <a:lstStyle/>
          <a:p>
            <a:pPr algn="r"/>
            <a:r>
              <a:rPr lang="fr-FR" sz="800" u="sng" dirty="0"/>
              <a:t>Source :</a:t>
            </a:r>
            <a:r>
              <a:rPr lang="fr-FR" sz="800" dirty="0"/>
              <a:t> Equitim, le </a:t>
            </a:r>
            <a:r>
              <a:rPr lang="fr-FR" sz="800" dirty="0">
                <a:solidFill>
                  <a:schemeClr val="tx2"/>
                </a:solidFill>
              </a:rPr>
              <a:t>&lt;DDR_MAJ&gt;</a:t>
            </a:r>
            <a:endParaRPr lang="fr-FR" sz="800" dirty="0"/>
          </a:p>
        </p:txBody>
      </p:sp>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9D1B024F-C944-441B-9844-68C839998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21507</TotalTime>
  <Words>9820</Words>
  <Application>Microsoft Office PowerPoint</Application>
  <PresentationFormat>Personnalisé</PresentationFormat>
  <Paragraphs>375</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971</cp:revision>
  <cp:lastPrinted>2022-05-04T09:56:42Z</cp:lastPrinted>
  <dcterms:created xsi:type="dcterms:W3CDTF">2017-02-21T09:03:05Z</dcterms:created>
  <dcterms:modified xsi:type="dcterms:W3CDTF">2022-07-27T09:52:31Z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