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91" r:id="rId7"/>
    <p:sldId id="292" r:id="rId9"/>
    <p:sldId id="293" r:id="rId10"/>
    <p:sldId id="294" r:id="rId12"/>
    <p:sldId id="295" r:id="rId14"/>
    <p:sldId id="288" r:id="rId15"/>
    <p:sldId id="296" r:id="rId17"/>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50" d="100"/>
          <a:sy n="150" d="100"/>
        </p:scale>
        <p:origin x="1578" y="-4362"/>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2" Type="http://schemas.openxmlformats.org/officeDocument/2006/relationships/slide" Target="slides/slide8.xml"/><Relationship Id="rId14" Type="http://schemas.openxmlformats.org/officeDocument/2006/relationships/slide" Target="slides/slide10.xml"/><Relationship Id="rId15" Type="http://schemas.openxmlformats.org/officeDocument/2006/relationships/slide" Target="slides/slide11.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7" Type="http://schemas.openxmlformats.org/officeDocument/2006/relationships/slide" Target="slides/slide3.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27/07/2022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27/07/2022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png"/><Relationship Id="rId5"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kid.bnpparibas.com/%3cISIN%3e-FR.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475310"/>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anglais présentant un risque de perte en capital partielle ou totale en cours de vie et à l’échéance</a:t>
            </a:r>
            <a:r>
              <a:rPr lang="fr-FR" sz="800" b="1" cap="none" baseline="30000" dirty="0"/>
              <a:t>(1)</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13 juillet 2022 au 10 août 2022 (inclus). </a:t>
            </a:r>
            <a:r>
              <a:rPr lang="fr-FR" sz="800" cap="none" dirty="0"/>
              <a:t>Une fois le montant de l’enveloppe initiale atteint (30 000 000 EUR), la commercialisation de « Phoenix Memoire SKS » peut cesser à tout moment sans préavis avant le 10 août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rgbClr val="000000"/>
                </a:solidFill>
              </a:rPr>
              <a:t>5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dirty="0"/>
              <a:t>E</a:t>
            </a:r>
            <a:r>
              <a:rPr lang="fr-FR" sz="800" i="1" cap="none" dirty="0">
                <a:solidFill>
                  <a:schemeClr val="tx2"/>
                </a:solidFill>
              </a:rPr>
              <a:t>n cas de revente avant la date d'échéance</a:t>
            </a:r>
            <a:r>
              <a:rPr lang="fr-FR" sz="800" i="1" cap="none" baseline="30000" dirty="0">
                <a:solidFill>
                  <a:schemeClr val="tx2"/>
                </a:solidFill>
              </a:rPr>
              <a:t>(2)</a:t>
            </a:r>
            <a:r>
              <a:rPr lang="fr-FR" sz="800" i="1" cap="none" dirty="0">
                <a:solidFill>
                  <a:schemeClr val="tx2"/>
                </a:solidFill>
              </a:rPr>
              <a:t> alors que les conditions de remboursement anticipé automatique ne sont pas remplies,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FR001400B4A4</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Phoenix Memoire SKS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PHOENIX MEMOIRE SKS</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76518" y="9765983"/>
            <a:ext cx="6468782" cy="700192"/>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rPr>
              <a:t>(1) 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dirty="0">
                <a:solidFill>
                  <a:schemeClr val="tx2"/>
                </a:solidFill>
              </a:rPr>
              <a:t>(2) </a:t>
            </a:r>
            <a:r>
              <a:rPr lang="fr-FR" sz="650" dirty="0">
                <a:solidFill>
                  <a:srgbClr val="000000"/>
                </a:solidFill>
              </a:rPr>
              <a:t>Veuillez vous référer au tableau récapitulant les principales caractéristiques financières en page 8 pour le détail des dates. </a:t>
            </a:r>
            <a:endParaRPr lang="fr-FR" sz="650" dirty="0">
              <a:solidFill>
                <a:schemeClr val="tx2"/>
              </a:solidFill>
            </a:endParaRPr>
          </a:p>
          <a:p>
            <a:pPr algn="just" defTabSz="914400"/>
            <a:r>
              <a:rPr lang="fr-FR" sz="650" dirty="0">
                <a:solidFill>
                  <a:schemeClr val="tx2"/>
                </a:solidFill>
              </a:rPr>
              <a:t>(3)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27 juillet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8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10/08/2022 jusqu’à la date de remboursement anticipé automatique éventuel</a:t>
            </a:r>
            <a:r>
              <a:rPr lang="fr-FR" sz="650" baseline="30000" dirty="0">
                <a:solidFill>
                  <a:schemeClr val="tx2"/>
                </a:solidFill>
                <a:latin typeface="+mn-lt"/>
              </a:rPr>
              <a:t>(1) </a:t>
            </a:r>
            <a:r>
              <a:rPr lang="fr-FR" sz="650" dirty="0">
                <a:solidFill>
                  <a:schemeClr val="tx2"/>
                </a:solidFill>
                <a:latin typeface="+mn-lt"/>
              </a:rPr>
              <a:t>ou d’échéance</a:t>
            </a:r>
            <a:r>
              <a:rPr lang="fr-FR" sz="650" baseline="30000" dirty="0">
                <a:solidFill>
                  <a:schemeClr val="tx2"/>
                </a:solidFill>
                <a:latin typeface="+mn-lt"/>
              </a:rPr>
              <a:t>(1)</a:t>
            </a:r>
            <a:r>
              <a:rPr lang="fr-FR" sz="650" baseline="30000" dirty="0">
                <a:solidFill>
                  <a:schemeClr val="tx2"/>
                </a:solidFill>
              </a:rPr>
              <a:t> </a:t>
            </a:r>
            <a:r>
              <a:rPr lang="fr-FR" sz="650" dirty="0">
                <a:solidFill>
                  <a:schemeClr val="tx2"/>
                </a:solidFill>
                <a:latin typeface="+mn-lt"/>
              </a:rPr>
              <a:t>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a:p>
            <a:pPr marL="0" lvl="1" algn="just"/>
            <a:r>
              <a:rPr lang="fr-FR" sz="650" dirty="0">
                <a:solidFill>
                  <a:schemeClr val="tx2"/>
                </a:solidFill>
                <a:latin typeface="+mn-lt"/>
              </a:rPr>
              <a:t>(3) dividendes non réinvestis et dividendes non réinvestis et dividendes non réinvestis</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du panier équipondéré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le panier équipondéré clôture à un niveau strictement inférieur à 65% de son Niveau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À la date de constatation finale⁽¹⁾, le panier équipondéré clôture à un niveau strictement inférieur à 75% mais supérieur ou égal à 65% de son Niveau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annuelle du mécanisme de remboursement anticipé automatique</a:t>
            </a:r>
            <a:r>
              <a:rPr lang="fr-FR" sz="800" b="0" baseline="30000" dirty="0">
                <a:latin typeface="+mn-lt"/>
              </a:rPr>
              <a:t>(1)</a:t>
            </a:r>
            <a:r>
              <a:rPr lang="fr-FR" sz="800" b="0" dirty="0">
                <a:latin typeface="+mn-lt"/>
              </a:rPr>
              <a:t>, le panier équipondéré clôture à un niveau supérieur ou égal à 100% de son Niveau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43228"/>
            <a:ext cx="6739266" cy="288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Phoenix Memoire SKS » EST TRÈS SENSIBLE À UNE FAIBLE VARIATION DU niveau DE le panier équipondéré AUTOUR DES SEUILS DE 65% ET DE 75% DE SON Niveau initial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de l'année 1, à la date de constatation correspondante, le panier équipondéré clôture à un niveau strictement supérieur à 100% de son 75. Le produit verse donc un coupon de 7,40% au titre du année.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années 2 à 4, aux dates de constatation correspondantes</a:t>
            </a:r>
            <a:r>
              <a:rPr lang="fr-FR" sz="800" baseline="30000" dirty="0"/>
              <a:t>(1)</a:t>
            </a:r>
            <a:r>
              <a:rPr lang="fr-FR" sz="800" dirty="0"/>
              <a:t>, le panier équipondéré clôture à un niveau strictement inférieur au seuil de versement du coupon. Le mécanisme de remboursement anticipé automatique n’est donc pas activé et le produit ne verse aucun coupon, ils sont mis en mémoire.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le panier équipondéré clôture à un niveau strictement inférieur à 65% de son Niveau initial (25% dans cet exemple). L’investisseur récupère alors le capital initialement investi diminué de l’intégralité de la baisse enregistrée par le panier équipondéré, soit 25%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-23,22%</a:t>
            </a:r>
            <a:r>
              <a:rPr lang="fr-FR" sz="800" baseline="30000" dirty="0"/>
              <a:t>(2)</a:t>
            </a:r>
            <a:r>
              <a:rPr lang="fr-FR" sz="800" dirty="0"/>
              <a:t>, contre un taux de rendement annuel net négatif de </a:t>
            </a:r>
            <a:r>
              <a:rPr lang="fr-FR" sz="800" dirty="0">
                <a:solidFill>
                  <a:srgbClr val="000000"/>
                </a:solidFill>
              </a:rPr>
              <a:t>-25,20%</a:t>
            </a:r>
            <a:r>
              <a:rPr lang="fr-FR" sz="800" baseline="30000" dirty="0"/>
              <a:t>(2)</a:t>
            </a:r>
            <a:r>
              <a:rPr lang="fr-FR" sz="800" dirty="0"/>
              <a:t>, pour un investissement direct dans le panier équipondéré</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488831"/>
            <a:ext cx="3189159" cy="2077492"/>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ts val="600"/>
              </a:spcAft>
            </a:pPr>
            <a:r>
              <a:rPr lang="fr-FR" sz="800" dirty="0">
                <a:latin typeface="+mn-lt"/>
              </a:rPr>
              <a:t>À l’issue de l'année 2, à la date de constatation correspondante(1), le panier équipondéré clôture à un niveau strictement inférieur à 100% de son Niveau initial mais supérieur au seuil de versement du coupon. Le mécanisme de remboursement anticipé automatique n’est donc pas activé mais le produit verse un coupon de 7,40% au titre de l'année ainsi que le coupon mémorisé au préalable.</a:t>
            </a:r>
          </a:p>
          <a:p>
            <a:pPr defTabSz="1042988" fontAlgn="base">
              <a:spcBef>
                <a:spcPct val="0"/>
              </a:spcBef>
              <a:spcAft>
                <a:spcPts val="600"/>
              </a:spcAft>
            </a:pPr>
            <a:r>
              <a:rPr lang="fr-FR" sz="800" dirty="0">
                <a:latin typeface="+mn-lt"/>
              </a:rPr>
              <a:t>À l’issue des années 3 à 4, aux dates de constatation correspondantes(1), le panier équipondéré clôture à un niveau strictement inférieur au seuil de versement du coupon. Le mécanisme de remboursement anticipé automatique n’est donc pas activé et le produit ne verse aucun coupon, ils sont mis en mémoire.</a:t>
            </a:r>
          </a:p>
          <a:p>
            <a:pPr defTabSz="1042988" fontAlgn="base">
              <a:spcBef>
                <a:spcPct val="0"/>
              </a:spcBef>
              <a:spcAft>
                <a:spcPts val="600"/>
              </a:spcAft>
            </a:pPr>
            <a:r>
              <a:rPr lang="fr-FR" sz="800" dirty="0">
                <a:latin typeface="+mn-lt"/>
              </a:rPr>
              <a:t>À la date de constatation finale⁽¹⁾, le panier équipondéré clôture à un niveau strictement inférieur à 75% de son Niveau initial (70% dans cet exemple) mais strictement supérieur à 65% de son Niveau initial.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5,72%</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-7,89%</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le panier équipondéré</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Phoenix Memoire SKS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84995"/>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
            </a:r>
          </a:p>
          <a:p>
            <a:pPr algn="just">
              <a:spcAft>
                <a:spcPts val="600"/>
              </a:spcAft>
            </a:pPr>
            <a:r>
              <a:rPr lang="fr-FR" sz="800" dirty="0">
                <a:solidFill>
                  <a:schemeClr val="tx2"/>
                </a:solidFill>
              </a:rPr>
              <a:t>Dès la fin de l'année 1, à la date de constatation correspondante</a:t>
            </a:r>
            <a:r>
              <a:rPr lang="fr-FR" sz="800" baseline="30000" dirty="0">
                <a:solidFill>
                  <a:schemeClr val="tx2"/>
                </a:solidFill>
              </a:rPr>
              <a:t>(1)</a:t>
            </a:r>
            <a:r>
              <a:rPr lang="fr-FR" sz="800" dirty="0">
                <a:solidFill>
                  <a:schemeClr val="tx2"/>
                </a:solidFill>
              </a:rPr>
              <a:t>, le panier équipondéré clôture à un niveau supérieur à 100% de son Niveau initial (115% dans cet exemple). Le produit est alors automatiquement remboursé par anticipation. L’investisseur récupère l’intégralité du capital initial majoré du coupon de 7,40%.</a:t>
            </a:r>
          </a:p>
          <a:p>
            <a:pPr algn="just">
              <a:spcAft>
                <a:spcPts val="600"/>
              </a:spcAft>
            </a:pPr>
            <a:r>
              <a:rPr lang="fr-FR" sz="800" dirty="0">
                <a:solidFill>
                  <a:srgbClr val="04202E"/>
                </a:solidFill>
              </a:rPr>
              <a:t>Ce qui correspond à un taux de rendement annuel net de 0%</a:t>
            </a:r>
            <a:r>
              <a:rPr lang="fr-FR" sz="800" baseline="30000" dirty="0">
                <a:solidFill>
                  <a:srgbClr val="04202E"/>
                </a:solidFill>
              </a:rPr>
              <a:t>(2)</a:t>
            </a:r>
            <a:r>
              <a:rPr lang="fr-FR" sz="800" dirty="0">
                <a:solidFill>
                  <a:srgbClr val="04202E"/>
                </a:solidFill>
              </a:rPr>
              <a:t>, contre un taux de rendement annuel net de </a:t>
            </a:r>
            <a:r>
              <a:rPr lang="fr-FR" sz="800" dirty="0"/>
              <a:t>14,83%</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le panier équipondéré</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7,40% par année.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KERING ET TOTALENERGIES ET SCHNEIDER ELECTRIC SE</a:t>
            </a:r>
            <a:endParaRPr lang="fr-FR" sz="1200" cap="none" dirty="0">
              <a:solidFill>
                <a:srgbClr val="B9A049"/>
              </a:solidFill>
              <a:latin typeface="Futura PT" panose="020B0902020204020203" pitchFamily="34" charset="0"/>
            </a:endParaRP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205284303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26/07/2022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10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 KERING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-27,10%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20,47%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106,27%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536,38%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629,68%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700"/>
                      </a:pPr>
                      <a:r>
                        <a:t> TOTALENERGIES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43,03%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25,29%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54,20%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143,93%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159,18%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700"/>
                      </a:pPr>
                      <a:r>
                        <a:t> SCHNEIDER ELECTRIC SE</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-9,11%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69,10%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115,41%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262,65%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281,33%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DES ACTIONS </a:t>
            </a:r>
            <a:r>
              <a:rPr lang="fr-FR" sz="1200" cap="none" dirty="0">
                <a:solidFill>
                  <a:srgbClr val="B9A049"/>
                </a:solidFill>
                <a:latin typeface="Futura PT" panose="020B0902020204020203" pitchFamily="34" charset="0"/>
              </a:rPr>
              <a:t> KERING ET TOTALENERGIES ET SCHNEIDER ELECTRIC SE</a:t>
            </a:r>
            <a:r>
              <a:rPr lang="fr-FR" sz="1200" cap="none" dirty="0">
                <a:latin typeface="Futura PT" panose="020B0902020204020203" pitchFamily="34" charset="0"/>
              </a:rPr>
              <a:t> ENTRE LE </a:t>
            </a:r>
            <a:r>
              <a:rPr lang="en-US" sz="1200" b="0" dirty="0">
                <a:solidFill>
                  <a:srgbClr val="B9A049"/>
                </a:solidFill>
                <a:effectLst/>
                <a:latin typeface="+mj-lt"/>
              </a:rPr>
              <a:t>26/07/2010</a:t>
            </a:r>
            <a:r>
              <a:rPr lang="en-US" sz="1200" dirty="0">
                <a:latin typeface="+mj-lt"/>
              </a:rPr>
              <a:t> </a:t>
            </a:r>
            <a:r>
              <a:rPr lang="fr-FR" sz="1200" cap="none">
                <a:latin typeface="Futura PT" panose="020B0902020204020203" pitchFamily="34" charset="0"/>
              </a:rPr>
              <a:t>ET LE </a:t>
            </a:r>
            <a:r>
              <a:rPr lang="fr-FR" sz="1200" cap="none">
                <a:solidFill>
                  <a:srgbClr val="B9A049"/>
                </a:solidFill>
                <a:latin typeface="Futura PT" panose="020B0902020204020203" pitchFamily="34" charset="0"/>
              </a:rPr>
              <a:t>26/07/2022</a:t>
            </a:r>
            <a:endParaRPr lang="fr-FR" sz="1200" cap="none" dirty="0">
              <a:solidFill>
                <a:srgbClr val="B9A049"/>
              </a:solidFill>
              <a:latin typeface="Futura PT" panose="020B0902020204020203" pitchFamily="34" charset="0"/>
            </a:endParaRP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dirty="0"/>
              <a:t>(1) BNP Paribas </a:t>
            </a:r>
            <a:r>
              <a:rPr lang="fr-FR" sz="650" dirty="0" err="1"/>
              <a:t>Issuance</a:t>
            </a:r>
            <a:r>
              <a:rPr lang="fr-FR" sz="650" dirty="0"/>
              <a:t> B.V. : Standard &amp; Poor’s A+. BNP Paribas : Standard &amp; Poor’s A+ / Moody’s Aa3 / Fitch AA-. Notations en vigueur au moment de la rédaction de la présente brochure, le 27 juillet 2022,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506969443"/>
              </p:ext>
            </p:extLst>
          </p:nvPr>
        </p:nvGraphicFramePr>
        <p:xfrm>
          <a:off x="360894" y="929968"/>
          <a:ext cx="6790215" cy="7883120"/>
        </p:xfrm>
        <a:graphic>
          <a:graphicData uri="http://schemas.openxmlformats.org/drawingml/2006/table">
            <a:tbl>
              <a:tblPr firstRow="1" bandRow="1">
                <a:tableStyleId>{5C22544A-7EE6-4342-B048-85BDC9FD1C3A}</a:tableStyleId>
              </a:tblPr>
              <a:tblGrid>
                <a:gridCol w="2078355">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6247673"/>
                  </a:ext>
                </a:extLst>
              </a:tr>
              <a:tr h="472328">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SA(1), le produit présente un risque de perte en capital à hauteur de l’intégralité de la baisse enregistrée par le panier équipondéré.</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Issuance B.V.(1)(véhicule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SA(1)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panier équipondéré entre Kering et TotalEnergies et Schneider Electric SE ( dividendes non réinvestis et dividendes non réinvestis et dividendes non réinvestis ; code Bloomberg : KER FP Equity et TTE FP Equity et SU FP Equity ; place de cotation : sponsor Euronext Paris SA et Euronext Paris SA et Euronext Paris SA ; www.kering.com et www,totalenergies.com et www.se.com).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10/08/2022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13/07/2022 au 10/08/2022 (inclus). Une fois le montant de l’enveloppe initiale atteint (30 000 000 EUR), la commercialisation de « Phoenix Memoire SKS » peut cesser à tout moment sans préavis avant le 10/08/2022,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cours de clôture des actions Kering et TotalEnergies et Schneider Electric SE le 13/07/2022.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13/07/2027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20/07/2027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annuelle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13/07/2023, 15/07/2024, 14/07/2025, 13/07/2026, 13/07/2027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20/07/2023, 22/07/2024, 21/07/2025, 20/07/2026, 20/07/2027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20/07/2023, 22/07/2024, 21/07/2025, 20/07/2026</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du panier équipondéré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de son Niveau initial</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65% du Niveau initial du panier équipondéré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just">
                        <a:lnSpc>
                          <a:spcPct val="100000"/>
                        </a:lnSpc>
                        <a:defRPr sz="700"/>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FR001400B4A4</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287506" y="9710969"/>
            <a:ext cx="6359682" cy="553998"/>
          </a:xfrm>
          <a:prstGeom prst="rect">
            <a:avLst/>
          </a:prstGeom>
        </p:spPr>
        <p:txBody>
          <a:bodyPr wrap="square">
            <a:spAutoFit/>
          </a:bodyPr>
          <a:lstStyle/>
          <a:p>
            <a:pPr algn="just"/>
            <a:r>
              <a:rPr lang="fr-FR" sz="600" dirty="0">
                <a:solidFill>
                  <a:schemeClr val="tx2"/>
                </a:solidFill>
                <a:ea typeface="SimSun" pitchFamily="2" charset="-122"/>
                <a:cs typeface="Times New Roman" pitchFamily="18" charset="0"/>
              </a:rPr>
              <a:t>Siège social : Société Equitim, 52 Avenue André-Morizet - 92100 Boulogne-Billancourt.</a:t>
            </a:r>
          </a:p>
          <a:p>
            <a:pPr algn="just"/>
            <a:r>
              <a:rPr lang="fr-FR" sz="600" dirty="0">
                <a:solidFill>
                  <a:schemeClr val="tx2"/>
                </a:solidFill>
                <a:ea typeface="SimSun" pitchFamily="2" charset="-122"/>
                <a:cs typeface="Times New Roman" pitchFamily="18" charset="0"/>
              </a:rPr>
              <a:t>Société par Actions Simplifiée de 947 369 euros.</a:t>
            </a:r>
          </a:p>
          <a:p>
            <a:pPr algn="just"/>
            <a:r>
              <a:rPr lang="fr-FR" sz="600" dirty="0">
                <a:solidFill>
                  <a:schemeClr val="tx2"/>
                </a:solidFill>
                <a:ea typeface="SimSun" pitchFamily="2" charset="-122"/>
                <a:cs typeface="Times New Roman" pitchFamily="18" charset="0"/>
              </a:rPr>
              <a:t>Numéro SIRET : 50093363500012</a:t>
            </a:r>
          </a:p>
          <a:p>
            <a:pPr algn="just"/>
            <a:r>
              <a:rPr lang="fr-FR" sz="600" dirty="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dirty="0">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a:t>
            </a:r>
            <a:r>
              <a:rPr lang="fr-FR" sz="900" b="1">
                <a:solidFill>
                  <a:srgbClr val="B9A049"/>
                </a:solidFill>
                <a:hlinkClick r:id="rId2">
                  <a:extLst>
                    <a:ext uri="{A12FA001-AC4F-418D-AE19-62706E023703}">
                      <ahyp:hlinkClr xmlns:ahyp="http://schemas.microsoft.com/office/drawing/2018/hyperlinkcolor" val="tx"/>
                    </a:ext>
                  </a:extLst>
                </a:hlinkClick>
              </a:rPr>
              <a:t>com/FR001400B4A4-FR</a:t>
            </a:r>
            <a:r>
              <a:rPr lang="fr-FR" sz="900" b="1" dirty="0">
                <a:solidFill>
                  <a:srgbClr val="B9A049"/>
                </a:solidFill>
                <a:hlinkClick r:id="rId2">
                  <a:extLst>
                    <a:ext uri="{A12FA001-AC4F-418D-AE19-62706E023703}">
                      <ahyp:hlinkClr xmlns:ahyp="http://schemas.microsoft.com/office/drawing/2018/hyperlinkcolor" val="tx"/>
                    </a:ext>
                  </a:extLst>
                </a:hlinkClick>
              </a:rPr>
              <a:t>.pdf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10/08/2022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837990"/>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87125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5137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Phoenix Memoire SKS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10/08/2022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Phoenix Memoire SKS », vous êtes exposé pour une durée de 1 à 5 années 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Kering et TotalEnergies et Schneider Electric SE, la performance positive ou négative de ce placement dépendant de l'évolution du panier équipondéré entre Kering (dividendes non réinvestis ; code Bloomberg : KER FP Equity ; place de cotation : Euronext Paris SA ; www.kering.com) et TotalEnergies (dividendes non réinvestis ; code Bloomberg : TTE FP Equity ; place de cotation : Euronext Paris SA ; www,totalenergies.com) et Schneider Electric SE (dividendes non réinvestis; code Bloomberg : SU FP Equity; place de cotation : Euronext Paris SA ; www.se.com).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le panier équipondéré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65%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de l'année 1 jusqu'à la fin de l'année 4</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annuelle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le panier équipondéré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100%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7,40% par année ainsi que les coupons mémorisés au préalable </a:t>
            </a:r>
            <a:r>
              <a:rPr kumimoji="0" lang="fr-FR" sz="800" b="0" i="0" u="none" strike="noStrike" kern="1200" cap="none" spc="0" normalizeH="0" baseline="0" noProof="0" dirty="0">
                <a:ln>
                  <a:noFill/>
                </a:ln>
                <a:effectLst/>
                <a:uLnTx/>
                <a:uFillTx/>
                <a:latin typeface="Proxima Nova Rg"/>
                <a:ea typeface="+mn-ea"/>
                <a:cs typeface="+mn-cs"/>
              </a:rPr>
              <a:t>si, à une date de constatation annuelle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le panier équipondéré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100% de son 75</a:t>
            </a:r>
            <a:r>
              <a:rPr kumimoji="0" lang="fr-FR" sz="800" b="0"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le panier équipondéré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le panier équipondéré</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35% par rapport à son Niveau initial, l’investisseur accepte de limiter ses gains en cas de forte hausse des marchés (taux de rendement annuel net maximum de 0%</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Phoenix Memoire SKS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Phoenix Memoire SKS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Phoenix Memoire SKS » ne peut constituer l’intégralité d’un portefeuille d’investissement. L’investisseur est exposé pour une durée de 1 à 5 années </a:t>
            </a:r>
            <a:r>
              <a:rPr lang="fr-FR" b="1" i="1" dirty="0">
                <a:solidFill>
                  <a:schemeClr val="tx1"/>
                </a:solidFill>
                <a:latin typeface="Proxima Nova Rg"/>
              </a:rPr>
              <a:t>le panier équipondéré, et ne bénéficie pas de la diversification offerte par les indices de marchés actions.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763372"/>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10/08/2022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annuelle</a:t>
            </a:r>
            <a:r>
              <a:rPr lang="fr-FR" sz="800" baseline="30000" dirty="0">
                <a:solidFill>
                  <a:schemeClr val="tx2"/>
                </a:solidFill>
              </a:rPr>
              <a:t>(1) </a:t>
            </a:r>
            <a:r>
              <a:rPr lang="fr-FR" sz="800" dirty="0">
                <a:solidFill>
                  <a:schemeClr val="tx2"/>
                </a:solidFill>
              </a:rPr>
              <a:t>et à la date de constatation finale, on compare le niveau de le panier équipondéré à son Niveau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initial correspond au cours de clôture des actions Kering et TotalEnergies et Schneider Electric SE le 13/07/2022.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annuelle</a:t>
            </a:r>
            <a:r>
              <a:rPr lang="fr-FR" sz="800" b="1" baseline="30000" dirty="0">
                <a:solidFill>
                  <a:schemeClr val="tx2"/>
                </a:solidFill>
              </a:rPr>
              <a:t>(1)</a:t>
            </a:r>
            <a:r>
              <a:rPr lang="fr-FR" sz="800" b="1" dirty="0">
                <a:solidFill>
                  <a:schemeClr val="tx2"/>
                </a:solidFill>
              </a:rPr>
              <a:t>, </a:t>
            </a:r>
            <a:r>
              <a:rPr lang="it-IT" sz="800" b="1" dirty="0">
                <a:solidFill>
                  <a:schemeClr val="tx2"/>
                </a:solidFill>
              </a:rPr>
              <a:t>le panier équipondéré </a:t>
            </a:r>
            <a:r>
              <a:rPr lang="fr-FR" sz="800" b="1" dirty="0">
                <a:solidFill>
                  <a:schemeClr val="tx2"/>
                </a:solidFill>
              </a:rPr>
              <a:t>clôture à un niveau supérieur ou égal à 100% de son 75</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7,40%</a:t>
            </a:r>
          </a:p>
          <a:p>
            <a:pPr defTabSz="1042988" fontAlgn="base">
              <a:spcBef>
                <a:spcPct val="0"/>
              </a:spcBef>
              <a:spcAft>
                <a:spcPct val="0"/>
              </a:spcAft>
            </a:pPr>
            <a:r>
              <a:rPr lang="fr-FR" dirty="0">
                <a:solidFill>
                  <a:schemeClr val="tx1"/>
                </a:solidFill>
                <a:latin typeface="Proxima Nova Rg" panose="02000506030000020004" pitchFamily="2" charset="0"/>
              </a:rPr>
              <a:t> 
 + 
 Les éventuels coupons mémorisés au préalable</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annuelle</a:t>
            </a:r>
            <a:r>
              <a:rPr lang="fr-FR" sz="800" b="1" baseline="30000" dirty="0">
                <a:solidFill>
                  <a:schemeClr val="tx2"/>
                </a:solidFill>
              </a:rPr>
              <a:t>(1)</a:t>
            </a:r>
            <a:r>
              <a:rPr lang="fr-FR" sz="800" b="1" dirty="0">
                <a:solidFill>
                  <a:schemeClr val="tx2"/>
                </a:solidFill>
              </a:rPr>
              <a:t>, </a:t>
            </a:r>
            <a:r>
              <a:rPr lang="it-IT" sz="800" b="1" dirty="0">
                <a:solidFill>
                  <a:schemeClr val="tx2"/>
                </a:solidFill>
              </a:rPr>
              <a:t>le panier équipondéré </a:t>
            </a:r>
            <a:r>
              <a:rPr lang="fr-FR" sz="800" b="1" dirty="0">
                <a:solidFill>
                  <a:schemeClr val="tx2"/>
                </a:solidFill>
              </a:rPr>
              <a:t>clôture à un niveau </a:t>
            </a:r>
            <a:r>
              <a:rPr lang="fr-FR" sz="800" b="1" dirty="0">
                <a:solidFill>
                  <a:schemeClr val="tx2"/>
                </a:solidFill>
                <a:latin typeface="Proxima Nova Rg" panose="02000506030000020004" pitchFamily="2" charset="0"/>
              </a:rPr>
              <a:t>strictement inférieur à 100% de son 75,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il est mis en mémoire</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10/08/2022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5,51%</a:t>
            </a:r>
            <a:r>
              <a:rPr lang="fr-FR" sz="800" baseline="30000" dirty="0"/>
              <a:t>(2)</a:t>
            </a:r>
            <a:r>
              <a:rPr lang="fr-FR" sz="800" dirty="0"/>
              <a:t> et 4,76%</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13 juillet 2027, en l’absence de remboursement anticipé automatique préalable, on compare le niveau de clôture du panier équipondéré</a:t>
            </a:r>
            <a:r>
              <a:rPr lang="en-US" sz="800" dirty="0">
                <a:solidFill>
                  <a:schemeClr val="tx2"/>
                </a:solidFill>
              </a:rPr>
              <a:t> </a:t>
            </a:r>
            <a:r>
              <a:rPr lang="fr-FR" sz="800" dirty="0">
                <a:solidFill>
                  <a:schemeClr val="tx2"/>
                </a:solidFill>
              </a:rPr>
              <a:t>à son Niveau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le panier équipondéré </a:t>
            </a:r>
            <a:r>
              <a:rPr lang="fr-FR" sz="800" b="1" dirty="0">
                <a:solidFill>
                  <a:schemeClr val="tx2"/>
                </a:solidFill>
              </a:rPr>
              <a:t>clôture à un niveau supérieur ou égal à 75% de son Niveau initial, l’investisseur reçoit, le 20 juillet 2027</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le panier équipondéré </a:t>
            </a:r>
            <a:r>
              <a:rPr lang="fr-FR" sz="800" b="1" dirty="0">
                <a:solidFill>
                  <a:schemeClr val="tx2"/>
                </a:solidFill>
              </a:rPr>
              <a:t>clôture à un niveau strictement inférieur à 65% de son Niveau initial, l’investisseur reçoit, le 20 juillet 2027</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le panier équipondéré entre son Niveau initial et son niveau final le 13/07/2027</a:t>
            </a:r>
          </a:p>
          <a:p>
            <a:pPr marL="0" indent="0" algn="ctr">
              <a:lnSpc>
                <a:spcPct val="100000"/>
              </a:lnSpc>
              <a:spcBef>
                <a:spcPts val="0"/>
              </a:spcBef>
              <a:buNone/>
            </a:pPr>
            <a:r>
              <a:rPr lang="fr-FR" sz="800" dirty="0"/>
              <a:t>(Soit un taux de rendement annuel net inférieur ou égal à -4,00%</a:t>
            </a:r>
            <a:r>
              <a:rPr lang="fr-FR" sz="800" baseline="30000" dirty="0"/>
              <a:t>(2)</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t>3,44%</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le panier équipondéré </a:t>
            </a:r>
            <a:r>
              <a:rPr lang="fr-FR" sz="800" b="1" dirty="0">
                <a:solidFill>
                  <a:srgbClr val="000000"/>
                </a:solidFill>
              </a:rPr>
              <a:t>clôture à un niveau strictement inférieur à 75% mais supérieur ou égal à 65% de son Niveau initial, l’investisseur reçoit, le 20 juillet 2027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5,72%</a:t>
            </a:r>
            <a:r>
              <a:rPr lang="fr-FR" sz="800" baseline="30000" dirty="0"/>
              <a:t>(2) </a:t>
            </a:r>
            <a:r>
              <a:rPr lang="fr-FR" sz="800" dirty="0"/>
              <a:t>et 4,43%</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annuelle</a:t>
            </a:r>
            <a:r>
              <a:rPr lang="fr-FR" sz="800" baseline="30000" dirty="0">
                <a:solidFill>
                  <a:schemeClr val="tx2"/>
                </a:solidFill>
              </a:rPr>
              <a:t>(1) </a:t>
            </a:r>
            <a:r>
              <a:rPr lang="fr-FR" sz="800" dirty="0">
                <a:solidFill>
                  <a:schemeClr val="tx2"/>
                </a:solidFill>
              </a:rPr>
              <a:t>à partir de la fin de l'année 1 et jusqu’à la fin de l'année 4, on compare le niveau de clôture du panier équipondéré à son Niveau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annuelle</a:t>
            </a:r>
            <a:r>
              <a:rPr lang="fr-FR" sz="800" b="1" baseline="30000" dirty="0">
                <a:solidFill>
                  <a:schemeClr val="tx2"/>
                </a:solidFill>
              </a:rPr>
              <a:t>(1)</a:t>
            </a:r>
            <a:r>
              <a:rPr lang="fr-FR" sz="800" b="1" dirty="0">
                <a:solidFill>
                  <a:schemeClr val="tx2"/>
                </a:solidFill>
              </a:rPr>
              <a:t>, </a:t>
            </a:r>
            <a:r>
              <a:rPr lang="it-IT" sz="800" b="1" dirty="0">
                <a:solidFill>
                  <a:schemeClr val="tx2"/>
                </a:solidFill>
              </a:rPr>
              <a:t>le panier équipondéré </a:t>
            </a:r>
            <a:r>
              <a:rPr lang="fr-FR" sz="800" b="1" dirty="0">
                <a:solidFill>
                  <a:schemeClr val="tx2"/>
                </a:solidFill>
              </a:rPr>
              <a:t>clôture à un niveau supérieur ou égal à 100% de son Niveau initial,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8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10/08/2022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23262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annuelle</a:t>
            </a:r>
            <a:r>
              <a:rPr lang="fr-FR" sz="800" baseline="30000" dirty="0">
                <a:solidFill>
                  <a:srgbClr val="000000"/>
                </a:solidFill>
              </a:rPr>
              <a:t>(1)</a:t>
            </a:r>
            <a:r>
              <a:rPr lang="fr-FR" sz="800" dirty="0">
                <a:solidFill>
                  <a:srgbClr val="000000"/>
                </a:solidFill>
              </a:rPr>
              <a:t>, </a:t>
            </a:r>
            <a:r>
              <a:rPr lang="fr-FR" sz="800" dirty="0"/>
              <a:t>l’investisseur peut recevoir un coupon de 7,40% dès lors que le panier équipondéré clôture à un niveau supérieur ou égal à 100% de son 75</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Les coupons non versés précédemment sont récupérés et versés au prochain paiement éventuel du coupon.</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de l'année 1 jusqu'à la fin de l'année 4, si à l’une des dates de constatation annuelle correspondantes</a:t>
            </a:r>
            <a:r>
              <a:rPr lang="fr-FR" sz="800" baseline="30000" dirty="0">
                <a:solidFill>
                  <a:srgbClr val="000000"/>
                </a:solidFill>
              </a:rPr>
              <a:t>(1)</a:t>
            </a:r>
            <a:r>
              <a:rPr lang="fr-FR" sz="800" dirty="0">
                <a:solidFill>
                  <a:srgbClr val="000000"/>
                </a:solidFill>
              </a:rPr>
              <a:t> le panier équipondéré clôture à un niveau supérieur ou égal à 100% de son Niveau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7,40% ainsi que les coupons mémorisés au préalable (soit un taux de rendement annuel net maximum de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le panier équipondéré clôture à un niveau supérieur ou égal à 65% de son Niveau initial, l’investisseur récupère alors l’intégralité de son capital initial (soit un taux de rendement annuel net maximum de 4,76%</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Phoenix Memoire SKS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le panier équipondéré enregistre une baisse supérieure à 35%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de 1 à 5 années.</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du panier équipondéré, du fait du </a:t>
            </a:r>
            <a:r>
              <a:rPr lang="fr-FR" sz="800" b="1" dirty="0">
                <a:solidFill>
                  <a:srgbClr val="000000"/>
                </a:solidFill>
              </a:rPr>
              <a:t>mécanisme de plafonnement des gains à 7,40% par année </a:t>
            </a:r>
            <a:r>
              <a:rPr lang="fr-FR" sz="800" dirty="0">
                <a:solidFill>
                  <a:srgbClr val="000000"/>
                </a:solidFill>
              </a:rPr>
              <a:t>(soit un taux de rendement annuel net maximum de 4,76%</a:t>
            </a:r>
            <a:r>
              <a:rPr lang="fr-FR" sz="800" baseline="300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Phoenix Memoire SKS » est très sensible à une faible variation du niveau de clôture du panier équipondéré autour des seuils de </a:t>
            </a:r>
            <a:r>
              <a:rPr lang="fr-FR" sz="800" dirty="0">
                <a:solidFill>
                  <a:srgbClr val="000000"/>
                </a:solidFill>
                <a:effectLst/>
                <a:ea typeface="Calibri" panose="020F0502020204030204" pitchFamily="34" charset="0"/>
              </a:rPr>
              <a:t>100% de son 75 et 100% de son Niveau initial </a:t>
            </a:r>
            <a:r>
              <a:rPr lang="fr-FR" sz="800" dirty="0">
                <a:effectLst/>
                <a:ea typeface="Calibri" panose="020F0502020204030204" pitchFamily="34" charset="0"/>
              </a:rPr>
              <a:t>en cours de vie, et des seuils de 75% et 65% de son Niveau initial à la date de constatation finale</a:t>
            </a:r>
            <a:r>
              <a:rPr lang="fr-FR" sz="800" baseline="30000" dirty="0">
                <a:effectLst/>
                <a:ea typeface="Calibri" panose="020F0502020204030204" pitchFamily="34" charset="0"/>
              </a:rPr>
              <a:t>(1)</a:t>
            </a:r>
            <a:r>
              <a:rPr lang="fr-FR" sz="800"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niveau du panier équipondéré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http://purl.org/dc/terms/"/>
    <ds:schemaRef ds:uri="514a554b-82b0-4359-b247-fc84018a95f0"/>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ef624bc2-1644-4d69-8362-5c28ca496374"/>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20897</TotalTime>
  <Words>11171</Words>
  <Application>Microsoft Office PowerPoint</Application>
  <PresentationFormat>Personnalisé</PresentationFormat>
  <Paragraphs>393</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1007</cp:revision>
  <cp:lastPrinted>2022-07-13T14:13:17Z</cp:lastPrinted>
  <dcterms:created xsi:type="dcterms:W3CDTF">2017-02-21T09:03:05Z</dcterms:created>
  <dcterms:modified xsi:type="dcterms:W3CDTF">2022-07-27T12:32:06Z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