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207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daily autocall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daily autocall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AUTOCALL</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154,41%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73,55%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 BOUYGUES SA</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 dividendes non réinvestis ; code Bloomberg : EN FP Equity ; place de cotation : sponsor 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daily autocall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entre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29 juillet 2023 (inclus) et le 29 juillet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29/07/2022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autocall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autocall », vous êtes exposés pour une durée </a:t>
            </a:r>
            <a:r>
              <a:rPr lang="fr-FR" sz="800" b="1" dirty="0">
                <a:solidFill>
                  <a:schemeClr val="tx1"/>
                </a:solidFill>
                <a:latin typeface="Proxima Nova Rg"/>
              </a:rPr>
              <a:t> de 1 à 10 ans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et Bouygues SA, la performance positive ou négative de ce placement dépendant de l'évolution de de l'action Bouygues SA (dividendes non réinvestis; code Bloomberg : EN FP Equity; place de cotation : Euronext Paris SA;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chaque jour de bourse, du 29/07/2023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environ par jour calendaire depuis le 29/07/2022 (exclu) soit (36,50%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a:ln>
                  <a:noFill/>
                </a:ln>
                <a:effectLst/>
                <a:uLnTx/>
                <a:uFillTx/>
                <a:latin typeface="Proxima Nova Rg"/>
                <a:ea typeface="+mn-ea"/>
                <a:cs typeface="+mn-cs"/>
              </a:rPr>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panose="02000506030000020004" pitchFamily="2" charset="0"/>
              <a:ea typeface="+mn-ea"/>
              <a:cs typeface="+mn-cs"/>
            </a:endParaRP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352,74%</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daily autocall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autocall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autocall » ne peut constituer l’intégralité d’un portefeuille d’investissement. L’investisseur est exposé pour une durée de 1 à 10 ans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environ environ par jour calendaire depuis le 29/07/2022 (exclu)</a:t>
            </a:r>
          </a:p>
          <a:p>
            <a:pPr marL="0" indent="0" algn="ctr">
              <a:lnSpc>
                <a:spcPct val="100000"/>
              </a:lnSpc>
              <a:spcBef>
                <a:spcPts val="0"/>
              </a:spcBef>
              <a:buNone/>
            </a:pPr>
            <a:r>
              <a:rPr lang="fr-FR" sz="800" dirty="0"/>
              <a:t>(soit un gain total de 3653,00% et un taux de rendement annuel net de 42,14%</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jour calendaire depuis le 29/07/2022 (exclu) </a:t>
            </a:r>
          </a:p>
          <a:p>
            <a:pPr marL="0" indent="0" algn="ctr">
              <a:lnSpc>
                <a:spcPct val="100000"/>
              </a:lnSpc>
              <a:spcBef>
                <a:spcPts val="0"/>
              </a:spcBef>
              <a:buNone/>
            </a:pPr>
            <a:r>
              <a:rPr lang="fr-FR" sz="800" dirty="0"/>
              <a:t>(Soit un taux de rendement annuel net entre 42,15%</a:t>
            </a:r>
            <a:r>
              <a:rPr lang="fr-FR" sz="800" baseline="30000" dirty="0"/>
              <a:t>(2) </a:t>
            </a:r>
            <a:r>
              <a:rPr lang="fr-FR" sz="800" dirty="0"/>
              <a:t>et 352,74%</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chaque jour de bourse, du 29/07/2023 (inclus) jusqu'à la date de constatation finale (exclue),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03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son </a:t>
            </a:r>
            <a:r>
              <a:rPr lang="fr-FR" sz="800" b="1">
                <a:solidFill>
                  <a:schemeClr val="tx2"/>
                </a:solidFill>
              </a:rPr>
              <a:t>Cours Initial, l’investisseur </a:t>
            </a:r>
            <a:r>
              <a:rPr lang="fr-FR" sz="800" b="1" dirty="0">
                <a:solidFill>
                  <a:schemeClr val="tx2"/>
                </a:solidFill>
              </a:rPr>
              <a:t>reçoit, le 03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entre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03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chaque jour de bourse, du 29/07/2023 (inclus) jusqu'à la date de constatation finale (exclue), si à l’une des dates de constatation quotidienne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environ par jour calendaire depuis le 29/07/2022 (exclu) (soit 36,50%</a:t>
            </a:r>
            <a:r>
              <a:rPr lang="fr-FR" sz="800" i="1" dirty="0">
                <a:solidFill>
                  <a:srgbClr val="000000"/>
                </a:solidFill>
              </a:rPr>
              <a:t> </a:t>
            </a:r>
            <a:r>
              <a:rPr lang="fr-FR" sz="800" dirty="0">
                <a:solidFill>
                  <a:srgbClr val="000000"/>
                </a:solidFill>
              </a:rPr>
              <a:t>par année écoulée et un taux de rendement annuel net maximum de 352,74%</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1,00% environ par jour calendaire depuis le 29/07/2022 (exclu) (soit un gain de 3653,00% et un taux de rendement annuel net de 42,14%</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autocall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environ par jour calendaire depuis le 29/07/2022 (exclu) </a:t>
            </a:r>
            <a:r>
              <a:rPr lang="fr-FR" sz="800" dirty="0">
                <a:solidFill>
                  <a:srgbClr val="000000"/>
                </a:solidFill>
              </a:rPr>
              <a:t>(soit un taux de rendement annuel net maximum de 352,74%</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daily autocall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autocall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29/07/2023 (inclus) jusqu'à la date de constatation finale (exclue)</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dirty="0">
                <a:latin typeface="+mn-lt"/>
              </a:rPr>
              <a:t> chaque jour de bourse, du 29/07/2023 (inclus) jusqu'à la date de constatation finale (exclue),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mais supérieur ou égal à 50% de ce dernier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daily autocall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(115% dans cet exemple). Le produit est automatiquement remboursé par anticipation. Il verse alors l’intégralité du capital initial majorée d’un gain de 1,00% environ par jour calendaire depuis le 29/07/2022 (exclu), soit un gain de 365,0% dans notre exemple.</a:t>
            </a:r>
          </a:p>
          <a:p>
            <a:pPr algn="just">
              <a:spcAft>
                <a:spcPts val="600"/>
              </a:spcAft>
            </a:pPr>
            <a:r>
              <a:rPr lang="fr-FR" sz="800" dirty="0"/>
              <a:t>Ce qui correspond à un taux de rendement annuel net de 352,74%</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environ par jour calendaire depuis le 29/07/2022 (exclu).</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20784</TotalTime>
  <Words>11164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1000</cp:revision>
  <cp:lastPrinted>2022-07-13T14:13:17Z</cp:lastPrinted>
  <dcterms:created xsi:type="dcterms:W3CDTF">2017-02-21T09:03:05Z</dcterms:created>
  <dcterms:modified xsi:type="dcterms:W3CDTF">2022-07-26T11:45:04Z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