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septembre 2022 (inclus). </a:t>
            </a:r>
            <a:r>
              <a:rPr lang="fr-FR" sz="800" cap="none" dirty="0"/>
              <a:t>Une fois le montant de l’enveloppe initiale atteint (30 000 000 EUR), la commercialisation de « daily autocall wo actions » peut cesser à tout moment sans préavis avant le 29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daily autocall wo actions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AUTOCALL WO ACTIONS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29/09/2022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la moins performante clôture à un cours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autocall wo actions » EST TRÈS SENSIBLE À UNE FAIBLE VARIATION DU cours DE l’action la moins performante AUTOUR DES SEUILS DE 50% ET DE 80%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 trimestre 1, à la date de constatation correspondante, l’action la moins performante clôture à un cours strictement supérieur à 80% de son Cours de Référence. Le produit verse donc un coupon de 0,0225%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50% de son Cours de Référence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-12,21%</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 trimestre 2, à la date de constatation correspondante(1), l’action la moins performante clôture à un cours strictement inférieur à 100% de son Cours de Référence mais supérieur au seuil de versement du coupon. Le mécanisme de remboursement anticipé automatique n’est donc pas activé mais le produit verse un coupon de 0,0225% au titre de l' trimestre.</a:t>
            </a:r>
          </a:p>
          <a:p>
            <a:pPr defTabSz="1042988" fontAlgn="base">
              <a:spcBef>
                <a:spcPct val="0"/>
              </a:spcBef>
              <a:spcAft>
                <a:spcPts val="600"/>
              </a:spcAft>
            </a:pPr>
            <a:r>
              <a:rPr lang="fr-FR" sz="800" dirty="0">
                <a:latin typeface="+mn-lt"/>
              </a:rPr>
              <a:t>À l’issue des trimestres 3 à 39, aux dates de constatation correspondantes(1), l’action la moins performante clôture à un cours strictement inférieur au seuil de versement du coupon. Le mécanisme de remboursement anticipé automatique n’est donc pas activé et le produit ne verse aucun coupon.</a:t>
            </a:r>
          </a:p>
          <a:p>
            <a:pPr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de Référence (70%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daily autocall wo actions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correspondantes(1), l’action la moins performante clôture à un cours supérieur au seuil de versement du coupon. Le produit verse alors un coupon de 0,0225% au titre de chaque trimestre.</a:t>
            </a:r>
          </a:p>
          <a:p>
            <a:pPr algn="just">
              <a:spcAft>
                <a:spcPts val="600"/>
              </a:spcAft>
            </a:pPr>
            <a:r>
              <a:rPr lang="fr-FR" sz="800" dirty="0">
                <a:solidFill>
                  <a:schemeClr val="tx2"/>
                </a:solidFill>
              </a:rPr>
              <a:t>Dès la fin de l' trimestre 4,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100% de son Cours de Référence (115% dans cet exemple). Le produit est alors automatiquement remboursé par anticipation. L’investisseur récupère l’intégralité du capital initial majoré du coupon de 0,0225%.</a:t>
            </a:r>
          </a:p>
          <a:p>
            <a:pPr algn="just">
              <a:spcAft>
                <a:spcPts val="600"/>
              </a:spcAft>
            </a:pPr>
            <a:r>
              <a:rPr lang="fr-FR" sz="800" dirty="0">
                <a:solidFill>
                  <a:srgbClr val="04202E"/>
                </a:solidFill>
              </a:rPr>
              <a:t>Ce qui correspond à un taux de rendement annuel net de -0,91%</a:t>
            </a:r>
            <a:r>
              <a:rPr lang="fr-FR" sz="800" baseline="30000" dirty="0">
                <a:solidFill>
                  <a:srgbClr val="04202E"/>
                </a:solidFill>
              </a:rPr>
              <a:t>(2)</a:t>
            </a:r>
            <a:r>
              <a:rPr lang="fr-FR" sz="800" dirty="0">
                <a:solidFill>
                  <a:srgbClr val="04202E"/>
                </a:solidFill>
              </a:rPr>
              <a:t>, contre un taux de rendement annuel net de </a:t>
            </a:r>
            <a:r>
              <a:rPr lang="fr-FR" sz="800" dirty="0"/>
              <a:t>13,72%</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0,0225%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154,41%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73,55%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54,20%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143,93%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159,18%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BOUYGUES SA ET TOTALENERGIES</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652081392"/>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Bouygues SA (dividendes non réinvestis ; code Bloomberg : EN FP Equity ; place de cotation : Euronext Paris SA ; www.bouygues.com),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29/09/2022 (inclus). Une fois le montant de l’enveloppe initiale atteint (30 000 000 EUR), la commercialisation de « daily autocall wo actions » peut cesser à tout moment sans préavis avant le 29/09/2022,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entre les actions Bouygues SA et TotalEnergies du 29/07/2022 au 29/09/2022.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29/12/2022, 29/03/2023, 29/06/2023, 29/09/2023, 29/12/2023, 02/04/2024, 01/07/2024, 30/09/2024, 30/12/2024, 31/03/2025, 30/06/2025, 29/09/2025, 29/12/2025, 30/03/2026, 29/06/2026, 29/09/2026, 29/12/2026, 30/03/2027, 29/06/2027, 29/09/2027, 29/12/2027, 29/03/2028, 29/06/2028, 29/09/2028, 29/12/2028, 29/03/2029, 29/06/2029, 01/10/2029, 31/12/2029, 29/03/2030, 01/07/2030, 30/09/2030, 30/12/2030, 31/03/2031, 30/06/2031, 29/09/2031, 29/12/2031, 30/03/2032, 29/06/2032, 29/09/2032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05/01/2023, 05/04/2023, 06/07/2023, 06/10/2023, 08/01/2024, 09/04/2024, 08/07/2024, 07/10/2024, 07/01/2025, 07/04/2025, 07/07/2025, 06/10/2025, 06/01/2026, 08/04/2026, 06/07/2026, 06/10/2026, 06/01/2027, 06/04/2027, 06/07/2027, 06/10/2027, 05/01/2028, 05/04/2028, 06/07/2028, 06/10/2028, 08/01/2029, 09/04/2029, 06/07/2029, 08/10/2029, 08/01/2030, 05/04/2030, 08/07/2030, 07/10/2030, 07/01/2031, 07/04/2031, 07/07/2031, 06/10/2031, 06/01/2032, 06/04/2032, 06/07/2032, 06/10/2032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06/10/2023, 08/01/2024, 09/04/2024, 08/07/2024, 07/10/2024, 07/01/2025, 07/04/2025, 07/07/2025, 06/10/2025, 06/01/2026, 08/04/2026, 06/07/2026, 06/10/2026, 06/01/2027, 06/04/2027, 06/07/2027, 06/10/2027, 05/01/2028, 05/04/2028, 06/07/2028, 06/10/2028, 08/01/2029, 09/04/2029, 06/07/2029, 08/10/2029, 08/01/2030, 05/04/2030, 08/07/2030, 07/10/2030, 07/01/2031, 07/04/2031, 07/07/2031, 06/10/2031, 06/01/2032, 06/04/2032, 06/07/2032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de son Cours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autocall wo actions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autocall wo actions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et TotalEnergies, la performance positive ou négative de ce placement dépendant de l'évolution de l'action la moins performante entre Bouygues SA (dividendes non réinvestis ; code Bloomberg : EN FP Equity ; place de cotation : Euronext Paris SA ; www.bouygues.com)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trimestre 4 jusqu'à la fin de l'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0,0225% par trimestre soit (0,09%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80%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-0,91%</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daily autocall wo actions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autocall wo actions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autocall wo actions » ne peut constituer l’intégralité d’un portefeuille d’investissement. L’investisseur est exposé pour une durée de 4 à 40 trimestres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entre les actions Bouygues SA et TotalEnergies du 29/07/2022 au 29/09/2022.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0,0225%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-0,91%</a:t>
            </a:r>
            <a:r>
              <a:rPr lang="fr-FR" sz="800" baseline="30000" dirty="0"/>
              <a:t>(2)</a:t>
            </a:r>
            <a:r>
              <a:rPr lang="fr-FR" sz="800" dirty="0"/>
              <a:t> et -0,91%</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septembre 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de Référence, l’investisseur reçoit, le 03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03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29/09/2032</a:t>
            </a:r>
          </a:p>
          <a:p>
            <a:pPr marL="0" indent="0" algn="ctr">
              <a:lnSpc>
                <a:spcPct val="100000"/>
              </a:lnSpc>
              <a:spcBef>
                <a:spcPts val="0"/>
              </a:spcBef>
              <a:buNone/>
            </a:pPr>
            <a:r>
              <a:rPr lang="fr-FR" sz="800" dirty="0"/>
              <a:t>(Soit un taux de rendement annuel net inférieur ou égal à -7,66%</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-0,91%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50% de son Cours de Référence, l’investisseur reçoit, le 03 octobre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-0,91%</a:t>
            </a:r>
            <a:r>
              <a:rPr lang="fr-FR" sz="800" baseline="30000" dirty="0"/>
              <a:t>(2) </a:t>
            </a:r>
            <a:r>
              <a:rPr lang="fr-FR" sz="800" dirty="0"/>
              <a:t>et -0,91%</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de l' trimestre 4 et jusqu’à la fin de l' trimestre 39,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t>l’investisseur peut recevoir un coupon de 0,0225% dès lors que l’action la moins performante clôture à un cours supérieur ou égal à 80%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 trimestre 4 jusqu'à la fin de l' trimestre 39,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0,0225%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(soit un taux de rendement annuel net maximum de -0,91%</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autocall wo actions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0,0225% par trimestre </a:t>
            </a:r>
            <a:r>
              <a:rPr lang="fr-FR" sz="800" dirty="0">
                <a:solidFill>
                  <a:srgbClr val="000000"/>
                </a:solidFill>
              </a:rPr>
              <a:t>(soit un taux de rendement annuel net maximum de -0,91%</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daily autocall wo actions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80% de son Cours de Référence et 100% de son Cours de Référence </a:t>
            </a:r>
            <a:r>
              <a:rPr lang="fr-FR" sz="800" dirty="0">
                <a:effectLst/>
                <a:ea typeface="Calibri" panose="020F0502020204030204" pitchFamily="34" charset="0"/>
              </a:rPr>
              <a:t>en cours de vie, et des seuils de 80% et 50% de son Cours de Référence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20985</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1013</cp:revision>
  <cp:lastPrinted>2022-07-13T14:13:17Z</cp:lastPrinted>
  <dcterms:created xsi:type="dcterms:W3CDTF">2017-02-21T09:03:05Z</dcterms:created>
  <dcterms:modified xsi:type="dcterms:W3CDTF">2022-07-27T13:59:59Z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