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128" y="-207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26/07/2022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26/07/2022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kopkpopok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kopkpopok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KOPKPOPOK</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7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27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26/07/2022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 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-4,73%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5,79%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5,37%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154,41%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73,55%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a:t>
            </a:r>
            <a:r>
              <a:rPr lang="fr-FR" sz="1200" cap="none" dirty="0">
                <a:solidFill>
                  <a:srgbClr val="B9A049"/>
                </a:solidFill>
                <a:latin typeface="Futura PT" panose="020B0902020204020203" pitchFamily="34" charset="0"/>
              </a:rPr>
              <a:t> BOUYGUES SA</a:t>
            </a:r>
            <a:r>
              <a:rPr lang="fr-FR" sz="1200" cap="none" dirty="0">
                <a:latin typeface="Futura PT" panose="020B0902020204020203" pitchFamily="34" charset="0"/>
              </a:rPr>
              <a:t> ENTRE LE </a:t>
            </a:r>
            <a:r>
              <a:rPr lang="en-US" sz="1200" b="0" dirty="0">
                <a:solidFill>
                  <a:srgbClr val="B9A049"/>
                </a:solidFill>
                <a:effectLst/>
                <a:latin typeface="+mj-lt"/>
              </a:rPr>
              <a:t>26/07/2010</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26/07/2022</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27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497192070"/>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 (véhicule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 dividendes non réinvestis ; code Bloomberg : EN FP Equity ; place de cotation : sponsor 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entre de l'action Bouygues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com/FR001400B4A4-FR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29/07/2022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 », vous êtes exposés pour une durée </a:t>
            </a:r>
            <a:r>
              <a:rPr lang="fr-FR" sz="800" b="1" dirty="0">
                <a:solidFill>
                  <a:schemeClr val="tx1"/>
                </a:solidFill>
                <a:latin typeface="Proxima Nova Rg"/>
              </a:rPr>
              <a:t>de 4 à 40 trimestres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et Bouygues SA, la performance positive ou négative de ce placement dépendant de l'évolution de de l'action Bouygues SA (dividendes non réinvestis; code Bloomberg : EN FP Equity; place de cotation : Euronext Paris SA;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 </a:t>
            </a:r>
            <a:r>
              <a:rPr kumimoji="0" lang="fr-FR" sz="800" b="0" i="0" u="none" strike="noStrike" kern="1200" cap="none" spc="0" normalizeH="0" baseline="0" noProof="0">
                <a:ln>
                  <a:noFill/>
                </a:ln>
                <a:effectLst/>
                <a:uLnTx/>
                <a:uFillTx/>
                <a:latin typeface="Proxima Nova Rg"/>
                <a:ea typeface="+mn-ea"/>
                <a:cs typeface="+mn-cs"/>
              </a:rPr>
              <a:t/>
            </a:r>
            <a:r>
              <a:rPr kumimoji="0" lang="fr-FR" sz="800" b="0" i="0" u="none" strike="noStrike" kern="1200" cap="none" spc="0" normalizeH="0" baseline="0" noProof="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panose="02000506030000020004" pitchFamily="2" charset="0"/>
              <a:ea typeface="+mn-ea"/>
              <a:cs typeface="+mn-cs"/>
            </a:endParaRP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 l'action (taux de rendement annuel net maximum de </a:t>
            </a:r>
            <a:r>
              <a:rPr lang="fr-FR" sz="800" dirty="0">
                <a:solidFill>
                  <a:schemeClr val="tx1"/>
                </a:solidFill>
                <a:latin typeface="Proxima Nova Rg"/>
              </a:rPr>
              <a:t>2,92%</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kopkpopok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kopkpopok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kopkpopok » ne peut constituer l’intégralité d’un portefeuille d’investissement. L’investisseur est exposé pour une durée de 4 à 40 trimestres à </a:t>
            </a:r>
            <a:r>
              <a:rPr lang="fr-FR" b="1" i="1" dirty="0">
                <a:solidFill>
                  <a:schemeClr val="tx1"/>
                </a:solidFill>
                <a:latin typeface="Proxima Nova Rg"/>
              </a:rPr>
              <a:t>l’action,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a:t>
            </a:r>
          </a:p>
          <a:p>
            <a:pPr marL="0" indent="0" algn="ctr">
              <a:lnSpc>
                <a:spcPct val="100000"/>
              </a:lnSpc>
              <a:spcBef>
                <a:spcPts val="0"/>
              </a:spcBef>
              <a:buNone/>
            </a:pPr>
            <a:r>
              <a:rPr lang="fr-FR" sz="800" dirty="0"/>
              <a:t>(soit un gain total de 40,00% et un taux de rendement annuel net de 2,38%</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 </a:t>
            </a:r>
          </a:p>
          <a:p>
            <a:pPr marL="0" indent="0" algn="ctr">
              <a:lnSpc>
                <a:spcPct val="100000"/>
              </a:lnSpc>
              <a:spcBef>
                <a:spcPts val="0"/>
              </a:spcBef>
              <a:buNone/>
            </a:pPr>
            <a:r>
              <a:rPr lang="fr-FR" sz="800" dirty="0"/>
              <a:t>(Soit un taux de rendement annuel net entre 3,15%</a:t>
            </a:r>
            <a:r>
              <a:rPr lang="fr-FR" sz="800" baseline="30000" dirty="0"/>
              <a:t>(2) </a:t>
            </a:r>
            <a:r>
              <a:rPr lang="fr-FR" sz="800" dirty="0"/>
              <a:t>et 2,92%</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 juillet 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son </a:t>
            </a:r>
            <a:r>
              <a:rPr lang="fr-FR" sz="800" b="1">
                <a:solidFill>
                  <a:schemeClr val="tx2"/>
                </a:solidFill>
              </a:rPr>
              <a:t>Cours Initial, l’investisseur </a:t>
            </a:r>
            <a:r>
              <a:rPr lang="fr-FR" sz="800" b="1" dirty="0">
                <a:solidFill>
                  <a:schemeClr val="tx2"/>
                </a:solidFill>
              </a:rPr>
              <a:t>reçoit, le 02 août 2032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son Cours Initial et son cours final le 29/07/2032</a:t>
            </a:r>
          </a:p>
          <a:p>
            <a:pPr marL="0" indent="0" algn="ctr">
              <a:lnSpc>
                <a:spcPct val="100000"/>
              </a:lnSpc>
              <a:spcBef>
                <a:spcPts val="0"/>
              </a:spcBef>
              <a:buNone/>
            </a:pPr>
            <a:r>
              <a:rPr lang="fr-FR" sz="800" dirty="0"/>
              <a:t>(Soit un taux de rendement annuel net inférieur ou égal à -7,62%</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entre de l'action Bouygues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80% mais supérieur ou égal à 50% de son Cours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partir 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80% de son Cours Initial,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80%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40 trimestres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kopkpopok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et 100% </a:t>
            </a:r>
            <a:r>
              <a:rPr lang="fr-FR" sz="800" b="1" dirty="0">
                <a:effectLst/>
                <a:ea typeface="Calibri" panose="020F0502020204030204" pitchFamily="34" charset="0"/>
              </a:rPr>
              <a:t>en cours de vie, et des seuils de 80% et 50%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Bouygues SA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l’action clôture à un cours strictement inférieur à 80%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trimestrielle du mécanisme de remboursement anticipé automatique</a:t>
            </a:r>
            <a:r>
              <a:rPr lang="fr-FR" sz="800" b="0" baseline="30000" dirty="0">
                <a:latin typeface="+mn-lt"/>
              </a:rPr>
              <a:t>(1)</a:t>
            </a:r>
            <a:r>
              <a:rPr lang="fr-FR" sz="800" b="0" dirty="0">
                <a:latin typeface="+mn-lt"/>
              </a:rPr>
              <a:t>,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 » EST TRÈS SENSIBLE À UNE FAIBLE VARIATION DU cours DE CLÔTURE de l'action AUTOUR DES SEUILS DE 80%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39</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80% de son Cours Initial mais supérieur ou égal à 50% de ce dernier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-4,46%</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a:t>
            </a:r>
            <a:r>
              <a:rPr lang="fr-FR" sz="800" dirty="0">
                <a:solidFill>
                  <a:schemeClr val="tx2"/>
                </a:solidFill>
              </a:rPr>
              <a:t>(115% dans cet exemple). Le produit est automatiquement remboursé par anticipation. Il verse alors l’intégralité du capital initial majorée d’un gain de 1,00% par trimestre écoulé depuis le 29/07/2022, soit un gain de 4,0% dans notre exemple.</a:t>
            </a:r>
          </a:p>
          <a:p>
            <a:pPr algn="just">
              <a:spcAft>
                <a:spcPts val="600"/>
              </a:spcAft>
            </a:pPr>
            <a:r>
              <a:rPr lang="fr-FR" sz="800" dirty="0"/>
              <a:t>Ce qui correspond à un taux de rendement annuel net de 2,92%</a:t>
            </a:r>
            <a:r>
              <a:rPr lang="fr-FR" sz="800" baseline="30000" dirty="0"/>
              <a:t>(2)</a:t>
            </a:r>
            <a:r>
              <a:rPr lang="fr-FR" sz="800" dirty="0"/>
              <a:t>, contre un taux de rendement annuel net de 13,68%</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20784</TotalTime>
  <Words>11164</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1000</cp:revision>
  <cp:lastPrinted>2022-07-13T14:13:17Z</cp:lastPrinted>
  <dcterms:created xsi:type="dcterms:W3CDTF">2017-02-21T09:03:05Z</dcterms:created>
  <dcterms:modified xsi:type="dcterms:W3CDTF">2022-07-26T11:45:04Z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