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" Type="http://schemas.openxmlformats.org/officeDocument/2006/relationships/customXml" Target="../customXml/item2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6/11/relationships/changesInfo" Target="changesInfos/changesInfo1.xml"/><Relationship Id="rId24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425EF79-D6E5-A76C-58F7-52DFBD5F18F1}"/>
              </a:ext>
            </a:extLst>
          </p:cNvPr>
          <p:cNvSpPr txBox="1"/>
          <p:nvPr/>
        </p:nvSpPr>
        <p:spPr>
          <a:xfrm>
            <a:off x="3832225" y="4911953"/>
            <a:ext cx="2339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  <a:latin typeface="Futura PT" panose="020B0902020204020203" pitchFamily="34" charset="0"/>
              </a:rPr>
              <a:t>WALLY LE BOSS D EQUITIM</a:t>
            </a:r>
          </a:p>
        </p:txBody>
      </p:sp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8" y="3768853"/>
            <a:ext cx="3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J365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J3653.0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&lt;F0&gt; &lt;1PR&gt; jusqu’à la fin du &lt;F0&gt; &lt;ADPR&gt;, la barrière de remboursement est dégressive au fil du temps, elle est fixé à 100% du niveau de Référence au &lt;F0&gt; &lt;1PR&gt; et 41,05% du Niveau de Référence à la fin du &lt;F0&gt; &lt;ADPR&gt;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62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dirty="0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365/365*1,00%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465,00%</a:t>
            </a: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dirty="0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0" y="3593031"/>
            <a:ext cx="38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J365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J3651.0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J3652.0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557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J3653.0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84042" y="5131546"/>
            <a:ext cx="40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J365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J3651.0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J3652.0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J3653.0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J365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J3653.0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35581" y="1921938"/>
            <a:ext cx="465993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80%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 Bouygues SA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392608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lang="fr-FR"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100%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 30%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 Bouygues SA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J3653.0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J3652.0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1,00%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7566" y="3622789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 Bouygues SA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J365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jour 2 et jusqu’à la fin du jour 3652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1,00%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J365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J365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J3653.0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J3651.0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jour 365 et jusqu'à la fin du jour 3652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J3652.0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jour 365 et jusqu'à la fin du jour 3652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J3653.0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J3651.0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J3652.0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1,00%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jour 365 et jusqu'à la fin du jour 3652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J3653.0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J3651.0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J3652.0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03" y="1982307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750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06" y="2190673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J3653.0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J&lt;</a:t>
            </a: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last-1&gt;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6" y="718044"/>
            <a:ext cx="4435441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chemeClr val="tx2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et jusqu'à la fin du &lt;F0&gt; &lt;ADPR&gt;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1" y="1743350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 environ% environ% environ%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J365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J3653.0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</a:t>
            </a: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3652.0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081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56" y="480888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 environ% environ% environ%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600" b="1">
                <a:solidFill>
                  <a:srgbClr val="699797"/>
                </a:solidFill>
                <a:latin typeface="Proxima Nova Rg" panose="02000506030000020004" pitchFamily="2" charset="0"/>
              </a:rPr>
              <a:t>365/365*1,00%</a:t>
            </a:r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= 465,00%</a:t>
            </a:r>
            <a:endParaRPr lang="fr-FR" sz="600" b="1" dirty="0">
              <a:solidFill>
                <a:srgbClr val="00206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J3653.0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176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1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 environ% environ% environ%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entre son Cours Initial et son cours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jour&lt;</a:t>
            </a:r>
            <a:r>
              <a:rPr lang="fr-FR" sz="800" kern="0">
                <a:latin typeface="Proxima Nova Rg" panose="02000506030000020004" pitchFamily="2" charset="0"/>
              </a:rPr>
              <a:t>F0s&gt; &lt;</a:t>
            </a:r>
            <a:r>
              <a:rPr lang="fr-FR" sz="800" kern="0" dirty="0">
                <a:latin typeface="Proxima Nova Rg" panose="02000506030000020004" pitchFamily="2" charset="0"/>
              </a:rPr>
              <a:t>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365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3652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jour calendaire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3653,00%)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jour calendaire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36,50%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365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3652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6C7159D-0899-E22B-50BD-86B7C7918EAC}"/>
              </a:ext>
            </a:extLst>
          </p:cNvPr>
          <p:cNvSpPr txBox="1"/>
          <p:nvPr/>
        </p:nvSpPr>
        <p:spPr>
          <a:xfrm>
            <a:off x="4814650" y="5819947"/>
            <a:ext cx="2996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8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entre son Cours Initial et son cours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29/07/2032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210842" y="5339699"/>
            <a:ext cx="194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29/07/2023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28/07/2032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3653,00%)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36,50%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29/07/2023</a:t>
            </a:r>
            <a:r>
              <a:rPr lang="fr-FR" sz="700" dirty="0">
                <a:latin typeface="Proxima Nova Rg" panose="02000506030000020004" pitchFamily="2" charset="0"/>
              </a:rPr>
              <a:t> (inclus) jusqu’au 28/07/2032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28/07/2032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30%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 dirty="0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70%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365/365*1,00%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465,00%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28/07/2032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28/07/2032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115%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Cours Initial et son cours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jour calendaire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36,50%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jour calendaire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3653,00%)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Jourss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365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3652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Jours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3653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365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3652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Cours Initial et son cours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jour calendaire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36,50%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jour calendaire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3653,00%)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Jourss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365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3652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Jours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3653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365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3652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fr-FR" sz="700" b="1" dirty="0">
              <a:solidFill>
                <a:srgbClr val="C00000"/>
              </a:solidFill>
              <a:latin typeface="Proxima Nova Rg" panose="020005060300000200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Cours du l’action par rapport à son Cours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1,00% par jourcalendaire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3653,00%)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1,00%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Jourss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80%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Jours </a:t>
            </a:r>
            <a:r>
              <a:rPr lang="fr-FR" sz="600" kern="0" dirty="0">
                <a:latin typeface="Proxima Nova Rg" panose="02000506030000020004" pitchFamily="2" charset="0"/>
              </a:rPr>
              <a:t>3653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1,00%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1,00%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 environ% environ% environ%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jour 1 jusqu’au jour 3652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1,00%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Jourss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366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3652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1,00%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Jourss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365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630174"/>
            <a:ext cx="738978" cy="290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36,50%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jour 1 jusqu’à la fin du jour 3652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environ% environ% environ%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Jourss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365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3653,00%)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36,50%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Jourss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366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3652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Jours </a:t>
            </a:r>
            <a:r>
              <a:rPr lang="fr-FR" sz="700" kern="0" dirty="0">
                <a:latin typeface="Proxima Nova Rg" panose="02000506030000020004" pitchFamily="2" charset="0"/>
              </a:rPr>
              <a:t>3653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3839</Words>
  <Application>Microsoft Office PowerPoint</Application>
  <PresentationFormat>Grand écran</PresentationFormat>
  <Paragraphs>813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Futura PT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150</cp:revision>
  <dcterms:created xsi:type="dcterms:W3CDTF">2021-04-29T09:48:33Z</dcterms:created>
  <dcterms:modified xsi:type="dcterms:W3CDTF">2022-07-26T09:47:17Z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