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>
        <p:scale>
          <a:sx n="150" d="100"/>
          <a:sy n="150" d="100"/>
        </p:scale>
        <p:origin x="-834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" Type="http://schemas.openxmlformats.org/officeDocument/2006/relationships/customXml" Target="../customXml/item2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6/11/relationships/changesInfo" Target="changesInfos/changesInfo1.xml"/><Relationship Id="rId24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425EF79-D6E5-A76C-58F7-52DFBD5F18F1}"/>
              </a:ext>
            </a:extLst>
          </p:cNvPr>
          <p:cNvSpPr txBox="1"/>
          <p:nvPr/>
        </p:nvSpPr>
        <p:spPr>
          <a:xfrm>
            <a:off x="3832225" y="4911953"/>
            <a:ext cx="2339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  <a:latin typeface="Futura PT" panose="020B0902020204020203" pitchFamily="34" charset="0"/>
              </a:rPr>
              <a:t>WALLY LE BOSS D EQUITIM</a:t>
            </a:r>
          </a:p>
        </p:txBody>
      </p:sp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T39.0</a:t>
            </a:r>
          </a:p>
          <a:p>
            <a:endParaRPr lang="fr-FR" sz="700" b="1" dirty="0">
              <a:latin typeface="Proxima Nova Rg" panose="02000506030000020004" pitchFamily="2" charset="0"/>
            </a:endParaRP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62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lang="fr-FR"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Cours de Référence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30%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9469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lang="fr-FR"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&lt;?DR&gt;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70%&gt;%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dirty="0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115%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4*CPN&gt;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lang="fr-FR"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Cours de Référence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30%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91325" y="286139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Cours de Référence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30% du capital </a:t>
            </a:r>
          </a:p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70%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Cours de Référence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50%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  <a:p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Cours de Référence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+ 4 x 0,0225%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7566" y="3622789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2 et jusqu’à la fin du trimestre 39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0,0225%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TT39.0</a:t>
            </a:r>
          </a:p>
          <a:p>
            <a:endParaRPr lang="fr-FR" sz="700" b="1" dirty="0">
              <a:latin typeface="Proxima Nova Rg" panose="02000506030000020004" pitchFamily="2" charset="0"/>
            </a:endParaRP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 dirty="0">
                <a:solidFill>
                  <a:srgbClr val="005E92"/>
                </a:solidFill>
                <a:latin typeface="Proxima Nova Rg" panose="02000506030000020004" pitchFamily="2" charset="0"/>
              </a:rPr>
              <a:t>30%</a:t>
            </a: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397075" y="2145643"/>
            <a:ext cx="61898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30%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02249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0,0225%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Cours de Référence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0,0225%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562477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70%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NSF%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Cours de Référence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&lt;PR1&gt; x 0,0225%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4727" y="4227693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dirty="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0,0225%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2262" y="3555110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T&lt;</a:t>
            </a: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last-1&gt;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0,0225%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&lt;DADC&gt;%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3323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</a:t>
            </a: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39.0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0,0225%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70%</a:t>
            </a:r>
            <a:endParaRPr lang="fr-FR" sz="700" b="1" dirty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3323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</a:t>
            </a:r>
            <a:r>
              <a:rPr lang="fr-FR" sz="6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+ 1*0,0225%</a:t>
            </a:r>
            <a:r>
              <a:rPr lang="fr-FR" sz="6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0,0225%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la moins performante entre son Cours de Référence et son cours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trimestre&lt;</a:t>
            </a:r>
            <a:r>
              <a:rPr lang="fr-FR" sz="800" kern="0">
                <a:latin typeface="Proxima Nova Rg" panose="02000506030000020004" pitchFamily="2" charset="0"/>
              </a:rPr>
              <a:t>F0s&gt; &lt;</a:t>
            </a:r>
            <a:r>
              <a:rPr lang="fr-FR" sz="800" kern="0" dirty="0">
                <a:latin typeface="Proxima Nova Rg" panose="02000506030000020004" pitchFamily="2" charset="0"/>
              </a:rPr>
              <a:t>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39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0,0225% par trimestre écoulé depuis le 29/09/2022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0,90%)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0,0225% par trimestre écoulé depuis le 29/09/2022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0,09%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C7159D-0899-E22B-50BD-86B7C7918EAC}"/>
              </a:ext>
            </a:extLst>
          </p:cNvPr>
          <p:cNvSpPr txBox="1"/>
          <p:nvPr/>
        </p:nvSpPr>
        <p:spPr>
          <a:xfrm>
            <a:off x="4814650" y="5819947"/>
            <a:ext cx="2996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la moins performante entre son Cours de Référence et son cours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29/09/2032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210842" y="5339699"/>
            <a:ext cx="194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29/09/2023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28/09/2032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0,0225% environ par jour calendaire écoulé depuis le 29/09/2022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0,90%)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0,0225% environ par jour calendaire écoulé depuis le 29/09/2022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0,09%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29/09/2023</a:t>
            </a:r>
            <a:r>
              <a:rPr lang="fr-FR" sz="700" dirty="0">
                <a:latin typeface="Proxima Nova Rg" panose="02000506030000020004" pitchFamily="2" charset="0"/>
              </a:rPr>
              <a:t> (inclus) jusqu’au 28/09/2032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 la moins performante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29/09/2023 (inclus) jusqu’au 28/09/2032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30%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 dirty="0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70%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 la moins performante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&lt;</a:t>
            </a:r>
            <a:r>
              <a:rPr lang="fr-FR" sz="700" b="1">
                <a:solidFill>
                  <a:srgbClr val="699797"/>
                </a:solidFill>
                <a:latin typeface="Proxima Nova Rg" panose="02000506030000020004" pitchFamily="2" charset="0"/>
              </a:rPr>
              <a:t>1PR&gt;*&lt;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CPN&gt;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 la moins performante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29/09/2023 (inclus) jusqu’au 28/09/2032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29/09/2023 (inclus) jusqu’au 28/09/2032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115%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29/09/2023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29/09/2032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 la moins performante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29/09/2023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29/09/2032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29/09/2023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29/09/2032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 la moins performante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 la moins performante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 entre son Cours de Référence et son cours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0,0225% par trimestre écoulé depuis le 29/09/2022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0,09%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0,0225% par trimestre écoulé depuis le 29/09/2022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0,90%)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 entre son Cours de Référence et son cours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0,0225% par trimestre écoulé depuis le 29/09/2022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0,09%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0,0225% par trimestre écoulé depuis le 29/09/2022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0,90%)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(29/09/2032)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0,0225% par trimestrecalendaire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0,90%)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0,0225%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Trimestres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80%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0,0225%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0,0225%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80%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trimestre 1 jusqu’au trimestre 39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0,0225%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5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0,0225%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630174"/>
            <a:ext cx="738978" cy="290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0,0225%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0,09%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39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Trimestres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4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0,0225%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0,90%)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0,0225%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0,09%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5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39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 </a:t>
            </a:r>
            <a:r>
              <a:rPr lang="fr-FR" sz="700" kern="0" dirty="0">
                <a:latin typeface="Proxima Nova Rg" panose="02000506030000020004" pitchFamily="2" charset="0"/>
              </a:rPr>
              <a:t>40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3795</Words>
  <Application>Microsoft Office PowerPoint</Application>
  <PresentationFormat>Grand écran</PresentationFormat>
  <Paragraphs>815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Futura PT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183</cp:revision>
  <dcterms:created xsi:type="dcterms:W3CDTF">2021-04-29T09:48:33Z</dcterms:created>
  <dcterms:modified xsi:type="dcterms:W3CDTF">2022-07-27T15:09:14Z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