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26B36C-E2AE-49D6-BE37-37985FC1B968}" v="18" dt="2022-05-04T13:49:43.39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50" d="100"/>
          <a:sy n="150" d="100"/>
        </p:scale>
        <p:origin x="1578" y="-2568"/>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20/06/2022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20/06/2022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 et à l’échéance</a:t>
            </a:r>
            <a:r>
              <a:rPr lang="fr-FR" sz="800" b="1" cap="none" baseline="30000" dirty="0"/>
              <a:t>(1)</a:t>
            </a:r>
            <a:r>
              <a:rPr lang="fr-FR" sz="800" b="1" cap="none" dirty="0"/>
              <a:t>,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&lt;TDP&gt;.</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solidFill>
                  <a:srgbClr val="000000"/>
                </a:solidFill>
              </a:rPr>
              <a:t>&lt;DIC&gt;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58532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(2)</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(2)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b="1" dirty="0">
                <a:solidFill>
                  <a:srgbClr val="000000"/>
                </a:solidFill>
              </a:rPr>
              <a:t>« &lt;NOM&gt; » ne peut constituer l’intégralité d’un portefeuille d’investissement.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(1)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de mise en résolution du Garant de la formule. Pour les autres risques de perte en capital, voir pages suivantes. </a:t>
            </a:r>
          </a:p>
          <a:p>
            <a:pPr algn="just" defTabSz="914400"/>
            <a:r>
              <a:rPr lang="fr-FR" sz="650" baseline="30000" dirty="0">
                <a:solidFill>
                  <a:schemeClr val="tx2"/>
                </a:solidFill>
              </a:rPr>
              <a:t>(2) </a:t>
            </a:r>
            <a:r>
              <a:rPr lang="fr-FR" sz="650" dirty="0">
                <a:solidFill>
                  <a:schemeClr val="tx2"/>
                </a:solidFill>
              </a:rPr>
              <a:t>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&lt;DDR_MAJ&gt;.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&lt;DIVIDENDE&gt;</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au seuil de versement du coupon.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&lt;TRA.D.P&gt;</a:t>
            </a:r>
            <a:r>
              <a:rPr lang="fr-FR" sz="800" baseline="30000" dirty="0"/>
              <a:t>(2)</a:t>
            </a:r>
            <a:r>
              <a:rPr lang="fr-FR" sz="800" dirty="0"/>
              <a:t>, contre un Taux de Rendement Annuel net négatif de </a:t>
            </a:r>
            <a:r>
              <a:rPr lang="fr-FR" sz="800" dirty="0">
                <a:solidFill>
                  <a:srgbClr val="000000"/>
                </a:solidFill>
                <a:highlight>
                  <a:srgbClr val="00FFFF"/>
                </a:highlight>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au seuil de versement du coupon.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 coupon de &lt;CPN&gt;.</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&lt;TRA.F.P&gt;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&lt;TRA.F.SJ&gt;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65964296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au </a:t>
                      </a:r>
                      <a:r>
                        <a:rPr lang="fr-FR" sz="800" b="1" i="0" u="none" strike="noStrike">
                          <a:solidFill>
                            <a:srgbClr val="04202E"/>
                          </a:solidFill>
                          <a:effectLst/>
                          <a:latin typeface="Proxima Nova Rg" panose="02000506030000020004" pitchFamily="2" charset="0"/>
                        </a:rPr>
                        <a:t>&lt;DDR1&gt;</a:t>
                      </a:r>
                      <a:endParaRPr lang="fr-FR" sz="800" b="1" i="0" u="none" strike="noStrike" dirty="0">
                        <a:solidFill>
                          <a:srgbClr val="04202E"/>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cap="none">
                          <a:latin typeface="Futura PT" panose="020B0902020204020203" pitchFamily="34" charset="0"/>
                        </a:rPr>
                        <a:t>&lt;NOMSOUSJACENTP1&gt; </a:t>
                      </a:r>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ENTRE LE </a:t>
            </a:r>
            <a:r>
              <a:rPr lang="en-US" sz="1200" b="0" dirty="0">
                <a:effectLst/>
                <a:latin typeface="+mj-lt"/>
              </a:rPr>
              <a:t>&lt;DDR1-12_MAJ&gt;</a:t>
            </a:r>
            <a:r>
              <a:rPr lang="en-US" sz="1200" dirty="0">
                <a:latin typeface="+mj-lt"/>
              </a:rPr>
              <a:t> </a:t>
            </a:r>
            <a:r>
              <a:rPr lang="fr-FR" sz="1200" cap="none" dirty="0">
                <a:latin typeface="Futura PT" panose="020B0902020204020203" pitchFamily="34" charset="0"/>
              </a:rPr>
              <a:t>ET LE &lt;DDR1_MAJ&gt;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&lt;DDR_MAJ&gt;,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800238041"/>
              </p:ext>
            </p:extLst>
          </p:nvPr>
        </p:nvGraphicFramePr>
        <p:xfrm>
          <a:off x="361950" y="979297"/>
          <a:ext cx="6837886" cy="768632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5312463"/>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dates_constat_autocall</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rgbClr val="FF0000"/>
                          </a:solidFill>
                          <a:highlight>
                            <a:srgbClr val="00FFFF"/>
                          </a:highlight>
                          <a:latin typeface="+mn-lt"/>
                          <a:ea typeface="+mn-ea"/>
                          <a:cs typeface="+mn-cs"/>
                        </a:rPr>
                        <a:t>&lt;</a:t>
                      </a:r>
                      <a:r>
                        <a:rPr lang="fr-FR" sz="700" b="0" i="0" kern="1200" baseline="0" dirty="0" err="1">
                          <a:solidFill>
                            <a:schemeClr val="tx1"/>
                          </a:solidFill>
                          <a:highlight>
                            <a:srgbClr val="00FFFF"/>
                          </a:highlight>
                          <a:latin typeface="+mn-lt"/>
                          <a:ea typeface="+mn-ea"/>
                          <a:cs typeface="+mn-cs"/>
                        </a:rPr>
                        <a:t>dates_paiement_autocall</a:t>
                      </a:r>
                      <a:r>
                        <a:rPr lang="fr-FR" sz="700" b="0" i="0" kern="1200" baseline="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&lt;DDR_MAJ&gt;,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1720198660"/>
              </p:ext>
            </p:extLst>
          </p:nvPr>
        </p:nvGraphicFramePr>
        <p:xfrm>
          <a:off x="360894" y="977900"/>
          <a:ext cx="6837886" cy="788660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dates_constat_phoenix</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dates_paiement_phoenix</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dates_last_remboursement_rappel</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&lt;ABAC&gt;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1030"/>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exposés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&lt;BCPN&gt;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&lt;SJR7&gt; (Taux de Rendement Annuel net maximum de </a:t>
            </a:r>
            <a:r>
              <a:rPr lang="fr-FR" sz="800" dirty="0">
                <a:solidFill>
                  <a:schemeClr val="tx1"/>
                </a:solidFill>
                <a:latin typeface="Proxima Nova Rg"/>
              </a:rPr>
              <a:t>&lt;TRA.F.A&gt;(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a:t>
            </a:r>
            <a:r>
              <a:rPr lang="fr-FR" b="1" i="1" dirty="0">
                <a:solidFill>
                  <a:schemeClr val="tx1"/>
                </a:solidFill>
                <a:latin typeface="Proxima Nova Rg"/>
              </a:rPr>
              <a:t>&lt;SJR1&gt;, &lt;DIVERSACTION&gt;.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353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par &lt;F0&gt; (soit &lt;GCA&gt; par année écoulée)&lt;Mémoire6&gt;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&lt;TRA.MAX.P&gt;</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a:t>
            </a:r>
            <a:r>
              <a:rPr lang="fr-FR" b="1" i="1" dirty="0">
                <a:solidFill>
                  <a:schemeClr val="tx1"/>
                </a:solidFill>
                <a:latin typeface="Proxima Nova Rg"/>
              </a:rPr>
              <a:t>SJR1&gt;, &lt;DIVERSACTION&gt;.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a:t>
            </a:r>
          </a:p>
          <a:p>
            <a:pPr marL="0" indent="0" algn="ctr">
              <a:lnSpc>
                <a:spcPct val="100000"/>
              </a:lnSpc>
              <a:spcBef>
                <a:spcPts val="0"/>
              </a:spcBef>
              <a:buNone/>
            </a:pPr>
            <a:r>
              <a:rPr lang="fr-FR" sz="800" dirty="0"/>
              <a:t>(soit un &lt;GC&gt; de &lt;GCE&gt; et un Taux de Rendement Annuel net de </a:t>
            </a:r>
            <a:r>
              <a:rPr lang="fr-FR" sz="800" dirty="0">
                <a:highlight>
                  <a:srgbClr val="FFFF00"/>
                </a:highlight>
              </a:rPr>
              <a:t>&lt;TRA.MG.A&gt;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a:t>
            </a:r>
            <a:r>
              <a:rPr lang="fr-FR" sz="800"/>
              <a:t>à &lt;TRA.ECHEANCE.PERTE.A&gt;</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et à la date de constatation finale,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&lt;TRA.MRE.MIN.PM&gt;</a:t>
            </a:r>
            <a:r>
              <a:rPr lang="fr-FR" sz="800" baseline="30000" dirty="0"/>
              <a:t>(2)</a:t>
            </a:r>
            <a:r>
              <a:rPr lang="fr-FR" sz="800" dirty="0"/>
              <a:t> et </a:t>
            </a:r>
            <a:r>
              <a:rPr lang="fr-FR" sz="800" dirty="0">
                <a:highlight>
                  <a:srgbClr val="00FFFF"/>
                </a:highlight>
              </a:rPr>
              <a:t>&lt;TRA.TOUT.P&gt;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à &lt;TRA.MED.P&gt;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&lt;TRA.MRA.MIN.PM&gt;</a:t>
            </a:r>
            <a:r>
              <a:rPr lang="fr-FR" sz="800" baseline="30000" dirty="0"/>
              <a:t>2) </a:t>
            </a:r>
            <a:r>
              <a:rPr lang="fr-FR" sz="800" dirty="0"/>
              <a:t>et &lt;TRA.TOUT-1.P&gt;</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725816"/>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endParaRPr lang="fr-FR" sz="800" dirty="0">
              <a:solidFill>
                <a:srgbClr val="000000"/>
              </a:solidFill>
              <a:highlight>
                <a:srgbClr val="FFFF00"/>
              </a:highlight>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23262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a:t>
            </a:r>
            <a:r>
              <a:rPr lang="fr-FR" sz="800" dirty="0">
                <a:solidFill>
                  <a:srgbClr val="000000"/>
                </a:solidFill>
                <a:highlight>
                  <a:srgbClr val="00FFFF"/>
                </a:highlight>
              </a:rPr>
              <a:t>&lt;TRA.MRA.MAX.P&gt;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&lt;PDI&gt; de son &lt;NDR&gt;, l’investisseur récupère alors l’intégralité de son capital initial (soit un Taux de Rendement Annuel net maximum de </a:t>
            </a:r>
            <a:r>
              <a:rPr lang="fr-FR" sz="800" dirty="0">
                <a:solidFill>
                  <a:srgbClr val="000000"/>
                </a:solidFill>
                <a:highlight>
                  <a:srgbClr val="00FFFF"/>
                </a:highlight>
              </a:rPr>
              <a:t>&lt;TRA.TOUT.P&gt;</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de de </a:t>
            </a:r>
            <a:r>
              <a:rPr lang="fr-FR" sz="800" dirty="0">
                <a:solidFill>
                  <a:srgbClr val="000000"/>
                </a:solidFill>
                <a:highlight>
                  <a:srgbClr val="00FFFF"/>
                </a:highlight>
              </a:rPr>
              <a:t>&lt;TRA.TOUT.P&gt;</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des seuils de </a:t>
            </a:r>
            <a:r>
              <a:rPr lang="fr-FR" sz="800" dirty="0">
                <a:solidFill>
                  <a:srgbClr val="000000"/>
                </a:solidFill>
                <a:effectLst/>
                <a:ea typeface="Calibri" panose="020F0502020204030204" pitchFamily="34" charset="0"/>
              </a:rPr>
              <a:t>&lt;ABAC2&gt; et &lt;ABAC&gt;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a:solidFill>
                  <a:srgbClr val="000000"/>
                </a:solidFill>
              </a:rPr>
              <a:t>&gt;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&lt;SJR1&gt;</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369332"/>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&lt;NOMSOUSJACENT&gt;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&lt;F1&gt;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des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&lt;GCA&gt;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DE574B-2CD2-4078-9BEA-2A14717D9698}">
  <ds:schemaRefs>
    <ds:schemaRef ds:uri="ef624bc2-1644-4d69-8362-5c28ca496374"/>
    <ds:schemaRef ds:uri="http://www.w3.org/XML/1998/namespace"/>
    <ds:schemaRef ds:uri="http://schemas.openxmlformats.org/package/2006/metadata/core-properties"/>
    <ds:schemaRef ds:uri="http://purl.org/dc/elements/1.1/"/>
    <ds:schemaRef ds:uri="http://schemas.microsoft.com/office/2006/metadata/properties"/>
    <ds:schemaRef ds:uri="514a554b-82b0-4359-b247-fc84018a95f0"/>
    <ds:schemaRef ds:uri="http://purl.org/dc/terms/"/>
    <ds:schemaRef ds:uri="http://schemas.microsoft.com/office/2006/documentManagement/typ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19958</TotalTime>
  <Words>10250</Words>
  <Application>Microsoft Office PowerPoint</Application>
  <PresentationFormat>Personnalisé</PresentationFormat>
  <Paragraphs>376</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907</cp:revision>
  <cp:lastPrinted>2022-05-04T09:56:42Z</cp:lastPrinted>
  <dcterms:created xsi:type="dcterms:W3CDTF">2017-02-21T09:03:05Z</dcterms:created>
  <dcterms:modified xsi:type="dcterms:W3CDTF">2022-06-20T14:14:24Z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