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42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⁽¹⁾</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kopkpopok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kopkpopok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20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19/06/2022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19 JUIN 2010</a:t>
            </a:r>
            <a:r>
              <a:rPr lang="en-US" sz="1200" dirty="0">
                <a:latin typeface="+mj-lt"/>
              </a:rPr>
              <a:t> </a:t>
            </a:r>
            <a:r>
              <a:rPr lang="fr-FR" sz="1200" cap="none" dirty="0">
                <a:latin typeface="Futura PT" panose="020B0902020204020203" pitchFamily="34" charset="0"/>
              </a:rPr>
              <a:t>ET LE 19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20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exposés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Niveau Initial, l’investisseur accepte de limiter ses gains en cas de forte hausse de l'indice (Taux de Rendement Annuel net maximum de </a:t>
            </a:r>
            <a:r>
              <a:rPr lang="fr-FR" sz="800" dirty="0">
                <a:solidFill>
                  <a:schemeClr val="tx1"/>
                </a:solidFill>
                <a:latin typeface="Proxima Nova Rg"/>
              </a:rPr>
              <a:t>2,92%(</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4 à 40 trimestres à </a:t>
            </a:r>
            <a:r>
              <a:rPr lang="fr-FR" b="1" i="1" dirty="0">
                <a:solidFill>
                  <a:schemeClr val="tx1"/>
                </a:solidFill>
                <a:latin typeface="Proxima Nova Rg"/>
              </a:rPr>
              <a:t>l'indice, .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⁽²⁾ </a:t>
            </a:r>
            <a:r>
              <a:rPr lang="fr-FR" sz="800" dirty="0"/>
              <a:t>et </a:t>
            </a:r>
            <a:r>
              <a:rPr lang="fr-FR" sz="800" dirty="0">
                <a:highlight>
                  <a:srgbClr val="FFFF00"/>
                </a:highlight>
              </a:rPr>
              <a:t>2,92%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95%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son niveau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a:t>
            </a:r>
            <a:r>
              <a:rPr lang="fr-FR" sz="800"/>
              <a:t>à -4,46%</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95% mais supérieur ou égal à 70% de son Niveau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08386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95%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95% de son Niveau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95% de son Niveau Initial mais supérieur ou égal à 70% de ce dernier, l’investisseur récupère l’intégralité de son capital initialement investi. Le capital n’est donc exposé à un risque de perte à l’échéance⁽¹⁾ que si l'indice clôture à un niveau strictement inférieur à 70%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niveau de clôture de l'indice autour du seuil de </a:t>
            </a:r>
            <a:r>
              <a:rPr lang="fr-FR" sz="800" b="1" dirty="0">
                <a:solidFill>
                  <a:srgbClr val="000000"/>
                </a:solidFill>
                <a:effectLst/>
                <a:ea typeface="Calibri" panose="020F0502020204030204" pitchFamily="34" charset="0"/>
              </a:rPr>
              <a:t>95% de son Niveau Initial   </a:t>
            </a:r>
            <a:r>
              <a:rPr lang="fr-FR" sz="800" b="1" dirty="0">
                <a:effectLst/>
                <a:ea typeface="Calibri" panose="020F0502020204030204" pitchFamily="34" charset="0"/>
              </a:rPr>
              <a:t>en cours de vie, et des seuils de 95% et 70%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a:t>
            </a:r>
            <a:r>
              <a:rPr lang="fr-FR" sz="800" dirty="0">
                <a:solidFill>
                  <a:srgbClr val="000000"/>
                </a:solidFill>
                <a:highlight>
                  <a:srgbClr val="FFFF00"/>
                </a:highlight>
              </a:rPr>
              <a:t>Les fluctuations du prix du produit en cours de vie sont également plus importantes en cas de baisse des marchés en raison de la méthode de prélèvement forfaitaire en points.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EURO STOXX 50 Price EUR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95%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trimestrielle du mécanisme de remboursement anticipé automatique, l'indice clôture à un niveau supérieur ou égal à 95%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niveau DE CLÔTURE de l'indice AUTOUR DES SEUILS DE 95% ET DE 70%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39</a:t>
            </a:r>
            <a:r>
              <a:rPr lang="fr-FR" sz="800" dirty="0"/>
              <a:t>, l'indice clôture à un niveau strictement inférieur à 95%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70%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l'indice clôture à </a:t>
            </a:r>
            <a:r>
              <a:rPr lang="fr-FR" sz="800" dirty="0">
                <a:solidFill>
                  <a:schemeClr val="tx2"/>
                </a:solidFill>
                <a:latin typeface="+mn-lt"/>
              </a:rPr>
              <a:t>un niveau strictement inférieur à 95%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95% de son Niveau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-4,46%</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 de son Niveau Initial 95% de son Niveau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4,00% dans notre exemple.</a:t>
            </a:r>
          </a:p>
          <a:p>
            <a:pPr algn="just">
              <a:spcAft>
                <a:spcPts val="600"/>
              </a:spcAft>
            </a:pPr>
            <a:r>
              <a:rPr lang="fr-FR" sz="800" dirty="0"/>
              <a:t>Ce qui correspond à un Taux de Rendement Annuel net de 2,92%</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19952</TotalTime>
  <Words>10306</Words>
  <Application>Microsoft Office PowerPoint</Application>
  <PresentationFormat>Personnalisé</PresentationFormat>
  <Paragraphs>376</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905</cp:revision>
  <cp:lastPrinted>2022-05-04T09:56:42Z</cp:lastPrinted>
  <dcterms:created xsi:type="dcterms:W3CDTF">2017-02-21T09:03:05Z</dcterms:created>
  <dcterms:modified xsi:type="dcterms:W3CDTF">2022-06-20T13:24:19Z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