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127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29/06/2022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29/06/2022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kid.bnpparibas.com/%3cISIN%3e-F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&lt;</a:t>
            </a:r>
            <a:r>
              <a:rPr lang="fr-FR" sz="800" cap="none" dirty="0">
                <a:solidFill>
                  <a:schemeClr val="tx2"/>
                </a:solidFill>
              </a:rPr>
              <a:t>DIC&gt;</a:t>
            </a:r>
            <a:r>
              <a:rPr lang="fr-FR" sz="800" b="1" dirty="0">
                <a:solidFill>
                  <a:srgbClr val="000000"/>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(2)</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(2)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&lt;NOM&gt;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&lt;DDR_MAJ&gt;.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&lt;BLOCDIVIDENDE2&gt;</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au seuil de versement du coupon.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au seuil de versement du coupon.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 coupon de &lt;CPN&gt;.</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cap="none">
                          <a:latin typeface="Futura PT" panose="020B0902020204020203" pitchFamily="34" charset="0"/>
                        </a:rPr>
                        <a:t>&lt;NOMSOUSJACENTP1&gt; </a:t>
                      </a: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a:effectLst/>
                <a:latin typeface="+mj-lt"/>
              </a:rPr>
              <a:t>&lt;DDR1-12&gt;</a:t>
            </a:r>
            <a:r>
              <a:rPr lang="en-US" sz="1200">
                <a:latin typeface="+mj-lt"/>
              </a:rPr>
              <a:t> </a:t>
            </a:r>
            <a:r>
              <a:rPr lang="fr-FR" sz="1200" cap="none" dirty="0">
                <a:latin typeface="Futura PT" panose="020B0902020204020203" pitchFamily="34" charset="0"/>
              </a:rPr>
              <a:t>ET LE &lt;DDR1&gt;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27629152"/>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dates_constat_autocall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rgbClr val="FF0000"/>
                          </a:solidFill>
                          <a:highlight>
                            <a:srgbClr val="00FFFF"/>
                          </a:highlight>
                          <a:latin typeface="+mn-lt"/>
                          <a:ea typeface="+mn-ea"/>
                          <a:cs typeface="+mn-cs"/>
                        </a:rPr>
                        <a:t>&lt;</a:t>
                      </a:r>
                      <a:r>
                        <a:rPr lang="fr-FR" sz="700" b="0" i="0" kern="1200" baseline="0" dirty="0" err="1">
                          <a:solidFill>
                            <a:schemeClr val="tx1"/>
                          </a:solidFill>
                          <a:highlight>
                            <a:srgbClr val="00FFFF"/>
                          </a:highlight>
                          <a:latin typeface="+mn-lt"/>
                          <a:ea typeface="+mn-ea"/>
                          <a:cs typeface="+mn-cs"/>
                        </a:rPr>
                        <a:t>dates_paiement_autocall</a:t>
                      </a:r>
                      <a:r>
                        <a:rPr lang="fr-FR" sz="7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&lt;DDR_MAJ&gt;,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931504402"/>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français présentant un risque de perte en capital en cours de vie et à l’échéance. </a:t>
                      </a:r>
                      <a:r>
                        <a:rPr lang="fr-FR" sz="700" b="1" i="0" kern="1200" dirty="0">
                          <a:solidFill>
                            <a:schemeClr val="tx1"/>
                          </a:solidFill>
                          <a:latin typeface="+mn-lt"/>
                          <a:ea typeface="+mn-ea"/>
                          <a:cs typeface="+mn-cs"/>
                        </a:rPr>
                        <a:t>Bien que la formule de remboursement et le paiement des sommes dues par l’Émetteur au titre du produit soient garanties par </a:t>
                      </a:r>
                      <a:r>
                        <a:rPr lang="fr-FR" sz="700" b="1" i="0" kern="1200" noProof="0" dirty="0">
                          <a:solidFill>
                            <a:schemeClr val="tx1"/>
                          </a:solidFill>
                          <a:latin typeface="+mn-lt"/>
                          <a:ea typeface="+mn-ea"/>
                          <a:cs typeface="+mn-cs"/>
                        </a:rPr>
                        <a:t>BNP Paribas SA</a:t>
                      </a:r>
                      <a:r>
                        <a:rPr kumimoji="0" lang="fr-FR" sz="700" b="1" i="0" u="none" strike="noStrike" kern="1200" cap="none" spc="0" normalizeH="0" baseline="30000" noProof="0" dirty="0">
                          <a:ln>
                            <a:noFill/>
                          </a:ln>
                          <a:solidFill>
                            <a:schemeClr val="tx1"/>
                          </a:solidFill>
                          <a:effectLst/>
                          <a:uLnTx/>
                          <a:uFillTx/>
                          <a:latin typeface="+mn-lt"/>
                          <a:ea typeface="+mn-ea"/>
                          <a:cs typeface="+mn-cs"/>
                        </a:rPr>
                        <a:t>(1)</a:t>
                      </a:r>
                      <a:r>
                        <a:rPr lang="fr-FR" sz="700" b="1" i="0" kern="1200" dirty="0">
                          <a:solidFill>
                            <a:schemeClr val="tx1"/>
                          </a:solidFill>
                          <a:latin typeface="+mn-lt"/>
                          <a:ea typeface="+mn-ea"/>
                          <a:cs typeface="+mn-cs"/>
                        </a:rPr>
                        <a:t>, le </a:t>
                      </a:r>
                      <a:r>
                        <a:rPr lang="fr-FR" sz="700" b="1" i="0" dirty="0">
                          <a:solidFill>
                            <a:schemeClr val="tx1"/>
                          </a:solidFill>
                          <a:latin typeface="+mn-lt"/>
                        </a:rPr>
                        <a:t>produit présente un risque de perte en capital à hauteur de l’intégralité de la baisse enregistrée par &lt;SJR1&gt;.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com/&lt;ISIN&gt;-FR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exposés pour une durée de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&lt;PERIODE_DE_REMBOURSEMENT&gt;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&lt;SJR7&gt;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a:t>
            </a:r>
            <a:r>
              <a:rPr lang="fr-FR" b="1" i="1" dirty="0">
                <a:solidFill>
                  <a:schemeClr val="tx1"/>
                </a:solidFill>
                <a:latin typeface="Proxima Nova Rg"/>
              </a:rPr>
              <a:t>&lt;SJR1&gt;,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 &lt;WALLY&gt;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&lt;ANNUALISE&gt;&lt;Mémoire6&gt;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&lt;NOM&gt; » ne peut constituer l’intégralité d’un portefeuille d’investissement. L’investisseur est exposé pour une durée de &lt;1PR&gt; à &lt;DPRR&gt; &lt;F0&gt;&lt;F0s&gt; à &lt;</a:t>
            </a:r>
            <a:r>
              <a:rPr lang="fr-FR" b="1" i="1" dirty="0">
                <a:solidFill>
                  <a:schemeClr val="tx1"/>
                </a:solidFill>
                <a:latin typeface="Proxima Nova Rg"/>
              </a:rPr>
              <a:t>SJR1&gt;, &lt;DIVERSACTION&gt;.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et à la date de constatation finale,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a:t>
            </a:r>
            <a:r>
              <a:rPr lang="fr-FR" sz="800">
                <a:solidFill>
                  <a:srgbClr val="000000"/>
                </a:solidFill>
              </a:rPr>
              <a:t>de </a:t>
            </a:r>
            <a:r>
              <a:rPr lang="fr-FR" sz="800" b="1">
                <a:solidFill>
                  <a:srgbClr val="000000"/>
                </a:solidFill>
              </a:rPr>
              <a:t>&lt;DUREE&gt;.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23262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&lt;PDI&gt; de son &lt;NDR&gt;, l’investisseur récupère alors l’intégralité de son capital initial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des seuils de </a:t>
            </a:r>
            <a:r>
              <a:rPr lang="fr-FR" sz="800" dirty="0">
                <a:solidFill>
                  <a:srgbClr val="000000"/>
                </a:solidFill>
                <a:effectLst/>
                <a:ea typeface="Calibri" panose="020F0502020204030204" pitchFamily="34" charset="0"/>
              </a:rPr>
              <a:t>&lt;ABAC2&gt; et &lt;ABAC&gt;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a:solidFill>
                  <a:srgbClr val="000000"/>
                </a:solidFill>
              </a:rPr>
              <a:t>&gt;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242887" y="9829358"/>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rPr>
              <a:t>)</a:t>
            </a:r>
            <a:r>
              <a:rPr lang="fr-FR" sz="650" dirty="0">
                <a:solidFill>
                  <a:schemeClr val="tx2"/>
                </a:solidFill>
                <a:latin typeface="+mn-lt"/>
              </a:rPr>
              <a:t>&lt;BLOCDIVIDENDE2&gt;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&lt;NOMSOUSJACENT&gt;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&lt;F1&gt;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&lt;PERIODE_DE_REMBOURSEMENT2&gt;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baseline="30000">
                <a:solidFill>
                  <a:srgbClr val="04202E"/>
                </a:solidFill>
                <a:latin typeface="+mn-lt"/>
              </a:rPr>
              <a:t>)</a:t>
            </a:r>
            <a:r>
              <a:rPr lang="fr-FR" sz="800">
                <a:latin typeface="+mn-lt"/>
              </a:rPr>
              <a:t> &lt;PERIODE_DE_REMBOURSEMENT2&gt; , </a:t>
            </a:r>
            <a:r>
              <a:rPr lang="fr-FR" sz="800" dirty="0">
                <a:latin typeface="+mn-lt"/>
              </a:rPr>
              <a:t>&lt;SJR1&gt;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20122</TotalTime>
  <Words>11114</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941</cp:revision>
  <cp:lastPrinted>2022-05-04T09:56:42Z</cp:lastPrinted>
  <dcterms:created xsi:type="dcterms:W3CDTF">2017-02-21T09:03:05Z</dcterms:created>
  <dcterms:modified xsi:type="dcterms:W3CDTF">2022-06-29T16:09:30Z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