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7"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CB7A66-348E-4495-9F6B-C9108E9DB1D1}" v="31" dt="2022-06-28T15:54:56.56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25" d="100"/>
          <a:sy n="125" d="100"/>
        </p:scale>
        <p:origin x="2178" y="-2028"/>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29/06/2022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29/06/2022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987354065"/>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4"/>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5"/>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kid.bnpparibas.com/%3cISIN%3e-FR.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639184"/>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 et à l’échéance</a:t>
            </a:r>
            <a:r>
              <a:rPr lang="fr-FR" sz="800" b="1" cap="none" baseline="30000" dirty="0"/>
              <a:t>(1)</a:t>
            </a:r>
            <a:r>
              <a:rPr lang="fr-FR" sz="800" b="1" cap="none" dirty="0"/>
              <a:t>.</a:t>
            </a: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solidFill>
                  <a:srgbClr val="000000"/>
                </a:solidFill>
              </a:rPr>
              <a:t>&lt;DIC&gt;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&lt;TDP&gt;.</a:t>
            </a:r>
            <a:endParaRPr lang="fr-FR" sz="800" b="1" dirty="0">
              <a:solidFill>
                <a:srgbClr val="B9A049"/>
              </a:solidFill>
              <a:latin typeface="Futura PT" panose="020B0902020204020203" pitchFamily="34" charset="0"/>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(2)</a:t>
            </a:r>
            <a:r>
              <a:rPr lang="fr-FR" sz="800" cap="none" dirty="0">
                <a:solidFill>
                  <a:schemeClr val="tx2"/>
                </a:solidFill>
                <a:latin typeface="Proxima Nova Rg" panose="02000506030000020004" pitchFamily="2" charset="0"/>
              </a:rPr>
              <a:t>.</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18521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en-US" sz="800" b="1" dirty="0">
                <a:solidFill>
                  <a:srgbClr val="B9A049"/>
                </a:solidFill>
                <a:latin typeface="Futura PT" panose="020B0902020204020203" pitchFamily="34" charset="0"/>
              </a:rPr>
              <a:t>NATIXIS STRUCTURED ISSUANCE SA, </a:t>
            </a:r>
            <a:r>
              <a:rPr lang="fr-FR" sz="800" cap="none" dirty="0">
                <a:solidFill>
                  <a:schemeClr val="tx2"/>
                </a:solidFill>
              </a:rPr>
              <a:t>véhicule d’émission dédié de droit </a:t>
            </a:r>
            <a:r>
              <a:rPr lang="fr-FR" sz="800" cap="none" dirty="0">
                <a:solidFill>
                  <a:srgbClr val="000000"/>
                </a:solidFill>
                <a:latin typeface="Proxima Nova Rg" panose="02000506030000020004" pitchFamily="2" charset="0"/>
              </a:rPr>
              <a:t>luxembourgeois</a:t>
            </a:r>
            <a:r>
              <a:rPr lang="fr-FR" sz="800" cap="none" dirty="0">
                <a:solidFill>
                  <a:schemeClr val="tx2"/>
                </a:solidFill>
              </a:rPr>
              <a:t>, bénéficiant d’une garantie donnée par </a:t>
            </a:r>
            <a:r>
              <a:rPr lang="fr-FR" sz="800" cap="none" dirty="0">
                <a:solidFill>
                  <a:srgbClr val="000000"/>
                </a:solidFill>
                <a:latin typeface="Proxima Nova Rg" panose="02000506030000020004" pitchFamily="2" charset="0"/>
              </a:rPr>
              <a:t>Natixis</a:t>
            </a:r>
            <a:r>
              <a:rPr lang="fr-FR" sz="800" cap="none" baseline="30000" dirty="0">
                <a:solidFill>
                  <a:schemeClr val="tx2"/>
                </a:solidFill>
                <a:latin typeface="Proxima Nova Rg" panose="02000506030000020004" pitchFamily="2" charset="0"/>
              </a:rPr>
              <a:t>(3)</a:t>
            </a:r>
            <a:r>
              <a:rPr lang="fr-FR" sz="800" cap="none" baseline="30000" dirty="0">
                <a:solidFill>
                  <a:schemeClr val="tx2"/>
                </a:solidFill>
              </a:rPr>
              <a:t> </a:t>
            </a:r>
            <a:r>
              <a:rPr lang="fr-FR" sz="800" cap="none" dirty="0">
                <a:solidFill>
                  <a:schemeClr val="tx2"/>
                </a:solidFill>
              </a:rPr>
              <a:t>de la formule de remboursement et du paiement des sommes dues par l’Émetteur au titre du produit </a:t>
            </a:r>
            <a:r>
              <a:rPr lang="fr-FR" sz="800" cap="none" dirty="0">
                <a:solidFill>
                  <a:srgbClr val="000000"/>
                </a:solidFill>
                <a:latin typeface="Proxima Nova Rg" panose="02000506030000020004" pitchFamily="2" charset="0"/>
              </a:rPr>
              <a:t>de créance</a:t>
            </a:r>
            <a:r>
              <a:rPr lang="fr-FR" sz="800" cap="none" dirty="0">
                <a:solidFill>
                  <a:schemeClr val="tx2"/>
                </a:solidFill>
              </a:rPr>
              <a:t>. </a:t>
            </a:r>
            <a:r>
              <a:rPr lang="fr-FR" sz="800" cap="none" dirty="0">
                <a:solidFill>
                  <a:srgbClr val="000000"/>
                </a:solidFill>
                <a:latin typeface="Proxima Nova Rg" panose="02000506030000020004" pitchFamily="2" charset="0"/>
              </a:rPr>
              <a:t>L’investisseur supporte par  conséquent les risques de défaut, d’ouverture d’une procédure de résolution et de faillite de Natixis Structured </a:t>
            </a:r>
            <a:r>
              <a:rPr lang="fr-FR" sz="800" cap="none" dirty="0" err="1">
                <a:solidFill>
                  <a:srgbClr val="000000"/>
                </a:solidFill>
                <a:latin typeface="Proxima Nova Rg" panose="02000506030000020004" pitchFamily="2" charset="0"/>
              </a:rPr>
              <a:t>Issuance</a:t>
            </a:r>
            <a:r>
              <a:rPr lang="fr-FR" sz="800" cap="none" dirty="0">
                <a:solidFill>
                  <a:srgbClr val="000000"/>
                </a:solidFill>
                <a:latin typeface="Proxima Nova Rg" panose="02000506030000020004" pitchFamily="2" charset="0"/>
              </a:rPr>
              <a:t> SA (l’« Émetteur »), et de Natixis</a:t>
            </a:r>
            <a:r>
              <a:rPr lang="fr-FR" sz="800" cap="none" baseline="30000" dirty="0">
                <a:solidFill>
                  <a:schemeClr val="tx2"/>
                </a:solidFill>
                <a:latin typeface="Proxima Nova Rg" panose="02000506030000020004" pitchFamily="2" charset="0"/>
              </a:rPr>
              <a:t>(3)</a:t>
            </a:r>
            <a:r>
              <a:rPr lang="fr-FR" sz="800" cap="none" dirty="0">
                <a:solidFill>
                  <a:srgbClr val="000000"/>
                </a:solidFill>
                <a:latin typeface="Proxima Nova Rg" panose="02000506030000020004" pitchFamily="2" charset="0"/>
              </a:rPr>
              <a:t> (le « Garant »). </a:t>
            </a:r>
          </a:p>
          <a:p>
            <a:pPr marL="171450" indent="-171450" algn="just">
              <a:spcBef>
                <a:spcPts val="1200"/>
              </a:spcBef>
              <a:buClr>
                <a:srgbClr val="1C1C1C"/>
              </a:buClr>
              <a:buFont typeface="Wingdings" panose="05000000000000000000" pitchFamily="2" charset="2"/>
              <a:buChar char="§"/>
            </a:pPr>
            <a:r>
              <a:rPr lang="fr-FR" sz="800" b="1" cap="none" dirty="0">
                <a:solidFill>
                  <a:schemeClr val="tx2"/>
                </a:solidFill>
                <a:latin typeface="Proxima Nova Rg" panose="02000506030000020004" pitchFamily="2" charset="0"/>
              </a:rPr>
              <a:t>Vous êtes sur le point d'acheter un produit qui n'est pas simple et qui peut être difficile à comprendre</a:t>
            </a:r>
            <a:endParaRPr lang="fr-FR" sz="800" dirty="0">
              <a:solidFill>
                <a:srgbClr val="000000"/>
              </a:solidFill>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(1)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les risques de défaut, </a:t>
            </a:r>
            <a:r>
              <a:rPr lang="fr-FR" sz="650" spc="-10" dirty="0">
                <a:solidFill>
                  <a:srgbClr val="000000"/>
                </a:solidFill>
                <a:cs typeface="Century Gothic"/>
              </a:rPr>
              <a:t>d’ouverture</a:t>
            </a:r>
            <a:r>
              <a:rPr lang="fr-FR" sz="650" spc="-40" dirty="0">
                <a:solidFill>
                  <a:srgbClr val="000000"/>
                </a:solidFill>
                <a:cs typeface="Century Gothic"/>
              </a:rPr>
              <a:t> </a:t>
            </a:r>
            <a:r>
              <a:rPr lang="fr-FR" sz="650" spc="-10" dirty="0">
                <a:solidFill>
                  <a:srgbClr val="000000"/>
                </a:solidFill>
                <a:cs typeface="Century Gothic"/>
              </a:rPr>
              <a:t>d’une</a:t>
            </a:r>
            <a:r>
              <a:rPr lang="fr-FR" sz="650" spc="-40" dirty="0">
                <a:solidFill>
                  <a:srgbClr val="000000"/>
                </a:solidFill>
                <a:cs typeface="Century Gothic"/>
              </a:rPr>
              <a:t> </a:t>
            </a:r>
            <a:r>
              <a:rPr lang="fr-FR" sz="650" spc="-10" dirty="0">
                <a:solidFill>
                  <a:srgbClr val="000000"/>
                </a:solidFill>
                <a:cs typeface="Century Gothic"/>
              </a:rPr>
              <a:t>procédure</a:t>
            </a:r>
            <a:r>
              <a:rPr lang="fr-FR" sz="650" spc="-35" dirty="0">
                <a:solidFill>
                  <a:srgbClr val="000000"/>
                </a:solidFill>
                <a:cs typeface="Century Gothic"/>
              </a:rPr>
              <a:t> </a:t>
            </a:r>
            <a:r>
              <a:rPr lang="fr-FR" sz="650" spc="-5" dirty="0">
                <a:solidFill>
                  <a:srgbClr val="000000"/>
                </a:solidFill>
                <a:cs typeface="Century Gothic"/>
              </a:rPr>
              <a:t>de</a:t>
            </a:r>
            <a:r>
              <a:rPr lang="fr-FR" sz="650" spc="-40" dirty="0">
                <a:solidFill>
                  <a:srgbClr val="000000"/>
                </a:solidFill>
                <a:cs typeface="Century Gothic"/>
              </a:rPr>
              <a:t> </a:t>
            </a:r>
            <a:r>
              <a:rPr lang="fr-FR" sz="650" spc="-10" dirty="0">
                <a:solidFill>
                  <a:srgbClr val="000000"/>
                </a:solidFill>
                <a:cs typeface="Century Gothic"/>
              </a:rPr>
              <a:t>résolution</a:t>
            </a:r>
            <a:r>
              <a:rPr lang="fr-FR" sz="650" spc="-40" dirty="0">
                <a:solidFill>
                  <a:srgbClr val="000000"/>
                </a:solidFill>
                <a:cs typeface="Century Gothic"/>
              </a:rPr>
              <a:t> </a:t>
            </a:r>
            <a:r>
              <a:rPr lang="fr-FR" sz="650" spc="-5" dirty="0">
                <a:solidFill>
                  <a:srgbClr val="000000"/>
                </a:solidFill>
                <a:cs typeface="Century Gothic"/>
              </a:rPr>
              <a:t>et</a:t>
            </a:r>
            <a:r>
              <a:rPr lang="fr-FR" sz="650" spc="-40" dirty="0">
                <a:solidFill>
                  <a:srgbClr val="000000"/>
                </a:solidFill>
                <a:cs typeface="Century Gothic"/>
              </a:rPr>
              <a:t> </a:t>
            </a:r>
            <a:r>
              <a:rPr lang="fr-FR" sz="650" spc="-10" dirty="0">
                <a:solidFill>
                  <a:srgbClr val="000000"/>
                </a:solidFill>
                <a:cs typeface="Century Gothic"/>
              </a:rPr>
              <a:t>de  faillite </a:t>
            </a:r>
            <a:r>
              <a:rPr lang="fr-FR" sz="650" spc="-5" dirty="0">
                <a:solidFill>
                  <a:srgbClr val="000000"/>
                </a:solidFill>
                <a:cs typeface="Century Gothic"/>
              </a:rPr>
              <a:t>de </a:t>
            </a:r>
            <a:r>
              <a:rPr lang="fr-FR" sz="650" spc="-10" dirty="0">
                <a:solidFill>
                  <a:srgbClr val="000000"/>
                </a:solidFill>
                <a:cs typeface="Century Gothic"/>
              </a:rPr>
              <a:t>l’Émetteur </a:t>
            </a:r>
            <a:r>
              <a:rPr lang="fr-FR" sz="650" spc="-5" dirty="0">
                <a:solidFill>
                  <a:srgbClr val="000000"/>
                </a:solidFill>
                <a:cs typeface="Century Gothic"/>
              </a:rPr>
              <a:t>et du </a:t>
            </a:r>
            <a:r>
              <a:rPr lang="fr-FR" sz="650" spc="-10" dirty="0">
                <a:solidFill>
                  <a:srgbClr val="000000"/>
                </a:solidFill>
                <a:cs typeface="Century Gothic"/>
              </a:rPr>
              <a:t>Garant.</a:t>
            </a:r>
            <a:r>
              <a:rPr lang="fr-FR" sz="650" dirty="0">
                <a:solidFill>
                  <a:schemeClr val="tx2"/>
                </a:solidFill>
              </a:rPr>
              <a:t> Pour les autres risques de perte en capital, voir pages suivantes. </a:t>
            </a:r>
          </a:p>
          <a:p>
            <a:pPr algn="just" defTabSz="914400"/>
            <a:r>
              <a:rPr lang="fr-FR" sz="650" spc="15" baseline="34722" dirty="0">
                <a:solidFill>
                  <a:srgbClr val="000000"/>
                </a:solidFill>
                <a:cs typeface="Century Gothic"/>
              </a:rPr>
              <a:t>(2) </a:t>
            </a:r>
            <a:r>
              <a:rPr lang="fr-FR" sz="650" spc="-10" dirty="0">
                <a:solidFill>
                  <a:srgbClr val="000000"/>
                </a:solidFill>
                <a:cs typeface="Century Gothic"/>
              </a:rPr>
              <a:t>L’assureur s’engage exclusivement sur </a:t>
            </a:r>
            <a:r>
              <a:rPr lang="fr-FR" sz="650" spc="-5" dirty="0">
                <a:solidFill>
                  <a:srgbClr val="000000"/>
                </a:solidFill>
                <a:cs typeface="Century Gothic"/>
              </a:rPr>
              <a:t>le </a:t>
            </a:r>
            <a:r>
              <a:rPr lang="fr-FR" sz="650" spc="-10" dirty="0">
                <a:solidFill>
                  <a:srgbClr val="000000"/>
                </a:solidFill>
                <a:cs typeface="Century Gothic"/>
              </a:rPr>
              <a:t>nombre d’unités </a:t>
            </a:r>
            <a:r>
              <a:rPr lang="fr-FR" sz="650" spc="-5" dirty="0">
                <a:solidFill>
                  <a:srgbClr val="000000"/>
                </a:solidFill>
                <a:cs typeface="Century Gothic"/>
              </a:rPr>
              <a:t>de </a:t>
            </a:r>
            <a:r>
              <a:rPr lang="fr-FR" sz="650" spc="-10" dirty="0">
                <a:solidFill>
                  <a:srgbClr val="000000"/>
                </a:solidFill>
                <a:cs typeface="Century Gothic"/>
              </a:rPr>
              <a:t>compte mais non sur leur valeur, qu’il </a:t>
            </a:r>
            <a:r>
              <a:rPr lang="fr-FR" sz="650" spc="-5" dirty="0">
                <a:solidFill>
                  <a:srgbClr val="000000"/>
                </a:solidFill>
                <a:cs typeface="Century Gothic"/>
              </a:rPr>
              <a:t>ne </a:t>
            </a:r>
            <a:r>
              <a:rPr lang="fr-FR" sz="650" spc="-10" dirty="0">
                <a:solidFill>
                  <a:srgbClr val="000000"/>
                </a:solidFill>
                <a:cs typeface="Century Gothic"/>
              </a:rPr>
              <a:t>garantit pas. </a:t>
            </a:r>
            <a:r>
              <a:rPr lang="fr-FR" sz="650" spc="-5" dirty="0">
                <a:solidFill>
                  <a:srgbClr val="000000"/>
                </a:solidFill>
                <a:cs typeface="Century Gothic"/>
              </a:rPr>
              <a:t>Il </a:t>
            </a:r>
            <a:r>
              <a:rPr lang="fr-FR" sz="650" spc="-10" dirty="0">
                <a:solidFill>
                  <a:srgbClr val="000000"/>
                </a:solidFill>
                <a:cs typeface="Century Gothic"/>
              </a:rPr>
              <a:t>est précisé que  l’assureur d’une part, l’Émetteur </a:t>
            </a:r>
            <a:r>
              <a:rPr lang="fr-FR" sz="650" spc="-5" dirty="0">
                <a:solidFill>
                  <a:srgbClr val="000000"/>
                </a:solidFill>
                <a:cs typeface="Century Gothic"/>
              </a:rPr>
              <a:t>et le </a:t>
            </a:r>
            <a:r>
              <a:rPr lang="fr-FR" sz="650" spc="-10" dirty="0">
                <a:solidFill>
                  <a:srgbClr val="000000"/>
                </a:solidFill>
                <a:cs typeface="Century Gothic"/>
              </a:rPr>
              <a:t>Garant d’autre part, sont des entités juridiques indépendantes. </a:t>
            </a:r>
            <a:r>
              <a:rPr lang="fr-FR" sz="650" spc="-5" dirty="0">
                <a:solidFill>
                  <a:srgbClr val="000000"/>
                </a:solidFill>
                <a:cs typeface="Century Gothic"/>
              </a:rPr>
              <a:t>Ce </a:t>
            </a:r>
            <a:r>
              <a:rPr lang="fr-FR" sz="650" spc="-10" dirty="0">
                <a:solidFill>
                  <a:srgbClr val="000000"/>
                </a:solidFill>
                <a:cs typeface="Century Gothic"/>
              </a:rPr>
              <a:t>document n’a pas été rédigé par  l’assureur.</a:t>
            </a:r>
          </a:p>
          <a:p>
            <a:pPr algn="just" defTabSz="914400"/>
            <a:r>
              <a:rPr lang="fr-FR" sz="650" spc="15" baseline="34722" dirty="0">
                <a:solidFill>
                  <a:srgbClr val="000000"/>
                </a:solidFill>
                <a:cs typeface="Century Gothic"/>
              </a:rPr>
              <a:t>(3) </a:t>
            </a:r>
            <a:r>
              <a:rPr lang="fr-FR" sz="650" spc="-10" dirty="0">
                <a:solidFill>
                  <a:srgbClr val="000000"/>
                </a:solidFill>
                <a:cs typeface="Century Gothic"/>
              </a:rPr>
              <a:t>Natixis </a:t>
            </a:r>
            <a:r>
              <a:rPr lang="fr-FR" sz="650" dirty="0">
                <a:solidFill>
                  <a:srgbClr val="000000"/>
                </a:solidFill>
                <a:cs typeface="Century Gothic"/>
              </a:rPr>
              <a:t>: </a:t>
            </a:r>
            <a:r>
              <a:rPr lang="fr-FR" sz="650" spc="-10" dirty="0">
                <a:solidFill>
                  <a:srgbClr val="000000"/>
                </a:solidFill>
                <a:cs typeface="Century Gothic"/>
              </a:rPr>
              <a:t>Standard </a:t>
            </a:r>
            <a:r>
              <a:rPr lang="fr-FR" sz="650" dirty="0">
                <a:solidFill>
                  <a:srgbClr val="000000"/>
                </a:solidFill>
                <a:cs typeface="Century Gothic"/>
              </a:rPr>
              <a:t>&amp; </a:t>
            </a:r>
            <a:r>
              <a:rPr lang="fr-FR" sz="650" spc="-10" dirty="0" err="1">
                <a:solidFill>
                  <a:srgbClr val="000000"/>
                </a:solidFill>
                <a:cs typeface="Century Gothic"/>
              </a:rPr>
              <a:t>Poor’s</a:t>
            </a:r>
            <a:r>
              <a:rPr lang="fr-FR" sz="650" spc="-10" dirty="0">
                <a:solidFill>
                  <a:srgbClr val="000000"/>
                </a:solidFill>
                <a:cs typeface="Century Gothic"/>
              </a:rPr>
              <a:t> </a:t>
            </a:r>
            <a:r>
              <a:rPr lang="fr-FR" sz="650" dirty="0">
                <a:solidFill>
                  <a:srgbClr val="000000"/>
                </a:solidFill>
                <a:cs typeface="Century Gothic"/>
              </a:rPr>
              <a:t>: </a:t>
            </a:r>
            <a:r>
              <a:rPr lang="fr-FR" sz="650" spc="-5" dirty="0">
                <a:solidFill>
                  <a:srgbClr val="000000"/>
                </a:solidFill>
                <a:cs typeface="Century Gothic"/>
              </a:rPr>
              <a:t>A </a:t>
            </a:r>
            <a:r>
              <a:rPr lang="fr-FR" sz="650" dirty="0">
                <a:solidFill>
                  <a:srgbClr val="000000"/>
                </a:solidFill>
                <a:cs typeface="Century Gothic"/>
              </a:rPr>
              <a:t>/ </a:t>
            </a:r>
            <a:r>
              <a:rPr lang="fr-FR" sz="650" spc="-10" dirty="0">
                <a:solidFill>
                  <a:srgbClr val="000000"/>
                </a:solidFill>
                <a:cs typeface="Century Gothic"/>
              </a:rPr>
              <a:t>Moody’s </a:t>
            </a:r>
            <a:r>
              <a:rPr lang="fr-FR" sz="650" dirty="0">
                <a:solidFill>
                  <a:srgbClr val="000000"/>
                </a:solidFill>
                <a:cs typeface="Century Gothic"/>
              </a:rPr>
              <a:t>: </a:t>
            </a:r>
            <a:r>
              <a:rPr lang="fr-FR" sz="650" spc="-5" dirty="0">
                <a:solidFill>
                  <a:srgbClr val="000000"/>
                </a:solidFill>
                <a:cs typeface="Century Gothic"/>
              </a:rPr>
              <a:t>A1 </a:t>
            </a:r>
            <a:r>
              <a:rPr lang="fr-FR" sz="650" dirty="0">
                <a:solidFill>
                  <a:srgbClr val="000000"/>
                </a:solidFill>
                <a:cs typeface="Century Gothic"/>
              </a:rPr>
              <a:t>/ </a:t>
            </a:r>
            <a:r>
              <a:rPr lang="fr-FR" sz="650" spc="-10" dirty="0">
                <a:solidFill>
                  <a:srgbClr val="000000"/>
                </a:solidFill>
                <a:cs typeface="Century Gothic"/>
              </a:rPr>
              <a:t>Fitch </a:t>
            </a:r>
            <a:r>
              <a:rPr lang="fr-FR" sz="650" dirty="0">
                <a:solidFill>
                  <a:srgbClr val="000000"/>
                </a:solidFill>
                <a:cs typeface="Century Gothic"/>
              </a:rPr>
              <a:t>: </a:t>
            </a:r>
            <a:r>
              <a:rPr lang="fr-FR" sz="650" spc="-10" dirty="0">
                <a:solidFill>
                  <a:srgbClr val="000000"/>
                </a:solidFill>
                <a:cs typeface="Century Gothic"/>
              </a:rPr>
              <a:t>A+. Notations </a:t>
            </a:r>
            <a:r>
              <a:rPr lang="fr-FR" sz="650" spc="-5" dirty="0">
                <a:solidFill>
                  <a:srgbClr val="000000"/>
                </a:solidFill>
                <a:cs typeface="Century Gothic"/>
              </a:rPr>
              <a:t>en </a:t>
            </a:r>
            <a:r>
              <a:rPr lang="fr-FR" sz="650" spc="-10" dirty="0">
                <a:solidFill>
                  <a:srgbClr val="000000"/>
                </a:solidFill>
                <a:cs typeface="Century Gothic"/>
              </a:rPr>
              <a:t>vigueur </a:t>
            </a:r>
            <a:r>
              <a:rPr lang="fr-FR" sz="650" spc="-5" dirty="0">
                <a:solidFill>
                  <a:srgbClr val="000000"/>
                </a:solidFill>
                <a:cs typeface="Century Gothic"/>
              </a:rPr>
              <a:t>au </a:t>
            </a:r>
            <a:r>
              <a:rPr lang="fr-FR" sz="650" spc="-10" dirty="0">
                <a:solidFill>
                  <a:srgbClr val="000000"/>
                </a:solidFill>
                <a:cs typeface="Century Gothic"/>
              </a:rPr>
              <a:t>moment </a:t>
            </a:r>
            <a:r>
              <a:rPr lang="fr-FR" sz="650" spc="-5" dirty="0">
                <a:solidFill>
                  <a:srgbClr val="000000"/>
                </a:solidFill>
                <a:cs typeface="Century Gothic"/>
              </a:rPr>
              <a:t>de la </a:t>
            </a:r>
            <a:r>
              <a:rPr lang="fr-FR" sz="650" spc="-10" dirty="0">
                <a:solidFill>
                  <a:srgbClr val="000000"/>
                </a:solidFill>
                <a:cs typeface="Century Gothic"/>
              </a:rPr>
              <a:t>rédaction </a:t>
            </a:r>
            <a:r>
              <a:rPr lang="fr-FR" sz="650" spc="-5" dirty="0">
                <a:solidFill>
                  <a:srgbClr val="000000"/>
                </a:solidFill>
                <a:cs typeface="Century Gothic"/>
              </a:rPr>
              <a:t>de la </a:t>
            </a:r>
            <a:r>
              <a:rPr lang="fr-FR" sz="650" spc="-10" dirty="0">
                <a:solidFill>
                  <a:srgbClr val="000000"/>
                </a:solidFill>
                <a:cs typeface="Century Gothic"/>
              </a:rPr>
              <a:t>présente brochure.  Ces</a:t>
            </a:r>
            <a:r>
              <a:rPr lang="fr-FR" sz="650" spc="-25" dirty="0">
                <a:solidFill>
                  <a:srgbClr val="000000"/>
                </a:solidFill>
                <a:cs typeface="Century Gothic"/>
              </a:rPr>
              <a:t> </a:t>
            </a:r>
            <a:r>
              <a:rPr lang="fr-FR" sz="650" spc="-10" dirty="0">
                <a:solidFill>
                  <a:srgbClr val="000000"/>
                </a:solidFill>
                <a:cs typeface="Century Gothic"/>
              </a:rPr>
              <a:t>notations</a:t>
            </a:r>
            <a:r>
              <a:rPr lang="fr-FR" sz="650" spc="-25" dirty="0">
                <a:solidFill>
                  <a:srgbClr val="000000"/>
                </a:solidFill>
                <a:cs typeface="Century Gothic"/>
              </a:rPr>
              <a:t> </a:t>
            </a:r>
            <a:r>
              <a:rPr lang="fr-FR" sz="650" spc="-10" dirty="0">
                <a:solidFill>
                  <a:srgbClr val="000000"/>
                </a:solidFill>
                <a:cs typeface="Century Gothic"/>
              </a:rPr>
              <a:t>peuvent</a:t>
            </a:r>
            <a:r>
              <a:rPr lang="fr-FR" sz="650" spc="-20" dirty="0">
                <a:solidFill>
                  <a:srgbClr val="000000"/>
                </a:solidFill>
                <a:cs typeface="Century Gothic"/>
              </a:rPr>
              <a:t> </a:t>
            </a:r>
            <a:r>
              <a:rPr lang="fr-FR" sz="650" spc="-10" dirty="0">
                <a:solidFill>
                  <a:srgbClr val="000000"/>
                </a:solidFill>
                <a:cs typeface="Century Gothic"/>
              </a:rPr>
              <a:t>être</a:t>
            </a:r>
            <a:r>
              <a:rPr lang="fr-FR" sz="650" spc="-25" dirty="0">
                <a:solidFill>
                  <a:srgbClr val="000000"/>
                </a:solidFill>
                <a:cs typeface="Century Gothic"/>
              </a:rPr>
              <a:t> </a:t>
            </a:r>
            <a:r>
              <a:rPr lang="fr-FR" sz="650" spc="-10" dirty="0">
                <a:solidFill>
                  <a:srgbClr val="000000"/>
                </a:solidFill>
                <a:cs typeface="Century Gothic"/>
              </a:rPr>
              <a:t>révisées</a:t>
            </a:r>
            <a:r>
              <a:rPr lang="fr-FR" sz="650" spc="-20" dirty="0">
                <a:solidFill>
                  <a:srgbClr val="000000"/>
                </a:solidFill>
                <a:cs typeface="Century Gothic"/>
              </a:rPr>
              <a:t> </a:t>
            </a:r>
            <a:r>
              <a:rPr lang="fr-FR" sz="650" dirty="0">
                <a:solidFill>
                  <a:srgbClr val="000000"/>
                </a:solidFill>
                <a:cs typeface="Century Gothic"/>
              </a:rPr>
              <a:t>à</a:t>
            </a:r>
            <a:r>
              <a:rPr lang="fr-FR" sz="650" spc="-25" dirty="0">
                <a:solidFill>
                  <a:srgbClr val="000000"/>
                </a:solidFill>
                <a:cs typeface="Century Gothic"/>
              </a:rPr>
              <a:t> </a:t>
            </a:r>
            <a:r>
              <a:rPr lang="fr-FR" sz="650" spc="-10" dirty="0">
                <a:solidFill>
                  <a:srgbClr val="000000"/>
                </a:solidFill>
                <a:cs typeface="Century Gothic"/>
              </a:rPr>
              <a:t>tout</a:t>
            </a:r>
            <a:r>
              <a:rPr lang="fr-FR" sz="650" spc="-25" dirty="0">
                <a:solidFill>
                  <a:srgbClr val="000000"/>
                </a:solidFill>
                <a:cs typeface="Century Gothic"/>
              </a:rPr>
              <a:t> </a:t>
            </a:r>
            <a:r>
              <a:rPr lang="fr-FR" sz="650" spc="-10" dirty="0">
                <a:solidFill>
                  <a:srgbClr val="000000"/>
                </a:solidFill>
                <a:cs typeface="Century Gothic"/>
              </a:rPr>
              <a:t>moment</a:t>
            </a:r>
            <a:r>
              <a:rPr lang="fr-FR" sz="650" spc="-20" dirty="0">
                <a:solidFill>
                  <a:srgbClr val="000000"/>
                </a:solidFill>
                <a:cs typeface="Century Gothic"/>
              </a:rPr>
              <a:t> </a:t>
            </a:r>
            <a:r>
              <a:rPr lang="fr-FR" sz="650" spc="-5" dirty="0">
                <a:solidFill>
                  <a:srgbClr val="000000"/>
                </a:solidFill>
                <a:cs typeface="Century Gothic"/>
              </a:rPr>
              <a:t>et</a:t>
            </a:r>
            <a:r>
              <a:rPr lang="fr-FR" sz="650" spc="-25" dirty="0">
                <a:solidFill>
                  <a:srgbClr val="000000"/>
                </a:solidFill>
                <a:cs typeface="Century Gothic"/>
              </a:rPr>
              <a:t> </a:t>
            </a:r>
            <a:r>
              <a:rPr lang="fr-FR" sz="650" spc="-5" dirty="0">
                <a:solidFill>
                  <a:srgbClr val="000000"/>
                </a:solidFill>
                <a:cs typeface="Century Gothic"/>
              </a:rPr>
              <a:t>ne</a:t>
            </a:r>
            <a:r>
              <a:rPr lang="fr-FR" sz="650" spc="-20" dirty="0">
                <a:solidFill>
                  <a:srgbClr val="000000"/>
                </a:solidFill>
                <a:cs typeface="Century Gothic"/>
              </a:rPr>
              <a:t> </a:t>
            </a:r>
            <a:r>
              <a:rPr lang="fr-FR" sz="650" spc="-10" dirty="0">
                <a:solidFill>
                  <a:srgbClr val="000000"/>
                </a:solidFill>
                <a:cs typeface="Century Gothic"/>
              </a:rPr>
              <a:t>sont</a:t>
            </a:r>
            <a:r>
              <a:rPr lang="fr-FR" sz="650" spc="-25" dirty="0">
                <a:solidFill>
                  <a:srgbClr val="000000"/>
                </a:solidFill>
                <a:cs typeface="Century Gothic"/>
              </a:rPr>
              <a:t> </a:t>
            </a:r>
            <a:r>
              <a:rPr lang="fr-FR" sz="650" spc="-10" dirty="0">
                <a:solidFill>
                  <a:srgbClr val="000000"/>
                </a:solidFill>
                <a:cs typeface="Century Gothic"/>
              </a:rPr>
              <a:t>pas</a:t>
            </a:r>
            <a:r>
              <a:rPr lang="fr-FR" sz="650" spc="-25" dirty="0">
                <a:solidFill>
                  <a:srgbClr val="000000"/>
                </a:solidFill>
                <a:cs typeface="Century Gothic"/>
              </a:rPr>
              <a:t> </a:t>
            </a:r>
            <a:r>
              <a:rPr lang="fr-FR" sz="650" spc="-10" dirty="0">
                <a:solidFill>
                  <a:srgbClr val="000000"/>
                </a:solidFill>
                <a:cs typeface="Century Gothic"/>
              </a:rPr>
              <a:t>une</a:t>
            </a:r>
            <a:r>
              <a:rPr lang="fr-FR" sz="650" spc="-20" dirty="0">
                <a:solidFill>
                  <a:srgbClr val="000000"/>
                </a:solidFill>
                <a:cs typeface="Century Gothic"/>
              </a:rPr>
              <a:t> </a:t>
            </a:r>
            <a:r>
              <a:rPr lang="fr-FR" sz="650" spc="-10" dirty="0">
                <a:solidFill>
                  <a:srgbClr val="000000"/>
                </a:solidFill>
                <a:cs typeface="Century Gothic"/>
              </a:rPr>
              <a:t>garantie</a:t>
            </a:r>
            <a:r>
              <a:rPr lang="fr-FR" sz="650" spc="-25" dirty="0">
                <a:solidFill>
                  <a:srgbClr val="000000"/>
                </a:solidFill>
                <a:cs typeface="Century Gothic"/>
              </a:rPr>
              <a:t> </a:t>
            </a:r>
            <a:r>
              <a:rPr lang="fr-FR" sz="650" spc="-5" dirty="0">
                <a:solidFill>
                  <a:srgbClr val="000000"/>
                </a:solidFill>
                <a:cs typeface="Century Gothic"/>
              </a:rPr>
              <a:t>de</a:t>
            </a:r>
            <a:r>
              <a:rPr lang="fr-FR" sz="650" spc="-20" dirty="0">
                <a:solidFill>
                  <a:srgbClr val="000000"/>
                </a:solidFill>
                <a:cs typeface="Century Gothic"/>
              </a:rPr>
              <a:t> </a:t>
            </a:r>
            <a:r>
              <a:rPr lang="fr-FR" sz="650" spc="-10" dirty="0">
                <a:solidFill>
                  <a:srgbClr val="000000"/>
                </a:solidFill>
                <a:cs typeface="Century Gothic"/>
              </a:rPr>
              <a:t>solvabilité</a:t>
            </a:r>
            <a:r>
              <a:rPr lang="fr-FR" sz="650" spc="-25" dirty="0">
                <a:solidFill>
                  <a:srgbClr val="000000"/>
                </a:solidFill>
                <a:cs typeface="Century Gothic"/>
              </a:rPr>
              <a:t> </a:t>
            </a:r>
            <a:r>
              <a:rPr lang="fr-FR" sz="650" spc="-5" dirty="0">
                <a:solidFill>
                  <a:srgbClr val="000000"/>
                </a:solidFill>
                <a:cs typeface="Century Gothic"/>
              </a:rPr>
              <a:t>de</a:t>
            </a:r>
            <a:r>
              <a:rPr lang="fr-FR" sz="650" spc="-25" dirty="0">
                <a:solidFill>
                  <a:srgbClr val="000000"/>
                </a:solidFill>
                <a:cs typeface="Century Gothic"/>
              </a:rPr>
              <a:t> </a:t>
            </a:r>
            <a:r>
              <a:rPr lang="fr-FR" sz="650" spc="-10" dirty="0">
                <a:solidFill>
                  <a:srgbClr val="000000"/>
                </a:solidFill>
                <a:cs typeface="Century Gothic"/>
              </a:rPr>
              <a:t>l’Émetteur</a:t>
            </a:r>
            <a:r>
              <a:rPr lang="fr-FR" sz="650" spc="-20" dirty="0">
                <a:solidFill>
                  <a:srgbClr val="000000"/>
                </a:solidFill>
                <a:cs typeface="Century Gothic"/>
              </a:rPr>
              <a:t> </a:t>
            </a:r>
            <a:r>
              <a:rPr lang="fr-FR" sz="650" spc="-5" dirty="0">
                <a:solidFill>
                  <a:srgbClr val="000000"/>
                </a:solidFill>
                <a:cs typeface="Century Gothic"/>
              </a:rPr>
              <a:t>ni</a:t>
            </a:r>
            <a:r>
              <a:rPr lang="fr-FR" sz="650" spc="-25" dirty="0">
                <a:solidFill>
                  <a:srgbClr val="000000"/>
                </a:solidFill>
                <a:cs typeface="Century Gothic"/>
              </a:rPr>
              <a:t> </a:t>
            </a:r>
            <a:r>
              <a:rPr lang="fr-FR" sz="650" spc="-5" dirty="0">
                <a:solidFill>
                  <a:srgbClr val="000000"/>
                </a:solidFill>
                <a:cs typeface="Century Gothic"/>
              </a:rPr>
              <a:t>du</a:t>
            </a:r>
            <a:r>
              <a:rPr lang="fr-FR" sz="650" spc="-20" dirty="0">
                <a:solidFill>
                  <a:srgbClr val="000000"/>
                </a:solidFill>
                <a:cs typeface="Century Gothic"/>
              </a:rPr>
              <a:t> </a:t>
            </a:r>
            <a:r>
              <a:rPr lang="fr-FR" sz="650" spc="-10" dirty="0">
                <a:solidFill>
                  <a:srgbClr val="000000"/>
                </a:solidFill>
                <a:cs typeface="Century Gothic"/>
              </a:rPr>
              <a:t>Garant.</a:t>
            </a:r>
            <a:r>
              <a:rPr lang="fr-FR" sz="650" spc="-25" dirty="0">
                <a:solidFill>
                  <a:srgbClr val="000000"/>
                </a:solidFill>
                <a:cs typeface="Century Gothic"/>
              </a:rPr>
              <a:t> </a:t>
            </a:r>
            <a:r>
              <a:rPr lang="fr-FR" sz="650" spc="-10" dirty="0">
                <a:solidFill>
                  <a:srgbClr val="000000"/>
                </a:solidFill>
                <a:cs typeface="Century Gothic"/>
              </a:rPr>
              <a:t>Elles</a:t>
            </a:r>
            <a:r>
              <a:rPr lang="fr-FR" sz="650" spc="-25" dirty="0">
                <a:solidFill>
                  <a:srgbClr val="000000"/>
                </a:solidFill>
                <a:cs typeface="Century Gothic"/>
              </a:rPr>
              <a:t> </a:t>
            </a:r>
            <a:r>
              <a:rPr lang="fr-FR" sz="650" spc="-5" dirty="0">
                <a:solidFill>
                  <a:srgbClr val="000000"/>
                </a:solidFill>
                <a:cs typeface="Century Gothic"/>
              </a:rPr>
              <a:t>ne</a:t>
            </a:r>
            <a:r>
              <a:rPr lang="fr-FR" sz="650" spc="-20" dirty="0">
                <a:solidFill>
                  <a:srgbClr val="000000"/>
                </a:solidFill>
                <a:cs typeface="Century Gothic"/>
              </a:rPr>
              <a:t> </a:t>
            </a:r>
            <a:r>
              <a:rPr lang="fr-FR" sz="650" spc="-10" dirty="0">
                <a:solidFill>
                  <a:srgbClr val="000000"/>
                </a:solidFill>
                <a:cs typeface="Century Gothic"/>
              </a:rPr>
              <a:t>sauraient  constituer </a:t>
            </a:r>
            <a:r>
              <a:rPr lang="fr-FR" sz="650" spc="-5" dirty="0">
                <a:solidFill>
                  <a:srgbClr val="000000"/>
                </a:solidFill>
                <a:cs typeface="Century Gothic"/>
              </a:rPr>
              <a:t>un </a:t>
            </a:r>
            <a:r>
              <a:rPr lang="fr-FR" sz="650" spc="-10" dirty="0">
                <a:solidFill>
                  <a:srgbClr val="000000"/>
                </a:solidFill>
                <a:cs typeface="Century Gothic"/>
              </a:rPr>
              <a:t>argument </a:t>
            </a:r>
            <a:r>
              <a:rPr lang="fr-FR" sz="650" spc="-5" dirty="0">
                <a:solidFill>
                  <a:srgbClr val="000000"/>
                </a:solidFill>
                <a:cs typeface="Century Gothic"/>
              </a:rPr>
              <a:t>de </a:t>
            </a:r>
            <a:r>
              <a:rPr lang="fr-FR" sz="650" spc="-10" dirty="0">
                <a:solidFill>
                  <a:srgbClr val="000000"/>
                </a:solidFill>
                <a:cs typeface="Century Gothic"/>
              </a:rPr>
              <a:t>souscription </a:t>
            </a:r>
            <a:r>
              <a:rPr lang="fr-FR" sz="650" spc="-5" dirty="0">
                <a:solidFill>
                  <a:srgbClr val="000000"/>
                </a:solidFill>
                <a:cs typeface="Century Gothic"/>
              </a:rPr>
              <a:t>au </a:t>
            </a:r>
            <a:r>
              <a:rPr lang="fr-FR" sz="650" spc="-10" dirty="0">
                <a:solidFill>
                  <a:srgbClr val="000000"/>
                </a:solidFill>
                <a:cs typeface="Century Gothic"/>
              </a:rPr>
              <a:t>titre </a:t>
            </a:r>
            <a:r>
              <a:rPr lang="fr-FR" sz="650" spc="-5" dirty="0">
                <a:solidFill>
                  <a:srgbClr val="000000"/>
                </a:solidFill>
                <a:cs typeface="Century Gothic"/>
              </a:rPr>
              <a:t>de</a:t>
            </a:r>
            <a:r>
              <a:rPr lang="fr-FR" sz="650" spc="-75" dirty="0">
                <a:solidFill>
                  <a:srgbClr val="000000"/>
                </a:solidFill>
                <a:cs typeface="Century Gothic"/>
              </a:rPr>
              <a:t> </a:t>
            </a:r>
            <a:r>
              <a:rPr lang="fr-FR" sz="650" spc="-10" dirty="0">
                <a:solidFill>
                  <a:srgbClr val="000000"/>
                </a:solidFill>
                <a:cs typeface="Century Gothic"/>
              </a:rPr>
              <a:t>créance. </a:t>
            </a:r>
            <a:endParaRPr lang="fr-FR" sz="650" dirty="0">
              <a:solidFill>
                <a:srgbClr val="000000"/>
              </a:solidFill>
              <a:cs typeface="Century Gothic"/>
            </a:endParaRP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23275"/>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a:t>
            </a:r>
            <a:r>
              <a:rPr lang="fr-FR" sz="700" dirty="0">
                <a:solidFill>
                  <a:srgbClr val="000000"/>
                </a:solidFill>
                <a:latin typeface="Proxima Nova Rg" panose="02000506030000020004" pitchFamily="2" charset="0"/>
              </a:rPr>
              <a:t>de droits de garde en compte-titres</a:t>
            </a:r>
            <a:r>
              <a:rPr lang="fr-FR" sz="650" dirty="0">
                <a:solidFill>
                  <a:schemeClr val="tx2"/>
                </a:solidFill>
                <a:latin typeface="+mn-lt"/>
              </a:rPr>
              <a:t>. TRA nets hors autres frais, fiscalité et prélèvements sociaux applicables au cadre d’investissement</a:t>
            </a:r>
            <a:r>
              <a:rPr lang="fr-FR" sz="700" dirty="0">
                <a:solidFill>
                  <a:srgbClr val="000000"/>
                </a:solidFill>
                <a:latin typeface="Proxima Nova Rg" panose="02000506030000020004" pitchFamily="2" charset="0"/>
              </a:rPr>
              <a:t> sous réserve de l’absence de défaut, d’ouverture d’une procédure de résolution et de faillite de l’Émetteur et du Garant.</a:t>
            </a:r>
            <a:r>
              <a:rPr lang="fr-FR" sz="650" dirty="0">
                <a:solidFill>
                  <a:schemeClr val="tx2"/>
                </a:solidFill>
                <a:latin typeface="+mn-lt"/>
              </a:rPr>
              <a:t> Les TRA sont calculés à partir </a:t>
            </a:r>
            <a:r>
              <a:rPr lang="fr-FR" sz="700" dirty="0">
                <a:solidFill>
                  <a:srgbClr val="000000"/>
                </a:solidFill>
                <a:latin typeface="Proxima Nova Rg" panose="02000506030000020004" pitchFamily="2" charset="0"/>
              </a:rPr>
              <a:t>de la dernière date de constatation initiale (soit le</a:t>
            </a:r>
            <a:r>
              <a:rPr lang="fr-FR" sz="650" dirty="0">
                <a:solidFill>
                  <a:schemeClr val="tx2"/>
                </a:solidFill>
                <a:latin typeface="+mn-lt"/>
              </a:rPr>
              <a:t>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&lt;DIVIDENDE&gt;</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369332"/>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a:t>
            </a:r>
            <a:r>
              <a:rPr lang="fr-FR" sz="800" b="1" dirty="0">
                <a:solidFill>
                  <a:srgbClr val="000000"/>
                </a:solidFill>
                <a:latin typeface="Proxima Nova Rg" panose="02000506030000020004" pitchFamily="2" charset="0"/>
              </a:rPr>
              <a:t>Elles ne préjugent en rien de résultats futurs et ne sauraient constituer en aucune manière une offre commerciale.</a:t>
            </a:r>
          </a:p>
          <a:p>
            <a:pPr algn="just"/>
            <a:endParaRPr lang="fr-FR" sz="800" b="1" dirty="0">
              <a:latin typeface="Proxima Nova Rg" panose="02000506030000020004" pitchFamily="2" charset="0"/>
            </a:endParaRP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a:t>
            </a:r>
            <a:r>
              <a:rPr lang="fr-FR" sz="800">
                <a:solidFill>
                  <a:srgbClr val="B9A049"/>
                </a:solidFill>
                <a:latin typeface="+mn-lt"/>
              </a:rPr>
              <a:t>VARIATION DU &lt;SJR3&gt; </a:t>
            </a:r>
            <a:r>
              <a:rPr lang="fr-FR" sz="800" dirty="0">
                <a:solidFill>
                  <a:srgbClr val="B9A049"/>
                </a:solidFill>
                <a:latin typeface="+mn-lt"/>
              </a:rPr>
              <a:t>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 &lt;SJR1&gt; clôture à un &lt;SJR3&gt; supérieur à &lt;ABAC2&gt;. Le produit verse donc un coupon de &lt;CPN&gt; au titre du &lt;F0&gt;.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inférieur au seuil de versement du coupon. 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&lt;TRA.D.P&gt;</a:t>
            </a:r>
            <a:r>
              <a:rPr lang="fr-FR" sz="800" baseline="30000" dirty="0"/>
              <a:t>(2)</a:t>
            </a:r>
            <a:r>
              <a:rPr lang="fr-FR" sz="800" dirty="0"/>
              <a:t>, contre un Taux de Rendement Annuel net de </a:t>
            </a:r>
            <a:r>
              <a:rPr lang="fr-FR" sz="800" dirty="0">
                <a:solidFill>
                  <a:srgbClr val="000000"/>
                </a:solidFill>
                <a:highlight>
                  <a:srgbClr val="00FFFF"/>
                </a:highlight>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1" y="4582425"/>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solidFill>
                  <a:srgbClr val="000000"/>
                </a:solidFill>
                <a:latin typeface="Proxima Nova Rg" panose="02000506030000020004" pitchFamily="2" charset="0"/>
              </a:rPr>
              <a:t>À l’issue &lt;DU&gt; &lt;F0&gt; 2, à la date de constatation correspondante(1),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au seuil de versement du coupon.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 coupon de &lt;CPN&gt;.</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&lt;TRA.F.P&gt;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&lt;TRA.F.SJ&gt;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65964296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rgbClr val="04202E"/>
                          </a:solidFill>
                          <a:effectLst/>
                          <a:latin typeface="Proxima Nova Rg" panose="02000506030000020004" pitchFamily="2" charset="0"/>
                        </a:rPr>
                        <a:t>Performances au </a:t>
                      </a:r>
                      <a:r>
                        <a:rPr lang="fr-FR" sz="800" b="1" i="0" u="none" strike="noStrike">
                          <a:solidFill>
                            <a:srgbClr val="04202E"/>
                          </a:solidFill>
                          <a:effectLst/>
                          <a:latin typeface="Proxima Nova Rg" panose="02000506030000020004" pitchFamily="2" charset="0"/>
                        </a:rPr>
                        <a:t>&lt;DDR1&gt;</a:t>
                      </a:r>
                      <a:endParaRPr lang="fr-FR" sz="800" b="1" i="0" u="none" strike="noStrike" dirty="0">
                        <a:solidFill>
                          <a:srgbClr val="04202E"/>
                        </a:solidFill>
                        <a:effectLst/>
                        <a:latin typeface="Proxima Nova Rg" panose="02000506030000020004" pitchFamily="2" charset="0"/>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cap="none">
                          <a:latin typeface="Futura PT" panose="020B0902020204020203" pitchFamily="34" charset="0"/>
                        </a:rPr>
                        <a:t>&lt;NOMSOUSJACENTP1&gt; </a:t>
                      </a:r>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&lt;NOMSOUSJACENTP1&gt; DU </a:t>
            </a:r>
            <a:r>
              <a:rPr lang="en-US" sz="1200" b="0" dirty="0">
                <a:effectLst/>
                <a:latin typeface="+mj-lt"/>
              </a:rPr>
              <a:t>&lt;DDR1-12&gt;</a:t>
            </a:r>
            <a:r>
              <a:rPr lang="en-US" sz="1200" dirty="0">
                <a:latin typeface="+mj-lt"/>
              </a:rPr>
              <a:t> </a:t>
            </a:r>
            <a:r>
              <a:rPr lang="fr-FR" sz="1200" cap="none" dirty="0">
                <a:latin typeface="Futura PT" panose="020B0902020204020203" pitchFamily="34" charset="0"/>
              </a:rPr>
              <a:t>AU &lt;DDR1&gt;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12906"/>
          </a:xfrm>
          <a:prstGeom prst="rect">
            <a:avLst/>
          </a:prstGeom>
          <a:noFill/>
          <a:ln w="9525">
            <a:noFill/>
            <a:miter lim="800000"/>
            <a:headEnd/>
            <a:tailEnd/>
          </a:ln>
        </p:spPr>
        <p:txBody>
          <a:bodyPr wrap="square" lIns="0" tIns="0" rIns="0" bIns="0">
            <a:spAutoFit/>
          </a:bodyPr>
          <a:lstStyle/>
          <a:p>
            <a:pPr lvl="0" algn="just" defTabSz="914400">
              <a:spcAft>
                <a:spcPts val="100"/>
              </a:spcAft>
            </a:pPr>
            <a:r>
              <a:rPr lang="fr-FR" sz="650" i="1" baseline="30000" dirty="0">
                <a:solidFill>
                  <a:srgbClr val="000000"/>
                </a:solidFill>
                <a:latin typeface="Proxima Nova Rg" panose="02000506030000020004" pitchFamily="2" charset="0"/>
              </a:rPr>
              <a:t>(1)</a:t>
            </a:r>
            <a:r>
              <a:rPr lang="fr-FR" sz="650" i="1" dirty="0">
                <a:solidFill>
                  <a:srgbClr val="000000"/>
                </a:solidFill>
                <a:latin typeface="Proxima Nova Rg" panose="02000506030000020004" pitchFamily="2" charset="0"/>
              </a:rPr>
              <a:t> Natixis : Standard &amp; </a:t>
            </a:r>
            <a:r>
              <a:rPr lang="fr-FR" sz="650" i="1" dirty="0" err="1">
                <a:solidFill>
                  <a:srgbClr val="000000"/>
                </a:solidFill>
                <a:latin typeface="Proxima Nova Rg" panose="02000506030000020004" pitchFamily="2" charset="0"/>
              </a:rPr>
              <a:t>Poor’s</a:t>
            </a:r>
            <a:r>
              <a:rPr lang="fr-FR" sz="650" i="1" dirty="0">
                <a:solidFill>
                  <a:srgbClr val="000000"/>
                </a:solidFill>
                <a:latin typeface="Proxima Nova Rg" panose="02000506030000020004" pitchFamily="2" charset="0"/>
              </a:rPr>
              <a:t> : A / Moody’s : A1 / Fitch : A+. Notations en vigueur au moment de la rédaction de la présente brochure. Ces notations peuvent être révisées à tout moment et ne sont pas une garantie de solvabilité de l’Émetteur ni du Garant. Elles ne sauraient constituer un argument de souscription au titre de créance.</a:t>
            </a:r>
          </a:p>
          <a:p>
            <a:pPr lvl="0" algn="just" defTabSz="914400">
              <a:spcAft>
                <a:spcPts val="100"/>
              </a:spcAft>
            </a:pPr>
            <a:r>
              <a:rPr lang="fr-FR" sz="650" i="1" baseline="30000" dirty="0">
                <a:solidFill>
                  <a:srgbClr val="000000"/>
                </a:solidFill>
                <a:latin typeface="Proxima Nova Rg" panose="02000506030000020004" pitchFamily="2" charset="0"/>
              </a:rPr>
              <a:t>(2)</a:t>
            </a:r>
            <a:r>
              <a:rPr lang="fr-FR" sz="650" i="1" dirty="0">
                <a:solidFill>
                  <a:srgbClr val="000000"/>
                </a:solidFill>
                <a:latin typeface="Proxima Nova Rg" panose="02000506030000020004" pitchFamily="2" charset="0"/>
              </a:rPr>
              <a:t> Les conflits d’intérêts seront gérés suivant la réglementation en vigueur.</a:t>
            </a: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1360903536"/>
              </p:ext>
            </p:extLst>
          </p:nvPr>
        </p:nvGraphicFramePr>
        <p:xfrm>
          <a:off x="361950" y="979297"/>
          <a:ext cx="6837886" cy="8053357"/>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65312463"/>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100000"/>
                        </a:lnSpc>
                      </a:pPr>
                      <a:r>
                        <a:rPr lang="fr-FR" sz="700" b="1" i="0" dirty="0">
                          <a:solidFill>
                            <a:srgbClr val="000000"/>
                          </a:solidFill>
                          <a:latin typeface="Proxima Nova Rg" panose="02000506030000020004" pitchFamily="2" charset="0"/>
                        </a:rPr>
                        <a:t>Titre de créance de droit &lt;droit&gt; présentant un risque de perte en capital en cours de vie et à l’échéance, émis dans le cadre du Prospectus de Base (tel que défini dans la section « Informations Importantes ») de la présente brochure(*). Bien que la formule de remboursement du titre de créance soit garantie par Natixis</a:t>
                      </a:r>
                      <a:r>
                        <a:rPr lang="fr-FR" sz="700" b="1" i="0" baseline="30000" dirty="0">
                          <a:solidFill>
                            <a:srgbClr val="000000"/>
                          </a:solidFill>
                          <a:latin typeface="Proxima Nova Rg" panose="02000506030000020004" pitchFamily="2" charset="0"/>
                        </a:rPr>
                        <a:t>(1)</a:t>
                      </a:r>
                      <a:r>
                        <a:rPr lang="fr-FR" sz="700" b="1" i="0" dirty="0">
                          <a:solidFill>
                            <a:srgbClr val="000000"/>
                          </a:solidFill>
                          <a:latin typeface="Proxima Nova Rg" panose="02000506030000020004" pitchFamily="2" charset="0"/>
                        </a:rPr>
                        <a:t>, le titre de créance présente un risque de perte en capital à hauteur de l’intégralité de la baisse enregistrée par le sous-jacent.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5000"/>
                        </a:lnSpc>
                      </a:pPr>
                      <a:r>
                        <a:rPr lang="fr-FR" sz="700" dirty="0">
                          <a:solidFill>
                            <a:srgbClr val="000000"/>
                          </a:solidFill>
                          <a:latin typeface="Proxima Nova Rg" panose="02000506030000020004" pitchFamily="2" charset="0"/>
                        </a:rPr>
                        <a:t>Natixis Structured </a:t>
                      </a:r>
                      <a:r>
                        <a:rPr lang="fr-FR" sz="700" dirty="0" err="1">
                          <a:solidFill>
                            <a:srgbClr val="000000"/>
                          </a:solidFill>
                          <a:latin typeface="Proxima Nova Rg" panose="02000506030000020004" pitchFamily="2" charset="0"/>
                        </a:rPr>
                        <a:t>Issuance</a:t>
                      </a:r>
                      <a:r>
                        <a:rPr lang="fr-FR" sz="700" dirty="0">
                          <a:solidFill>
                            <a:srgbClr val="000000"/>
                          </a:solidFill>
                          <a:latin typeface="Proxima Nova Rg" panose="02000506030000020004" pitchFamily="2" charset="0"/>
                        </a:rPr>
                        <a:t> SA (bien que bénéficiant de la garantie inconditionnelle et irrévocable de Natixis</a:t>
                      </a:r>
                      <a:r>
                        <a:rPr lang="fr-FR" sz="700" baseline="30000" dirty="0">
                          <a:solidFill>
                            <a:srgbClr val="000000"/>
                          </a:solidFill>
                          <a:latin typeface="Proxima Nova Rg" panose="02000506030000020004" pitchFamily="2" charset="0"/>
                        </a:rPr>
                        <a:t>(1)</a:t>
                      </a:r>
                      <a:r>
                        <a:rPr lang="fr-FR" sz="700" dirty="0">
                          <a:solidFill>
                            <a:srgbClr val="000000"/>
                          </a:solidFill>
                          <a:latin typeface="Proxima Nova Rg" panose="02000506030000020004" pitchFamily="2" charset="0"/>
                        </a:rPr>
                        <a:t>, les titres de créance présentent un risque de perte en capital en cours de vie et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5000"/>
                        </a:lnSpc>
                      </a:pPr>
                      <a:r>
                        <a:rPr lang="fr-FR" sz="700" dirty="0">
                          <a:solidFill>
                            <a:srgbClr val="000000"/>
                          </a:solidFill>
                          <a:latin typeface="Proxima Nova Rg" panose="02000506030000020004" pitchFamily="2" charset="0"/>
                        </a:rPr>
                        <a:t>Natixis</a:t>
                      </a:r>
                      <a:r>
                        <a:rPr lang="fr-FR" sz="700" baseline="30000" dirty="0">
                          <a:solidFill>
                            <a:srgbClr val="000000"/>
                          </a:solidFill>
                          <a:latin typeface="Proxima Nova Rg" panose="02000506030000020004" pitchFamily="2" charset="0"/>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&lt;Datesconstatations1&gt;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&lt;SV&gt;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 et</a:t>
                      </a:r>
                      <a:r>
                        <a:rPr lang="fr-FR" sz="700" b="0" i="0" kern="1200" dirty="0">
                          <a:solidFill>
                            <a:srgbClr val="000000"/>
                          </a:solidFill>
                          <a:latin typeface="Proxima Nova Rg" panose="02000506030000020004" pitchFamily="2" charset="0"/>
                          <a:ea typeface="+mn-ea"/>
                          <a:cs typeface="+mn-cs"/>
                        </a:rPr>
                        <a:t>/ou compte-titres.</a:t>
                      </a: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a:pPr>
                      <a:r>
                        <a:rPr lang="fr-FR" sz="700" dirty="0">
                          <a:solidFill>
                            <a:srgbClr val="000000"/>
                          </a:solidFill>
                          <a:latin typeface="Proxima Nova Rg" panose="02000506030000020004" pitchFamily="2" charset="0"/>
                        </a:rPr>
                        <a:t>Une commission de distribution sera versée, qui pourra atteindre un montant maximum annuel de 1,00 % du montant nominal des titres de créance placés. De plus, La commission de distribution récurrente pourra atteindre un montant maximum annuel de 0,80% du montant des Titres de créance détenues et sur la durée de détention des titres par les investisseurs. Le paiement de cette commission pourra être effectué par un règlement au moment de l’émission ou par une diminution du Prix d’Emission.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Périodicité et 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La valorisation est tenue et publiée tous les jours, et se trouve à la disposition du public en permanence sur les pages d’information financière de Bloomberg, Reuters et Six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Refinitiv</a:t>
                      </a:r>
                      <a:r>
                        <a:rPr lang="fr-FR" sz="700" b="0" i="0" kern="1200" dirty="0">
                          <a:solidFill>
                            <a:srgbClr val="000000"/>
                          </a:solidFill>
                          <a:latin typeface="Proxima Nova Rg" panose="02000506030000020004" pitchFamily="2" charset="0"/>
                          <a:ea typeface="+mn-ea"/>
                          <a:cs typeface="+mn-cs"/>
                        </a:rPr>
                        <a:t> sur fréquence bimensuelle (tous les 15 jours). Cette société est un organisme indépendant distinct et non lié financièrement à une entité de Natixis.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a:pPr>
                      <a:r>
                        <a:rPr lang="fr-FR" sz="700" b="0" i="0" kern="1200" noProof="0" dirty="0">
                          <a:solidFill>
                            <a:srgbClr val="000000"/>
                          </a:solidFill>
                          <a:latin typeface="Proxima Nova Rg" panose="02000506030000020004" pitchFamily="2" charset="0"/>
                          <a:ea typeface="+mn-ea"/>
                          <a:cs typeface="+mn-cs"/>
                        </a:rPr>
                        <a:t>Natixis</a:t>
                      </a:r>
                      <a:r>
                        <a:rPr lang="fr-FR" sz="700" b="0" i="0" kern="1200" baseline="30000" noProof="0" dirty="0">
                          <a:solidFill>
                            <a:srgbClr val="000000"/>
                          </a:solidFill>
                          <a:latin typeface="Proxima Nova Rg" panose="02000506030000020004" pitchFamily="2" charset="0"/>
                          <a:ea typeface="+mn-ea"/>
                          <a:cs typeface="+mn-cs"/>
                        </a:rPr>
                        <a:t>(1)</a:t>
                      </a:r>
                      <a:r>
                        <a:rPr lang="fr-FR" sz="700" b="0" i="0" kern="1200" noProof="0" dirty="0">
                          <a:solidFill>
                            <a:srgbClr val="000000"/>
                          </a:solidFill>
                          <a:latin typeface="Proxima Nova Rg" panose="02000506030000020004" pitchFamily="2" charset="0"/>
                          <a:ea typeface="+mn-ea"/>
                          <a:cs typeface="+mn-cs"/>
                        </a:rPr>
                        <a:t> pourra fournir un prix indicatif des titres de créance aux porteurs qui le demanderaient. La différence entre le prix d’achat et le prix de vente ne pourra excéder 1,00 %.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fr-FR" sz="700" b="0" i="0" kern="1200" noProof="0" dirty="0">
                          <a:solidFill>
                            <a:srgbClr val="000000"/>
                          </a:solidFill>
                          <a:latin typeface="Proxima Nova Rg" panose="02000506030000020004" pitchFamily="2" charset="0"/>
                          <a:ea typeface="+mn-ea"/>
                          <a:cs typeface="+mn-cs"/>
                        </a:rPr>
                        <a:t>Natixis</a:t>
                      </a:r>
                      <a:r>
                        <a:rPr lang="fr-FR" sz="700" b="0" i="0" kern="1200" baseline="30000" noProof="0" dirty="0">
                          <a:solidFill>
                            <a:srgbClr val="000000"/>
                          </a:solidFill>
                          <a:latin typeface="Proxima Nova Rg" panose="02000506030000020004" pitchFamily="2" charset="0"/>
                          <a:ea typeface="+mn-ea"/>
                          <a:cs typeface="+mn-cs"/>
                        </a:rPr>
                        <a:t>(1)</a:t>
                      </a:r>
                      <a:r>
                        <a:rPr lang="fr-FR" sz="700" b="0" i="0" kern="1200" noProof="0" dirty="0">
                          <a:solidFill>
                            <a:srgbClr val="000000"/>
                          </a:solidFill>
                          <a:latin typeface="Proxima Nova Rg" panose="02000506030000020004" pitchFamily="2" charset="0"/>
                          <a:ea typeface="+mn-ea"/>
                          <a:cs typeface="+mn-cs"/>
                        </a:rPr>
                        <a:t>, ce qui peut être source d’un conflit d’intérêt</a:t>
                      </a:r>
                      <a:r>
                        <a:rPr lang="fr-FR" sz="700" baseline="34722" dirty="0">
                          <a:solidFill>
                            <a:srgbClr val="000000"/>
                          </a:solidFill>
                          <a:latin typeface="Proxima Nova Rg" panose="02000506030000020004" pitchFamily="2" charset="0"/>
                          <a:cs typeface="Century Gothic"/>
                        </a:rPr>
                        <a:t>(2)</a:t>
                      </a:r>
                      <a:r>
                        <a:rPr lang="fr-FR" sz="700" dirty="0">
                          <a:solidFill>
                            <a:srgbClr val="000000"/>
                          </a:solidFill>
                          <a:latin typeface="Proxima Nova Rg" panose="02000506030000020004" pitchFamily="2" charset="0"/>
                          <a:cs typeface="Century Gothic"/>
                        </a:rPr>
                        <a:t>.</a:t>
                      </a:r>
                      <a:endParaRPr lang="fr-FR" sz="700" b="0" i="0" kern="1200" noProof="0" dirty="0">
                        <a:solidFill>
                          <a:srgbClr val="000000"/>
                        </a:solidFill>
                        <a:latin typeface="Proxima Nova Rg" panose="02000506030000020004" pitchFamily="2" charset="0"/>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228600" indent="-228600" algn="just" defTabSz="914400">
              <a:buAutoNum type="arabicParenBoth"/>
            </a:pPr>
            <a:r>
              <a:rPr lang="fr-FR" sz="650" baseline="30000" dirty="0">
                <a:solidFill>
                  <a:srgbClr val="000000"/>
                </a:solidFill>
                <a:latin typeface="Proxima Nova Rg" panose="02000506030000020004" pitchFamily="2" charset="0"/>
              </a:rPr>
              <a:t>(*) </a:t>
            </a:r>
            <a:r>
              <a:rPr lang="fr-FR" sz="650" dirty="0">
                <a:solidFill>
                  <a:srgbClr val="000000"/>
                </a:solidFill>
                <a:latin typeface="Proxima Nova Rg" panose="02000506030000020004" pitchFamily="2" charset="0"/>
              </a:rPr>
              <a:t>Nous attirons votre attention sur le fait que le titre de créance est destiné à être offert exclusivement à un cercle restreint d’investisseurs au sens de l’article L411-2 du Code monétaire et financier. Le titre de créance est adressé à des investisseurs ayant un montant minimum de souscription de 100 000 EUR. La présente brochure commerciale n’a pas fait l’objet d’une communication à l’AMF. </a:t>
            </a:r>
          </a:p>
          <a:p>
            <a:pPr marL="228600" indent="-228600" algn="just" defTabSz="914400">
              <a:buFontTx/>
              <a:buAutoNum type="arabicParenBoth"/>
            </a:pPr>
            <a:r>
              <a:rPr lang="fr-FR" sz="650" dirty="0">
                <a:solidFill>
                  <a:srgbClr val="000000"/>
                </a:solidFill>
                <a:latin typeface="Proxima Nova Rg" panose="02000506030000020004" pitchFamily="2" charset="0"/>
              </a:rPr>
              <a:t>Natixis : Standard &amp; </a:t>
            </a:r>
            <a:r>
              <a:rPr lang="fr-FR" sz="650" dirty="0" err="1">
                <a:solidFill>
                  <a:srgbClr val="000000"/>
                </a:solidFill>
                <a:latin typeface="Proxima Nova Rg" panose="02000506030000020004" pitchFamily="2" charset="0"/>
              </a:rPr>
              <a:t>Poor’s</a:t>
            </a:r>
            <a:r>
              <a:rPr lang="fr-FR" sz="650" dirty="0">
                <a:solidFill>
                  <a:srgbClr val="000000"/>
                </a:solidFill>
                <a:latin typeface="Proxima Nova Rg" panose="02000506030000020004" pitchFamily="2" charset="0"/>
              </a:rPr>
              <a:t> : A+ / Moody’s : A1 / Fitch : A+. Notations en vigueur au moment de la rédaction de la présente brochure. Ces notations peuvent être révisées à tout moment et ne sont pas une garantie de solvabilité de l’Émetteur ni du Garant. Elles ne sauraient constituer un argument de souscription au titre de créance.</a:t>
            </a:r>
          </a:p>
          <a:p>
            <a:pPr marL="228600" indent="-228600" algn="just" defTabSz="914400">
              <a:buAutoNum type="arabicParenBoth"/>
            </a:pPr>
            <a:r>
              <a:rPr lang="fr-FR" sz="650" dirty="0">
                <a:solidFill>
                  <a:srgbClr val="000000"/>
                </a:solidFill>
                <a:latin typeface="Proxima Nova Rg" panose="02000506030000020004" pitchFamily="2" charset="0"/>
              </a:rPr>
              <a:t>Les conflits d’intérêts seront gérés suivant la réglementation en vigueur.</a:t>
            </a:r>
          </a:p>
          <a:p>
            <a:pPr lvl="0" algn="just" defTabSz="914400"/>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3438618805"/>
              </p:ext>
            </p:extLst>
          </p:nvPr>
        </p:nvGraphicFramePr>
        <p:xfrm>
          <a:off x="361950" y="1092200"/>
          <a:ext cx="6790215" cy="7741754"/>
        </p:xfrm>
        <a:graphic>
          <a:graphicData uri="http://schemas.openxmlformats.org/drawingml/2006/table">
            <a:tbl>
              <a:tblPr firstRow="1" bandRow="1">
                <a:tableStyleId>{5C22544A-7EE6-4342-B048-85BDC9FD1C3A}</a:tableStyleId>
              </a:tblPr>
              <a:tblGrid>
                <a:gridCol w="2078355">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rgbClr val="000000"/>
                          </a:solidFill>
                          <a:latin typeface="Proxima Nova Rg" panose="02000506030000020004" pitchFamily="2" charset="0"/>
                        </a:rPr>
                        <a:t>Titre de créance de droit &lt;droit&gt; présentant un risque de perte en capital en cours de vie et à l’échéance, émis dans le cadre du Prospectus de Base (tel que défini dans la section « Informations Importantes ») de la présente brochure(*). Bien que la formule de remboursement du titre de créance soit garantie par Natixis</a:t>
                      </a:r>
                      <a:r>
                        <a:rPr lang="fr-FR" sz="700" b="1" i="0" baseline="30000" dirty="0">
                          <a:solidFill>
                            <a:srgbClr val="000000"/>
                          </a:solidFill>
                          <a:latin typeface="Proxima Nova Rg" panose="02000506030000020004" pitchFamily="2" charset="0"/>
                        </a:rPr>
                        <a:t>(1)</a:t>
                      </a:r>
                      <a:r>
                        <a:rPr lang="fr-FR" sz="700" b="1" i="0" dirty="0">
                          <a:solidFill>
                            <a:srgbClr val="000000"/>
                          </a:solidFill>
                          <a:latin typeface="Proxima Nova Rg" panose="02000506030000020004" pitchFamily="2" charset="0"/>
                        </a:rPr>
                        <a:t>, le titre de créance présente un risque de perte en capital à hauteur de l’intégralité de la baisse enregistrée par </a:t>
                      </a:r>
                      <a:r>
                        <a:rPr lang="fr-FR" sz="700" b="1" i="0" dirty="0">
                          <a:solidFill>
                            <a:schemeClr val="tx1"/>
                          </a:solidFill>
                          <a:latin typeface="+mn-lt"/>
                        </a:rPr>
                        <a:t>&lt;SJR1&gt;.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245417">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5000"/>
                        </a:lnSpc>
                      </a:pPr>
                      <a:r>
                        <a:rPr lang="fr-FR" sz="700" dirty="0">
                          <a:solidFill>
                            <a:srgbClr val="000000"/>
                          </a:solidFill>
                          <a:latin typeface="Proxima Nova Rg" panose="02000506030000020004" pitchFamily="2" charset="0"/>
                        </a:rPr>
                        <a:t>Natixis Structured </a:t>
                      </a:r>
                      <a:r>
                        <a:rPr lang="fr-FR" sz="700" dirty="0" err="1">
                          <a:solidFill>
                            <a:srgbClr val="000000"/>
                          </a:solidFill>
                          <a:latin typeface="Proxima Nova Rg" panose="02000506030000020004" pitchFamily="2" charset="0"/>
                        </a:rPr>
                        <a:t>Issuance</a:t>
                      </a:r>
                      <a:r>
                        <a:rPr lang="fr-FR" sz="700" dirty="0">
                          <a:solidFill>
                            <a:srgbClr val="000000"/>
                          </a:solidFill>
                          <a:latin typeface="Proxima Nova Rg" panose="02000506030000020004" pitchFamily="2" charset="0"/>
                        </a:rPr>
                        <a:t> SA (bien que bénéficiant de la garantie inconditionnelle et irrévocable de Natixis</a:t>
                      </a:r>
                      <a:r>
                        <a:rPr lang="fr-FR" sz="700" baseline="30000" dirty="0">
                          <a:solidFill>
                            <a:srgbClr val="000000"/>
                          </a:solidFill>
                          <a:latin typeface="Proxima Nova Rg" panose="02000506030000020004" pitchFamily="2" charset="0"/>
                        </a:rPr>
                        <a:t>(1)</a:t>
                      </a:r>
                      <a:r>
                        <a:rPr lang="fr-FR" sz="700" dirty="0">
                          <a:solidFill>
                            <a:srgbClr val="000000"/>
                          </a:solidFill>
                          <a:latin typeface="Proxima Nova Rg" panose="02000506030000020004" pitchFamily="2" charset="0"/>
                        </a:rPr>
                        <a:t>, les titres de créance présentent un risque de perte en capital en cours de vie et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5000"/>
                        </a:lnSpc>
                      </a:pPr>
                      <a:r>
                        <a:rPr lang="fr-FR" sz="700" dirty="0">
                          <a:solidFill>
                            <a:srgbClr val="000000"/>
                          </a:solidFill>
                          <a:latin typeface="Proxima Nova Rg" panose="02000506030000020004" pitchFamily="2" charset="0"/>
                        </a:rPr>
                        <a:t>Natixis</a:t>
                      </a:r>
                      <a:r>
                        <a:rPr lang="fr-FR" sz="700" baseline="30000" dirty="0">
                          <a:solidFill>
                            <a:srgbClr val="000000"/>
                          </a:solidFill>
                          <a:latin typeface="Proxima Nova Rg" panose="02000506030000020004" pitchFamily="2" charset="0"/>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&lt;Datesconstatations1&gt;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&lt;Datespaiement1&gt;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&lt;ABAC&gt;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rgbClr val="000000"/>
                          </a:solidFill>
                          <a:latin typeface="Proxima Nova Rg" panose="02000506030000020004" pitchFamily="2" charset="0"/>
                          <a:ea typeface="+mn-ea"/>
                          <a:cs typeface="+mn-cs"/>
                        </a:rPr>
                        <a:t>Contrat d’assurance vie ou de capitalisation et/ou compte-titres.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r>
                        <a:rPr lang="fr-FR" sz="700" b="0" i="0" kern="1200" dirty="0">
                          <a:solidFill>
                            <a:srgbClr val="000000"/>
                          </a:solidFill>
                          <a:latin typeface="Proxima Nova Rg" panose="02000506030000020004" pitchFamily="2" charset="0"/>
                          <a:ea typeface="+mn-ea"/>
                          <a:cs typeface="+mn-cs"/>
                        </a:rPr>
                        <a:t>La commission de distribution ponctuelle pourra atteindre un montant maximum annuel de 1,00% du montant nominal des Obligations placées, calculée sur la durée de vie maximale des titres. </a:t>
                      </a:r>
                    </a:p>
                    <a:p>
                      <a:r>
                        <a:rPr lang="fr-FR" sz="700" b="0" i="0" kern="1200" dirty="0">
                          <a:solidFill>
                            <a:srgbClr val="000000"/>
                          </a:solidFill>
                          <a:latin typeface="Proxima Nova Rg" panose="02000506030000020004" pitchFamily="2" charset="0"/>
                          <a:ea typeface="+mn-ea"/>
                          <a:cs typeface="+mn-cs"/>
                        </a:rPr>
                        <a:t>Le paiement de cette commission pourra se faire par règlement et/ou par réduction du prix de souscription</a:t>
                      </a:r>
                      <a:endParaRPr lang="fr-FR" sz="700" b="0" i="0" kern="1200" noProof="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Périodicité et 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La valorisation est tenue et publiée tous les jours, et se trouve à la disposition du public en permanence sur les pages d’information financière de Bloomberg, Reuters et Six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Refinitiv</a:t>
                      </a:r>
                      <a:r>
                        <a:rPr lang="fr-FR" sz="700" b="0" i="0" kern="1200" dirty="0">
                          <a:solidFill>
                            <a:srgbClr val="000000"/>
                          </a:solidFill>
                          <a:latin typeface="Proxima Nova Rg" panose="02000506030000020004" pitchFamily="2" charset="0"/>
                          <a:ea typeface="+mn-ea"/>
                          <a:cs typeface="+mn-cs"/>
                        </a:rPr>
                        <a:t> sur fréquence bimensuelle (tous les 15 jours). Cette société est un organisme indépendant distinct et non lié financièrement à une entité de Natixis.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a:pPr>
                      <a:r>
                        <a:rPr lang="fr-FR" sz="700" b="0" i="0" kern="1200" noProof="0" dirty="0">
                          <a:solidFill>
                            <a:srgbClr val="000000"/>
                          </a:solidFill>
                          <a:latin typeface="Proxima Nova Rg" panose="02000506030000020004" pitchFamily="2" charset="0"/>
                          <a:ea typeface="+mn-ea"/>
                          <a:cs typeface="+mn-cs"/>
                        </a:rPr>
                        <a:t>Natixis</a:t>
                      </a:r>
                      <a:r>
                        <a:rPr lang="fr-FR" sz="700" b="0" i="0" kern="1200" baseline="30000" noProof="0" dirty="0">
                          <a:solidFill>
                            <a:srgbClr val="000000"/>
                          </a:solidFill>
                          <a:latin typeface="Proxima Nova Rg" panose="02000506030000020004" pitchFamily="2" charset="0"/>
                          <a:ea typeface="+mn-ea"/>
                          <a:cs typeface="+mn-cs"/>
                        </a:rPr>
                        <a:t>(1)</a:t>
                      </a:r>
                      <a:r>
                        <a:rPr lang="fr-FR" sz="700" b="0" i="0" kern="1200" noProof="0" dirty="0">
                          <a:solidFill>
                            <a:srgbClr val="000000"/>
                          </a:solidFill>
                          <a:latin typeface="Proxima Nova Rg" panose="02000506030000020004" pitchFamily="2" charset="0"/>
                          <a:ea typeface="+mn-ea"/>
                          <a:cs typeface="+mn-cs"/>
                        </a:rPr>
                        <a:t> pourra fournir un prix indicatif des titres de créance aux porteurs qui le demanderaient. La différence entre le prix d’achat et le prix de vente ne pourra excéder 1,00 %.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fr-FR" sz="700" b="0" i="0" kern="1200" noProof="0" dirty="0">
                          <a:solidFill>
                            <a:srgbClr val="000000"/>
                          </a:solidFill>
                          <a:latin typeface="Proxima Nova Rg" panose="02000506030000020004" pitchFamily="2" charset="0"/>
                          <a:ea typeface="+mn-ea"/>
                          <a:cs typeface="+mn-cs"/>
                        </a:rPr>
                        <a:t>Natixis</a:t>
                      </a:r>
                      <a:r>
                        <a:rPr lang="fr-FR" sz="700" b="0" i="0" kern="1200" baseline="30000" noProof="0" dirty="0">
                          <a:solidFill>
                            <a:srgbClr val="000000"/>
                          </a:solidFill>
                          <a:latin typeface="Proxima Nova Rg" panose="02000506030000020004" pitchFamily="2" charset="0"/>
                          <a:ea typeface="+mn-ea"/>
                          <a:cs typeface="+mn-cs"/>
                        </a:rPr>
                        <a:t>(1)</a:t>
                      </a:r>
                      <a:r>
                        <a:rPr lang="fr-FR" sz="700" b="0" i="0" kern="1200" noProof="0" dirty="0">
                          <a:solidFill>
                            <a:srgbClr val="000000"/>
                          </a:solidFill>
                          <a:latin typeface="Proxima Nova Rg" panose="02000506030000020004" pitchFamily="2" charset="0"/>
                          <a:ea typeface="+mn-ea"/>
                          <a:cs typeface="+mn-cs"/>
                        </a:rPr>
                        <a:t>, ce qui peut être source d’un conflit d’intérêt</a:t>
                      </a:r>
                      <a:r>
                        <a:rPr lang="fr-FR" sz="700" baseline="34722" dirty="0">
                          <a:solidFill>
                            <a:srgbClr val="000000"/>
                          </a:solidFill>
                          <a:latin typeface="Proxima Nova Rg" panose="02000506030000020004" pitchFamily="2" charset="0"/>
                          <a:cs typeface="Century Gothic"/>
                        </a:rPr>
                        <a:t>(2)</a:t>
                      </a:r>
                      <a:r>
                        <a:rPr lang="fr-FR" sz="700" dirty="0">
                          <a:solidFill>
                            <a:srgbClr val="000000"/>
                          </a:solidFill>
                          <a:latin typeface="Proxima Nova Rg" panose="02000506030000020004" pitchFamily="2" charset="0"/>
                          <a:cs typeface="Century Gothic"/>
                        </a:rPr>
                        <a:t>.</a:t>
                      </a:r>
                      <a:endParaRPr lang="fr-FR" sz="700" b="0" i="0" kern="1200" noProof="0" dirty="0">
                        <a:solidFill>
                          <a:srgbClr val="000000"/>
                        </a:solidFill>
                        <a:latin typeface="Proxima Nova Rg" panose="02000506030000020004" pitchFamily="2" charset="0"/>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14</a:t>
            </a:fld>
            <a:endParaRPr lang="fr-FR"/>
          </a:p>
        </p:txBody>
      </p:sp>
      <p:sp>
        <p:nvSpPr>
          <p:cNvPr id="12" name="Rectangle 11"/>
          <p:cNvSpPr/>
          <p:nvPr/>
        </p:nvSpPr>
        <p:spPr>
          <a:xfrm>
            <a:off x="653266" y="9863087"/>
            <a:ext cx="6359682" cy="553998"/>
          </a:xfrm>
          <a:prstGeom prst="rect">
            <a:avLst/>
          </a:prstGeom>
        </p:spPr>
        <p:txBody>
          <a:bodyPr wrap="square">
            <a:spAutoFit/>
          </a:bodyPr>
          <a:lstStyle/>
          <a:p>
            <a:pPr algn="just"/>
            <a:r>
              <a:rPr lang="fr-FR" sz="600">
                <a:solidFill>
                  <a:schemeClr val="tx2"/>
                </a:solidFill>
                <a:ea typeface="SimSun" pitchFamily="2" charset="-122"/>
                <a:cs typeface="Times New Roman" pitchFamily="18" charset="0"/>
              </a:rPr>
              <a:t>Siège social : Société Equitim, 52 Avenue André-Morizet - 92100 Boulogne-Billancourt.</a:t>
            </a:r>
          </a:p>
          <a:p>
            <a:pPr algn="just"/>
            <a:r>
              <a:rPr lang="fr-FR" sz="600">
                <a:solidFill>
                  <a:schemeClr val="tx2"/>
                </a:solidFill>
                <a:ea typeface="SimSun" pitchFamily="2" charset="-122"/>
                <a:cs typeface="Times New Roman" pitchFamily="18" charset="0"/>
              </a:rPr>
              <a:t>Société par Actions Simplifiée de 947 369 euros.</a:t>
            </a:r>
          </a:p>
          <a:p>
            <a:pPr algn="just"/>
            <a:r>
              <a:rPr lang="fr-FR" sz="600">
                <a:solidFill>
                  <a:schemeClr val="tx2"/>
                </a:solidFill>
                <a:ea typeface="SimSun" pitchFamily="2" charset="-122"/>
                <a:cs typeface="Times New Roman" pitchFamily="18" charset="0"/>
              </a:rPr>
              <a:t>Numéro SIRET : 50093363500012</a:t>
            </a:r>
          </a:p>
          <a:p>
            <a:pPr algn="just"/>
            <a:r>
              <a:rPr lang="fr-FR" sz="60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a:solidFill>
                  <a:schemeClr val="tx2"/>
                </a:solidFill>
                <a:ea typeface="SimSun" pitchFamily="2" charset="-122"/>
                <a:cs typeface="Times New Roman" pitchFamily="18" charset="0"/>
              </a:rPr>
              <a:t>.</a:t>
            </a:r>
          </a:p>
        </p:txBody>
      </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7181966"/>
          </a:xfrm>
          <a:prstGeom prst="rect">
            <a:avLst/>
          </a:prstGeom>
        </p:spPr>
        <p:txBody>
          <a:bodyPr wrap="square" lIns="0" tIns="0" rIns="0" bIns="0">
            <a:spAutoFit/>
          </a:bodyPr>
          <a:lstStyle/>
          <a:p>
            <a:pPr algn="just">
              <a:lnSpc>
                <a:spcPct val="90000"/>
              </a:lnSpc>
              <a:spcBef>
                <a:spcPts val="600"/>
              </a:spcBef>
            </a:pPr>
            <a:r>
              <a:rPr lang="fr-FR" sz="900" b="1" i="1" dirty="0">
                <a:solidFill>
                  <a:srgbClr val="000000"/>
                </a:solidFill>
              </a:rPr>
              <a:t>Avant tout investissement dans ce produit, les investisseurs sont invités à se rapprocher de leurs conseils financiers, fiscaux, comptables et juridiques.</a:t>
            </a:r>
          </a:p>
          <a:p>
            <a:pPr algn="just">
              <a:lnSpc>
                <a:spcPct val="90000"/>
              </a:lnSpc>
              <a:spcBef>
                <a:spcPts val="600"/>
              </a:spcBef>
            </a:pPr>
            <a:r>
              <a:rPr lang="fr-FR" sz="900" b="1" dirty="0">
                <a:solidFill>
                  <a:srgbClr val="000000"/>
                </a:solidFill>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900" b="1" i="1" dirty="0">
              <a:solidFill>
                <a:srgbClr val="000000"/>
              </a:solidFill>
            </a:endParaRP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Conséquences des évènements affectant le sous-jacent : </a:t>
            </a:r>
            <a:r>
              <a:rPr lang="fr-FR" sz="900" dirty="0">
                <a:solidFill>
                  <a:srgbClr val="000000"/>
                </a:solidFill>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900" b="1" dirty="0">
                <a:solidFill>
                  <a:srgbClr val="000000"/>
                </a:solidFill>
              </a:rPr>
              <a:t>Garant de la formule : </a:t>
            </a:r>
            <a:r>
              <a:rPr lang="fr-FR" sz="900" dirty="0">
                <a:solidFill>
                  <a:srgbClr val="000000"/>
                </a:solidFill>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La documentation juridique des titres de créance est composée : (a) du Prospectus de Base pour l’Émission de Notes, daté du 1er juin 2022 approuvé par l’Autorité des Marchés Financiers (AMF) sous le numéro 22-187, (b) de ses Suppléments, (c) des Conditions Définitives de l’émission (« Final </a:t>
            </a:r>
            <a:r>
              <a:rPr lang="fr-FR" sz="900" b="1" dirty="0" err="1">
                <a:solidFill>
                  <a:srgbClr val="000000"/>
                </a:solidFill>
              </a:rPr>
              <a:t>Terms</a:t>
            </a:r>
            <a:r>
              <a:rPr lang="fr-FR" sz="900" b="1" dirty="0">
                <a:solidFill>
                  <a:srgbClr val="000000"/>
                </a:solidFill>
              </a:rPr>
              <a:t> ») datées du 24 juin 2022, ainsi que (d) du Résumé Spécifique lié à l’Émission (« Issue-</a:t>
            </a:r>
            <a:r>
              <a:rPr lang="fr-FR" sz="900" b="1" dirty="0" err="1">
                <a:solidFill>
                  <a:srgbClr val="000000"/>
                </a:solidFill>
              </a:rPr>
              <a:t>Specific</a:t>
            </a:r>
            <a:r>
              <a:rPr lang="fr-FR" sz="900" b="1" dirty="0">
                <a:solidFill>
                  <a:srgbClr val="000000"/>
                </a:solidFill>
              </a:rPr>
              <a:t> </a:t>
            </a:r>
            <a:r>
              <a:rPr lang="fr-FR" sz="900" b="1" dirty="0" err="1">
                <a:solidFill>
                  <a:srgbClr val="000000"/>
                </a:solidFill>
              </a:rPr>
              <a:t>Summary</a:t>
            </a:r>
            <a:r>
              <a:rPr lang="fr-FR" sz="900" b="1" dirty="0">
                <a:solidFill>
                  <a:srgbClr val="000000"/>
                </a:solidFill>
              </a:rPr>
              <a:t> ») dont une copie pourra être obtenue sur simple demande auprès de BNP Paribas Arbitrage SNC.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900" b="1" dirty="0">
                <a:solidFill>
                  <a:srgbClr val="B9A049"/>
                </a:solidFill>
                <a:highlight>
                  <a:srgbClr val="FFFF00"/>
                </a:highlight>
                <a:hlinkClick r:id="rId2">
                  <a:extLst>
                    <a:ext uri="{A12FA001-AC4F-418D-AE19-62706E023703}">
                      <ahyp:hlinkClr xmlns:ahyp="http://schemas.microsoft.com/office/drawing/2018/hyperlinkcolor" val="tx"/>
                    </a:ext>
                  </a:extLst>
                </a:hlinkClick>
              </a:rPr>
              <a:t>http://kid.bnpparibas.com/&lt;ISIN&gt;-FR.pdf</a:t>
            </a:r>
            <a:endParaRPr lang="fr-FR" sz="900" b="1" dirty="0">
              <a:solidFill>
                <a:srgbClr val="B9A049"/>
              </a:solidFill>
              <a:highlight>
                <a:srgbClr val="FFFF00"/>
              </a:highlight>
            </a:endParaRPr>
          </a:p>
          <a:p>
            <a:pPr lvl="0" algn="just">
              <a:lnSpc>
                <a:spcPct val="90000"/>
              </a:lnSpc>
            </a:pPr>
            <a:r>
              <a:rPr lang="fr-FR" sz="900" b="1" dirty="0">
                <a:solidFill>
                  <a:srgbClr val="000000"/>
                </a:solidFill>
              </a:rPr>
              <a:t>En cas d'incohérence entre ce document à caractère promotionnel et la documentation juridique des Titres de créance, cette dernière prévaudra. </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Rachat par BNP Paribas arbitrage S.N.C du produit : </a:t>
            </a:r>
            <a:r>
              <a:rPr lang="fr-FR" sz="900" dirty="0">
                <a:solidFill>
                  <a:srgbClr val="000000"/>
                </a:solidFill>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900" b="1" dirty="0">
                <a:solidFill>
                  <a:srgbClr val="000000"/>
                </a:solidFill>
              </a:rPr>
              <a:t>Restrictions générales de vente : </a:t>
            </a:r>
            <a:r>
              <a:rPr lang="fr-FR" sz="900" dirty="0">
                <a:solidFill>
                  <a:srgbClr val="000000"/>
                </a:solidFill>
              </a:rPr>
              <a:t>il appartient à chaque investisseur de s’assurer qu’il est autorisé à souscrire ou à investir dans ce produit.</a:t>
            </a:r>
          </a:p>
          <a:p>
            <a:pPr lvl="0" algn="just">
              <a:lnSpc>
                <a:spcPct val="90000"/>
              </a:lnSpc>
            </a:pPr>
            <a:r>
              <a:rPr lang="fr-FR" sz="900" b="1" dirty="0">
                <a:solidFill>
                  <a:srgbClr val="000000"/>
                </a:solidFill>
              </a:rPr>
              <a:t>Restrictions permanentes de vente aux États-Unis d'Amérique : </a:t>
            </a:r>
            <a:r>
              <a:rPr lang="fr-FR" sz="900" dirty="0">
                <a:solidFill>
                  <a:srgbClr val="000000"/>
                </a:solidFill>
              </a:rPr>
              <a:t>les titres décrits aux présentes qui sont désignés comme des titres avec restriction permanente ne peuvent à aucun moment, être la propriété légale ou effective d’une « U.S. Person » (au sens défini dans la régulation S) et par voie de conséquence, sont offerts et vendus hors des États-Unis à des personnes qui ne sont pas des ressortissants des États-Unis, sur le fondement de la régulation S.</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Caractère promotionnel de ce document : </a:t>
            </a:r>
            <a:r>
              <a:rPr lang="fr-FR" sz="900" dirty="0">
                <a:solidFill>
                  <a:srgbClr val="000000"/>
                </a:solidFill>
              </a:rPr>
              <a:t>le présent document est un document à caractère promotionnel et non de nature réglementaire. </a:t>
            </a:r>
          </a:p>
          <a:p>
            <a:pPr lvl="0" algn="just">
              <a:lnSpc>
                <a:spcPct val="90000"/>
              </a:lnSpc>
            </a:pPr>
            <a:r>
              <a:rPr lang="fr-FR" sz="900" b="1" dirty="0">
                <a:solidFill>
                  <a:srgbClr val="000000"/>
                </a:solidFill>
              </a:rPr>
              <a:t>Performances sur la base de performances brutes : </a:t>
            </a:r>
            <a:r>
              <a:rPr lang="fr-FR" sz="900" dirty="0">
                <a:solidFill>
                  <a:srgbClr val="000000"/>
                </a:solidFill>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9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15553"/>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nets hors autres frais, fiscalité et prélèvements sociaux applicables au cadre d’investissement sous réserve de l’absence de défaut, d’ouverture d’une procédure de résolution et de faillite de l’Émetteur et du Garant. Les TRA sont calculés à partir de la date de constatation initiale (soit le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63745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64078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4493025"/>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lnSpc>
                <a:spcPct val="90000"/>
              </a:lnSpc>
              <a:spcAft>
                <a:spcPts val="200"/>
              </a:spcAf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a:t>
            </a:r>
            <a:r>
              <a:rPr lang="fr-FR" sz="800" dirty="0">
                <a:latin typeface="Proxima Nova Rg" panose="02000506030000020004" pitchFamily="2" charset="0"/>
              </a:rPr>
              <a:t>Le montant remboursé est brut hors frais et fiscalité applicable au cadre d’investissement sous réserve de l’absence de défaut, d’ouverture d’une procédure de résolution et de faillite de l’Émetteur et du Garant et de la conservation du titre de créance jusqu’à son remboursement final.</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a:t>
            </a:r>
            <a:r>
              <a:rPr lang="fr-FR" sz="800" dirty="0">
                <a:latin typeface="Proxima Nova Rg" panose="02000506030000020004" pitchFamily="2" charset="0"/>
              </a:rPr>
              <a:t>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la date de constatation initiale (soit le &lt;2PDC&gt;) et la date d’échéance</a:t>
            </a:r>
            <a:r>
              <a:rPr lang="fr-FR" sz="800" baseline="30000" dirty="0">
                <a:latin typeface="Proxima Nova Rg" panose="02000506030000020004" pitchFamily="2" charset="0"/>
              </a:rPr>
              <a:t>(1)</a:t>
            </a:r>
            <a:r>
              <a:rPr lang="fr-FR" sz="800" dirty="0">
                <a:latin typeface="Proxima Nova Rg" panose="02000506030000020004" pitchFamily="2" charset="0"/>
              </a:rPr>
              <a:t> ou la date de remboursement automatique anticipé effective</a:t>
            </a:r>
            <a:r>
              <a:rPr lang="fr-FR" sz="800" baseline="30000" dirty="0">
                <a:latin typeface="Proxima Nova Rg" panose="02000506030000020004" pitchFamily="2" charset="0"/>
              </a:rPr>
              <a:t>(1)</a:t>
            </a:r>
            <a:r>
              <a:rPr lang="fr-FR" sz="800" dirty="0">
                <a:latin typeface="Proxima Nova Rg" panose="02000506030000020004" pitchFamily="2" charset="0"/>
              </a:rPr>
              <a:t> selon les cas. En cas d’achat après le &lt;2PDC&gt; et/ou de vente du titre de créance avant la date d’échéance</a:t>
            </a:r>
            <a:r>
              <a:rPr lang="fr-FR" sz="800" baseline="30000" dirty="0">
                <a:latin typeface="Proxima Nova Rg" panose="02000506030000020004" pitchFamily="2" charset="0"/>
              </a:rPr>
              <a:t>(1)</a:t>
            </a:r>
            <a:r>
              <a:rPr lang="fr-FR" sz="800" dirty="0">
                <a:latin typeface="Proxima Nova Rg" panose="02000506030000020004" pitchFamily="2" charset="0"/>
              </a:rPr>
              <a:t> ou la date de remboursement automatique anticipé effective</a:t>
            </a:r>
            <a:r>
              <a:rPr lang="fr-FR" sz="800" baseline="30000" dirty="0">
                <a:latin typeface="Proxima Nova Rg" panose="02000506030000020004" pitchFamily="2" charset="0"/>
              </a:rPr>
              <a:t>(1)</a:t>
            </a:r>
            <a:r>
              <a:rPr lang="fr-FR" sz="800" dirty="0">
                <a:latin typeface="Proxima Nova Rg" panose="02000506030000020004" pitchFamily="2" charset="0"/>
              </a:rPr>
              <a:t> (ou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lang="fr-FR" sz="800" b="1" dirty="0">
                <a:latin typeface="Proxima Nova Rg" panose="02000506030000020004" pitchFamily="2" charset="0"/>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lvl="1" algn="just">
              <a:lnSpc>
                <a:spcPct val="90000"/>
              </a:lnSpc>
              <a:spcAft>
                <a:spcPts val="200"/>
              </a:spcAf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exposés pour une durée de &lt;1PR&gt; à &lt;DPRR&gt; &lt;F0&gt;&lt;F0s&gt; </a:t>
            </a:r>
            <a:r>
              <a:rPr lang="fr-FR" sz="800" dirty="0">
                <a:latin typeface="Proxima Nova Rg" panose="02000506030000020004" pitchFamily="2" charset="0"/>
              </a:rPr>
              <a:t>à la performance positive ou négative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lvl="2" algn="just">
              <a:lnSpc>
                <a:spcPct val="90000"/>
              </a:lnSpc>
              <a:spcBef>
                <a:spcPts val="400"/>
              </a:spcBef>
              <a:spcAft>
                <a:spcPts val="200"/>
              </a:spcAf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t>
            </a:r>
            <a:r>
              <a:rPr lang="fr-FR" sz="800" b="1" dirty="0">
                <a:solidFill>
                  <a:srgbClr val="B9A049"/>
                </a:solidFill>
                <a:latin typeface="Proxima Nova Rg" panose="02000506030000020004" pitchFamily="2" charset="0"/>
              </a:rPr>
              <a:t>activable automatiquement à toutes les dates de constatation &lt;F1&gt; dès la fin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endParaRPr kumimoji="0" lang="fr-FR" sz="800" b="0" i="0" u="none" strike="noStrike" kern="1200" cap="none" spc="0" normalizeH="0" baseline="0" noProof="0" dirty="0">
              <a:ln>
                <a:noFill/>
              </a:ln>
              <a:effectLst/>
              <a:highlight>
                <a:srgbClr val="FFFF00"/>
              </a:highlight>
              <a:uLnTx/>
              <a:uFillTx/>
              <a:latin typeface="Proxima Nova Rg"/>
              <a:ea typeface="+mn-ea"/>
              <a:cs typeface="+mn-cs"/>
            </a:endParaRPr>
          </a:p>
          <a:p>
            <a:pPr lvl="2" algn="just">
              <a:lnSpc>
                <a:spcPct val="90000"/>
              </a:lnSpc>
              <a:spcBef>
                <a:spcPts val="400"/>
              </a:spcBef>
              <a:spcAft>
                <a:spcPts val="200"/>
              </a:spcAf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 &lt;balisedeg1&gt;</a:t>
            </a:r>
            <a:r>
              <a:rPr lang="fr-FR" sz="800" dirty="0">
                <a:solidFill>
                  <a:schemeClr val="tx2"/>
                </a:solidFill>
                <a:latin typeface="Proxima Nova Rg" panose="02000506030000020004" pitchFamily="2" charset="0"/>
              </a:rPr>
              <a:t>. </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lvl="1" algn="just">
              <a:lnSpc>
                <a:spcPct val="90000"/>
              </a:lnSpc>
              <a:spcBef>
                <a:spcPts val="600"/>
              </a:spcBef>
              <a:spcAft>
                <a:spcPts val="200"/>
              </a:spcAf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&lt;</a:t>
            </a:r>
            <a:r>
              <a:rPr kumimoji="0" lang="fr-FR" sz="800" b="1" i="0" u="none" strike="noStrike" kern="1200" cap="none" spc="0" normalizeH="0" baseline="0" noProof="0" dirty="0" err="1">
                <a:ln>
                  <a:noFill/>
                </a:ln>
                <a:solidFill>
                  <a:schemeClr val="tx1"/>
                </a:solidFill>
                <a:effectLst/>
                <a:uLnTx/>
                <a:uFillTx/>
                <a:latin typeface="Proxima Nova Rg"/>
                <a:ea typeface="+mn-ea"/>
                <a:cs typeface="+mn-cs"/>
              </a:rPr>
              <a:t>gainoucoupon</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&gt;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&lt;CPN&gt; par &lt;F0&gt; écoulé (soit un Taux de Rendement Annuel net maximum de &lt;TRA.F.A&gt;%</a:t>
            </a:r>
            <a:r>
              <a:rPr kumimoji="0" lang="fr-FR" sz="800" b="0" i="0" u="none" strike="noStrike" kern="1200" cap="none" spc="0" normalizeH="0" baseline="30000" noProof="0" dirty="0">
                <a:ln>
                  <a:noFill/>
                </a:ln>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les investisseurs recevront en contrepartie l’intégralité du capital initial si &lt;SJR1&gt; ne baisse pas de plus de &lt;PDIPERF&gt; par rapport à son &lt;NDR&gt;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 présente brochure décrit les caractéristiques du support « &lt;NOM&gt;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a:t>
            </a:r>
            <a:r>
              <a:rPr lang="fr-FR" sz="800" i="1" dirty="0">
                <a:latin typeface="Proxima Nova Rg" panose="02000506030000020004" pitchFamily="2" charset="0"/>
              </a:rPr>
              <a:t> </a:t>
            </a:r>
            <a:r>
              <a:rPr lang="fr-FR" sz="800" b="1" i="1" dirty="0">
                <a:latin typeface="Proxima Nova Rg" panose="02000506030000020004" pitchFamily="2" charset="0"/>
              </a:rPr>
              <a:t>Il est précisé que l’Assureur d’une part, l’Émetteur et le Garant d’autre part, sont des entités juridiques distinctes. Ce document n’a pas été rédigé par l’Assureur.</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à </a:t>
            </a:r>
            <a:r>
              <a:rPr lang="fr-FR" b="1" i="1" dirty="0">
                <a:solidFill>
                  <a:schemeClr val="tx1"/>
                </a:solidFill>
                <a:latin typeface="Proxima Nova Rg"/>
              </a:rPr>
              <a:t>&lt;SJR1&gt;, &lt;DIVERSACTION&gt;.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a:t>
            </a:r>
            <a:r>
              <a:rPr lang="fr-FR" sz="700" dirty="0">
                <a:solidFill>
                  <a:srgbClr val="000000"/>
                </a:solidFill>
                <a:latin typeface="Proxima Nova Rg" panose="02000506030000020004" pitchFamily="2" charset="0"/>
              </a:rPr>
              <a:t>ou de droits de garde en compte-titres</a:t>
            </a:r>
            <a:r>
              <a:rPr lang="fr-FR" sz="650" dirty="0">
                <a:solidFill>
                  <a:srgbClr val="000000"/>
                </a:solidFill>
                <a:latin typeface="Proxima Nova Rg" panose="02000506030000020004" pitchFamily="2" charset="0"/>
              </a:rPr>
              <a:t>. TRA nets hors autres frais, fiscalité et prélèvements sociaux applicables au cadre d’investissement</a:t>
            </a:r>
            <a:r>
              <a:rPr lang="fr-FR" sz="700" dirty="0">
                <a:solidFill>
                  <a:srgbClr val="000000"/>
                </a:solidFill>
                <a:latin typeface="Proxima Nova Rg" panose="02000506030000020004" pitchFamily="2" charset="0"/>
              </a:rPr>
              <a:t> sous réserve de l’absence de défaut, d’ouverture d’une procédure de résolution et de faillite de l’Émetteur et du Garant.</a:t>
            </a:r>
            <a:r>
              <a:rPr lang="fr-FR" sz="650" dirty="0">
                <a:solidFill>
                  <a:srgbClr val="000000"/>
                </a:solidFill>
                <a:latin typeface="Proxima Nova Rg" panose="02000506030000020004" pitchFamily="2" charset="0"/>
              </a:rPr>
              <a:t> Les TRA sont calculés à partir </a:t>
            </a:r>
            <a:r>
              <a:rPr lang="fr-FR" sz="700" dirty="0">
                <a:solidFill>
                  <a:srgbClr val="000000"/>
                </a:solidFill>
                <a:latin typeface="Proxima Nova Rg" panose="02000506030000020004" pitchFamily="2" charset="0"/>
              </a:rPr>
              <a:t>de la dernière date de constatation initiale (soit le </a:t>
            </a:r>
            <a:r>
              <a:rPr lang="fr-FR" sz="650" dirty="0">
                <a:solidFill>
                  <a:srgbClr val="000000"/>
                </a:solidFill>
                <a:latin typeface="Proxima Nova Rg" panose="02000506030000020004" pitchFamily="2" charset="0"/>
              </a:rPr>
              <a:t>&lt;2PDC&gt;)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846181"/>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a:t>
            </a:r>
            <a:r>
              <a:rPr lang="fr-FR" sz="800" dirty="0">
                <a:solidFill>
                  <a:srgbClr val="000000"/>
                </a:solidFill>
                <a:latin typeface="Proxima Nova Rg" panose="02000506030000020004" pitchFamily="2" charset="0"/>
              </a:rPr>
              <a:t>sous réserve de l’absence de défaut, d’ouverture d’une procédure de résolution et de faillite de l’Émetteur et du Garant et de la conservation du titre de créance jusqu’à son remboursement final.</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Le Taux de Rendement Annuel est net de frais de gestion pour les contrats d’assurance vie/capitalisation </a:t>
            </a:r>
            <a:r>
              <a:rPr lang="fr-FR" sz="800" dirty="0">
                <a:solidFill>
                  <a:srgbClr val="000000"/>
                </a:solidFill>
                <a:latin typeface="Proxima Nova Rg" panose="02000506030000020004" pitchFamily="2" charset="0"/>
              </a:rPr>
              <a:t>ou nets de droits de garde en compte-titres</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finale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la performance positive ou négative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lvl="2" algn="just">
              <a:lnSpc>
                <a:spcPct val="90000"/>
              </a:lnSpc>
              <a:spcBef>
                <a:spcPts val="400"/>
              </a:spcBef>
              <a:spcAft>
                <a:spcPts val="200"/>
              </a:spcAf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par &lt;F0&gt; (soit &lt;GCA&gt; par année écoulée) &lt;Mémoire6&gt;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r>
              <a:rPr kumimoji="0" lang="fr-FR" sz="8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 </a:t>
            </a:r>
            <a:r>
              <a:rPr lang="fr-FR" sz="800" dirty="0">
                <a:solidFill>
                  <a:srgbClr val="000000"/>
                </a:solidFill>
                <a:latin typeface="Proxima Nova Rg" panose="02000506030000020004" pitchFamily="2" charset="0"/>
              </a:rPr>
              <a:t>Sinon le coupon est mis en mémoire.</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(soit </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unTaux</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&lt;TRA.MAX.P&gt;</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a:t>
            </a:r>
            <a:r>
              <a:rPr lang="fr-FR" i="1" dirty="0">
                <a:solidFill>
                  <a:schemeClr val="tx1"/>
                </a:solidFill>
                <a:latin typeface="Proxima Nova Rg"/>
              </a:rPr>
              <a:t>e</a:t>
            </a:r>
            <a:r>
              <a:rPr kumimoji="0" lang="fr-FR" b="0" i="1" u="none" strike="noStrike" kern="1200" cap="none" spc="0" normalizeH="0" baseline="0" noProof="0" dirty="0" err="1">
                <a:ln>
                  <a:noFill/>
                </a:ln>
                <a:solidFill>
                  <a:schemeClr val="tx1"/>
                </a:solidFill>
                <a:effectLst/>
                <a:uLnTx/>
                <a:uFillTx/>
                <a:latin typeface="Proxima Nova Rg"/>
                <a:ea typeface="+mn-ea"/>
                <a:cs typeface="+mn-cs"/>
              </a:rPr>
              <a:t>xclusivement</a:t>
            </a:r>
            <a:r>
              <a:rPr kumimoji="0" lang="fr-FR" b="0" i="1" u="none" strike="noStrike" kern="1200" cap="none" spc="0" normalizeH="0" baseline="0" noProof="0" dirty="0">
                <a:ln>
                  <a:noFill/>
                </a:ln>
                <a:solidFill>
                  <a:schemeClr val="tx1"/>
                </a:solidFill>
                <a:effectLst/>
                <a:uLnTx/>
                <a:uFillTx/>
                <a:latin typeface="Proxima Nova Rg"/>
                <a:ea typeface="+mn-ea"/>
                <a:cs typeface="+mn-cs"/>
              </a:rPr>
              <a:t> sur le nombre d’unités de compte mais non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à &lt;</a:t>
            </a:r>
            <a:r>
              <a:rPr lang="fr-FR" b="1" i="1" dirty="0">
                <a:solidFill>
                  <a:schemeClr val="tx1"/>
                </a:solidFill>
                <a:latin typeface="Proxima Nova Rg"/>
              </a:rPr>
              <a:t>SJR1&gt;, &lt;DIVERSACTION&gt;.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a:t>
            </a:r>
            <a:r>
              <a:rPr lang="fr-FR" sz="700" i="1" dirty="0">
                <a:solidFill>
                  <a:srgbClr val="000000"/>
                </a:solidFill>
                <a:latin typeface="Proxima Nova Rg" panose="02000506030000020004" pitchFamily="2" charset="0"/>
              </a:rPr>
              <a:t> ou de droits de garde en compte-titres</a:t>
            </a:r>
            <a:r>
              <a:rPr lang="fr-FR" sz="650" dirty="0">
                <a:solidFill>
                  <a:srgbClr val="000000"/>
                </a:solidFill>
                <a:latin typeface="Proxima Nova Rg" panose="02000506030000020004" pitchFamily="2" charset="0"/>
              </a:rPr>
              <a:t>. TRA nets hors autres frais, fiscalité et prélèvements sociaux applicables au cadre d’investissement</a:t>
            </a:r>
            <a:r>
              <a:rPr lang="fr-FR" sz="700" i="1" dirty="0">
                <a:solidFill>
                  <a:srgbClr val="000000"/>
                </a:solidFill>
                <a:latin typeface="Proxima Nova Rg" panose="02000506030000020004" pitchFamily="2" charset="0"/>
              </a:rPr>
              <a:t> sous réserve de l’absence de défaut, d’ouverture d’une procédure de résolution et de faillite de l’Émetteur et du Garant</a:t>
            </a:r>
            <a:r>
              <a:rPr lang="fr-FR" sz="650" dirty="0">
                <a:solidFill>
                  <a:srgbClr val="000000"/>
                </a:solidFill>
                <a:latin typeface="Proxima Nova Rg" panose="02000506030000020004" pitchFamily="2" charset="0"/>
              </a:rPr>
              <a:t>. Les TRA sont calculés à partir </a:t>
            </a:r>
            <a:r>
              <a:rPr lang="fr-FR" sz="700" i="1" dirty="0">
                <a:solidFill>
                  <a:srgbClr val="000000"/>
                </a:solidFill>
                <a:latin typeface="Proxima Nova Rg" panose="02000506030000020004" pitchFamily="2" charset="0"/>
              </a:rPr>
              <a:t>de la date de constatation initiale (soit le</a:t>
            </a:r>
            <a:r>
              <a:rPr lang="fr-FR" sz="650" dirty="0">
                <a:solidFill>
                  <a:srgbClr val="000000"/>
                </a:solidFill>
                <a:latin typeface="Proxima Nova Rg" panose="02000506030000020004" pitchFamily="2" charset="0"/>
              </a:rPr>
              <a:t>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par &lt;F0&gt; &lt;F2&gt; depuis le &lt;DDCI&gt;</a:t>
            </a:r>
          </a:p>
          <a:p>
            <a:pPr marL="0" indent="0" algn="ctr">
              <a:lnSpc>
                <a:spcPct val="100000"/>
              </a:lnSpc>
              <a:spcBef>
                <a:spcPts val="0"/>
              </a:spcBef>
              <a:buNone/>
            </a:pPr>
            <a:r>
              <a:rPr lang="fr-FR" sz="800" dirty="0"/>
              <a:t>(soit un &lt;GC&gt; de &lt;GCE&gt; et un Taux de Rendement Annuel net de &lt;TRA.MG.A&gt;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 </a:t>
            </a:r>
          </a:p>
          <a:p>
            <a:pPr marL="0" indent="0" algn="ctr">
              <a:lnSpc>
                <a:spcPct val="100000"/>
              </a:lnSpc>
              <a:spcBef>
                <a:spcPts val="0"/>
              </a:spcBef>
              <a:buNone/>
            </a:pPr>
            <a:r>
              <a:rPr lang="fr-FR" sz="800" dirty="0"/>
              <a:t>(Soit un Taux de Rendement Annuel net compris entre &lt;TRA.MRA.MIN.A&gt;</a:t>
            </a:r>
            <a:r>
              <a:rPr lang="fr-FR" sz="800" baseline="30000" dirty="0"/>
              <a:t>(2) </a:t>
            </a:r>
            <a:r>
              <a:rPr lang="fr-FR" sz="800" dirty="0"/>
              <a:t>et &lt;TRA.F.A&gt;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fr-FR" sz="800" b="1" dirty="0">
                <a:solidFill>
                  <a:schemeClr val="tx2"/>
                </a:solidFill>
                <a:latin typeface="Proxima Nova Rg" panose="02000506030000020004" pitchFamily="2" charset="0"/>
              </a:rPr>
              <a:t>à l’une de ces dates, </a:t>
            </a:r>
            <a:r>
              <a:rPr lang="fr-FR" sz="800" b="1" dirty="0">
                <a:solidFill>
                  <a:schemeClr val="tx2"/>
                </a:solidFill>
              </a:rPr>
              <a:t>&lt;F1&gt;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MECANISME DE REMBOURSEMENT A L’ECHEANCE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à &lt;TRA.ECHEANCE.PERTE.A&gt;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DETERMINATION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MACANISME DE REMBOURSEMENT ANTICIPE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a:t>
            </a:r>
            <a:endParaRPr lang="en-US" sz="800" dirty="0"/>
          </a:p>
        </p:txBody>
      </p:sp>
      <p:sp>
        <p:nvSpPr>
          <p:cNvPr id="22" name="ZoneTexte 21">
            <a:extLst>
              <a:ext uri="{FF2B5EF4-FFF2-40B4-BE49-F238E27FC236}">
                <a16:creationId xmlns:a16="http://schemas.microsoft.com/office/drawing/2014/main" id="{877D06E2-FA84-BB0E-AD1A-024E6B925447}"/>
              </a:ext>
            </a:extLst>
          </p:cNvPr>
          <p:cNvSpPr txBox="1"/>
          <p:nvPr/>
        </p:nvSpPr>
        <p:spPr>
          <a:xfrm>
            <a:off x="901114" y="4139935"/>
            <a:ext cx="6005163" cy="123111"/>
          </a:xfrm>
          <a:prstGeom prst="rect">
            <a:avLst/>
          </a:prstGeom>
          <a:noFill/>
        </p:spPr>
        <p:txBody>
          <a:bodyPr wrap="square" lIns="0" tIns="0" rIns="0" bIns="0" rtlCol="0">
            <a:spAutoFit/>
          </a:bodyPr>
          <a:lstStyle/>
          <a:p>
            <a:pPr algn="just"/>
            <a:r>
              <a:rPr lang="fr-FR" sz="800" b="1" dirty="0">
                <a:solidFill>
                  <a:schemeClr val="tx2"/>
                </a:solidFill>
              </a:rPr>
              <a:t>Sinon, le produit continue.</a:t>
            </a:r>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a:t>
            </a:r>
            <a:r>
              <a:rPr lang="fr-FR" sz="700" dirty="0">
                <a:solidFill>
                  <a:srgbClr val="000000"/>
                </a:solidFill>
                <a:latin typeface="Proxima Nova Rg" panose="02000506030000020004" pitchFamily="2" charset="0"/>
              </a:rPr>
              <a:t>ou de droits de garde en compte-titres</a:t>
            </a:r>
            <a:r>
              <a:rPr lang="fr-FR" sz="650" dirty="0">
                <a:solidFill>
                  <a:srgbClr val="000000"/>
                </a:solidFill>
                <a:latin typeface="Proxima Nova Rg" panose="02000506030000020004" pitchFamily="2" charset="0"/>
              </a:rPr>
              <a:t>. TRA nets hors autres frais, fiscalité et prélèvements sociaux applicables au cadre d’investissement </a:t>
            </a:r>
            <a:r>
              <a:rPr lang="fr-FR" sz="700" dirty="0">
                <a:solidFill>
                  <a:srgbClr val="000000"/>
                </a:solidFill>
                <a:latin typeface="Proxima Nova Rg" panose="02000506030000020004" pitchFamily="2" charset="0"/>
              </a:rPr>
              <a:t>sous réserve de l’absence de défaut, d’ouverture d’une procédure de résolution et de faillite de l’Émetteur et du Garant. </a:t>
            </a:r>
            <a:r>
              <a:rPr lang="fr-FR" sz="650" dirty="0">
                <a:solidFill>
                  <a:srgbClr val="000000"/>
                </a:solidFill>
                <a:latin typeface="Proxima Nova Rg" panose="02000506030000020004" pitchFamily="2" charset="0"/>
              </a:rPr>
              <a:t>Les TRA sont calculés à partir </a:t>
            </a:r>
            <a:r>
              <a:rPr lang="fr-FR" sz="700" dirty="0">
                <a:solidFill>
                  <a:srgbClr val="000000"/>
                </a:solidFill>
                <a:latin typeface="Proxima Nova Rg" panose="02000506030000020004" pitchFamily="2" charset="0"/>
              </a:rPr>
              <a:t>de la dernière date de constatation initiale (soit le</a:t>
            </a:r>
            <a:r>
              <a:rPr lang="fr-FR" sz="650" dirty="0">
                <a:solidFill>
                  <a:srgbClr val="000000"/>
                </a:solidFill>
                <a:latin typeface="Proxima Nova Rg" panose="02000506030000020004" pitchFamily="2" charset="0"/>
              </a:rPr>
              <a:t>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a:t>
            </a:r>
            <a:r>
              <a:rPr lang="fr-FR" sz="800" dirty="0">
                <a:solidFill>
                  <a:schemeClr val="tx2"/>
                </a:solidFill>
              </a:rPr>
              <a:t>,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DETERMINATION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MECANISME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&lt;SJR1&gt; </a:t>
            </a:r>
            <a:r>
              <a:rPr lang="fr-FR" sz="800" b="1" dirty="0">
                <a:solidFill>
                  <a:schemeClr val="tx2"/>
                </a:solidFill>
              </a:rPr>
              <a:t>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a:solidFill>
                  <a:schemeClr val="tx2"/>
                </a:solidFill>
                <a:latin typeface="Proxima Nova Rg" panose="02000506030000020004" pitchFamily="2" charset="0"/>
              </a:rPr>
              <a:t>&lt;balisedeg4&gt;</a:t>
            </a:r>
            <a:endParaRPr lang="fr-FR" sz="800" dirty="0">
              <a:solidFill>
                <a:schemeClr val="tx2"/>
              </a:solidFill>
              <a:latin typeface="Proxima Nova Rg" panose="02000506030000020004" pitchFamily="2" charset="0"/>
            </a:endParaRP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a:t>
            </a:r>
            <a:r>
              <a:rPr lang="fr-FR" sz="700" dirty="0">
                <a:solidFill>
                  <a:srgbClr val="000000"/>
                </a:solidFill>
                <a:latin typeface="Proxima Nova Rg" panose="02000506030000020004" pitchFamily="2" charset="0"/>
              </a:rPr>
              <a:t>ou de droits de garde en compte-titres</a:t>
            </a:r>
            <a:r>
              <a:rPr lang="fr-FR" sz="650" dirty="0">
                <a:solidFill>
                  <a:srgbClr val="000000"/>
                </a:solidFill>
                <a:latin typeface="Proxima Nova Rg" panose="02000506030000020004" pitchFamily="2" charset="0"/>
              </a:rPr>
              <a:t>. TRA nets hors autres frais, fiscalité et prélèvements sociaux applicables au cadre d’investissement </a:t>
            </a:r>
            <a:r>
              <a:rPr lang="fr-FR" sz="700" dirty="0">
                <a:solidFill>
                  <a:srgbClr val="000000"/>
                </a:solidFill>
                <a:latin typeface="Proxima Nova Rg" panose="02000506030000020004" pitchFamily="2" charset="0"/>
              </a:rPr>
              <a:t>sous réserve de l’absence de défaut, d’ouverture d’une procédure de résolution et de faillite de l’Émetteur et du Garant</a:t>
            </a:r>
            <a:r>
              <a:rPr lang="fr-FR" sz="650" dirty="0">
                <a:solidFill>
                  <a:srgbClr val="000000"/>
                </a:solidFill>
                <a:latin typeface="Proxima Nova Rg" panose="02000506030000020004" pitchFamily="2" charset="0"/>
              </a:rPr>
              <a:t>. Les TRA sont calculés à partir </a:t>
            </a:r>
            <a:r>
              <a:rPr lang="fr-FR" sz="700" dirty="0">
                <a:solidFill>
                  <a:srgbClr val="000000"/>
                </a:solidFill>
                <a:latin typeface="Proxima Nova Rg" panose="02000506030000020004" pitchFamily="2" charset="0"/>
              </a:rPr>
              <a:t>de la dernière date de constatation initiale (soit le</a:t>
            </a:r>
            <a:r>
              <a:rPr lang="fr-FR" sz="650" dirty="0">
                <a:solidFill>
                  <a:srgbClr val="000000"/>
                </a:solidFill>
                <a:latin typeface="Proxima Nova Rg" panose="02000506030000020004" pitchFamily="2" charset="0"/>
              </a:rPr>
              <a:t>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5928000"/>
            <a:ext cx="5021862" cy="884070"/>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solidFill>
                  <a:srgbClr val="000000"/>
                </a:solidFill>
                <a:latin typeface="Proxima Nova Rg" panose="02000506030000020004" pitchFamily="2" charset="0"/>
              </a:rPr>
              <a:t>Les éventuels coupons mémorisés au préalable</a:t>
            </a:r>
            <a:endParaRPr lang="fr-FR" sz="800" dirty="0"/>
          </a:p>
          <a:p>
            <a:pPr marL="0" indent="0" algn="ctr">
              <a:lnSpc>
                <a:spcPct val="100000"/>
              </a:lnSpc>
              <a:spcBef>
                <a:spcPts val="0"/>
              </a:spcBef>
              <a:buNone/>
            </a:pPr>
            <a:r>
              <a:rPr lang="fr-FR" sz="800" dirty="0"/>
              <a:t>(soit un Taux de Rendement Annuel net entre </a:t>
            </a:r>
            <a:r>
              <a:rPr lang="fr-FR" sz="800" dirty="0">
                <a:highlight>
                  <a:srgbClr val="00FFFF"/>
                </a:highlight>
              </a:rPr>
              <a:t>&lt;TRA.MRE.MIN.PM&gt;</a:t>
            </a:r>
            <a:r>
              <a:rPr lang="fr-FR" sz="800" baseline="30000" dirty="0"/>
              <a:t>(2)</a:t>
            </a:r>
            <a:r>
              <a:rPr lang="fr-FR" sz="800" dirty="0"/>
              <a:t> et </a:t>
            </a:r>
            <a:r>
              <a:rPr lang="fr-FR" sz="800" dirty="0">
                <a:highlight>
                  <a:srgbClr val="00FFFF"/>
                </a:highlight>
              </a:rPr>
              <a:t>&lt;TRA.TOUT.P&gt;</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MECANISME DE REMBOURSEMENT A L’ECHEANCE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par &lt;SJR1&gt; </a:t>
            </a:r>
          </a:p>
          <a:p>
            <a:pPr marL="0" indent="0" algn="ctr">
              <a:lnSpc>
                <a:spcPct val="100000"/>
              </a:lnSpc>
              <a:spcBef>
                <a:spcPts val="0"/>
              </a:spcBef>
              <a:buNone/>
            </a:pPr>
            <a:r>
              <a:rPr lang="fr-FR" sz="800" dirty="0"/>
              <a:t>entre le &lt;DDCI&gt; et le &lt;DCF&gt;</a:t>
            </a:r>
          </a:p>
          <a:p>
            <a:pPr marL="0" indent="0" algn="ctr">
              <a:lnSpc>
                <a:spcPct val="100000"/>
              </a:lnSpc>
              <a:spcBef>
                <a:spcPts val="0"/>
              </a:spcBef>
              <a:buNone/>
            </a:pPr>
            <a:r>
              <a:rPr lang="fr-FR" sz="800" dirty="0"/>
              <a:t>(Soit un Taux de Rendement Annuel net inférieur ou égal à &lt;TRA.MED.P&gt;</a:t>
            </a:r>
            <a:r>
              <a:rPr lang="fr-FR" sz="800" baseline="30000" dirty="0">
                <a:latin typeface="+mn-lt"/>
              </a:rPr>
              <a:t>(2)</a:t>
            </a:r>
            <a:r>
              <a:rPr lang="fr-FR" sz="800" dirty="0">
                <a:latin typeface="+mn-lt"/>
              </a:rPr>
              <a:t>)</a:t>
            </a:r>
            <a:endParaRPr lang="fr-FR" sz="800" dirty="0"/>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&lt;TRA.TOUT.SAUF.P&gt;</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719636"/>
            <a:ext cx="5030802" cy="884070"/>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solidFill>
                  <a:srgbClr val="000000"/>
                </a:solidFill>
                <a:latin typeface="Proxima Nova Rg" panose="02000506030000020004" pitchFamily="2" charset="0"/>
              </a:rPr>
              <a:t>Les éventuels coupons mémorisés au préalable</a:t>
            </a:r>
            <a:endParaRPr lang="fr-FR" sz="800" dirty="0"/>
          </a:p>
          <a:p>
            <a:pPr marL="0" indent="0" algn="ctr">
              <a:lnSpc>
                <a:spcPct val="100000"/>
              </a:lnSpc>
              <a:spcBef>
                <a:spcPts val="0"/>
              </a:spcBef>
              <a:buNone/>
            </a:pPr>
            <a:r>
              <a:rPr lang="fr-FR" sz="800" dirty="0"/>
              <a:t>(Soit un Taux de Rendement Annuel net compris entre </a:t>
            </a:r>
            <a:r>
              <a:rPr lang="fr-FR" sz="800" dirty="0">
                <a:highlight>
                  <a:srgbClr val="00FFFF"/>
                </a:highlight>
              </a:rPr>
              <a:t>&lt;TRA.MRA.MIN.PM&gt;</a:t>
            </a:r>
            <a:r>
              <a:rPr lang="fr-FR" sz="800" baseline="30000" dirty="0"/>
              <a:t>2) </a:t>
            </a:r>
            <a:r>
              <a:rPr lang="fr-FR" sz="800" dirty="0"/>
              <a:t>et &lt;TRA.TOUT-1.P&gt;</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 (à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MECANISME AUTOMATIQUE DE REMBOURSEMENT ANTICIPE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23248"/>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a:t>
            </a:r>
            <a:r>
              <a:rPr lang="fr-FR" sz="700" i="1" dirty="0">
                <a:solidFill>
                  <a:srgbClr val="000000"/>
                </a:solidFill>
                <a:latin typeface="Proxima Nova Rg" panose="02000506030000020004" pitchFamily="2" charset="0"/>
              </a:rPr>
              <a:t> </a:t>
            </a:r>
            <a:r>
              <a:rPr lang="fr-FR" sz="650" dirty="0">
                <a:solidFill>
                  <a:srgbClr val="000000"/>
                </a:solidFill>
                <a:latin typeface="Proxima Nova Rg" panose="02000506030000020004" pitchFamily="2" charset="0"/>
              </a:rPr>
              <a:t>ou de droits de garde en compte-titres</a:t>
            </a:r>
            <a:r>
              <a:rPr lang="fr-FR" sz="650" dirty="0">
                <a:solidFill>
                  <a:schemeClr val="tx2"/>
                </a:solidFill>
                <a:latin typeface="+mn-lt"/>
              </a:rPr>
              <a:t>. TRA nets hors autres frais, fiscalité et prélèvements sociaux applicables au cadre d’investissement</a:t>
            </a:r>
            <a:r>
              <a:rPr lang="fr-FR" sz="700" i="1" dirty="0">
                <a:solidFill>
                  <a:srgbClr val="000000"/>
                </a:solidFill>
                <a:latin typeface="Proxima Nova Rg" panose="02000506030000020004" pitchFamily="2" charset="0"/>
              </a:rPr>
              <a:t> </a:t>
            </a:r>
            <a:r>
              <a:rPr lang="fr-FR" sz="650" dirty="0">
                <a:solidFill>
                  <a:srgbClr val="000000"/>
                </a:solidFill>
              </a:rPr>
              <a:t>sous réserve de l’absence de défaut, d’ouverture d’une procédure de résolution et de faillite de l’Émetteur et du Garant.</a:t>
            </a:r>
            <a:r>
              <a:rPr lang="fr-FR" sz="650" dirty="0">
                <a:solidFill>
                  <a:schemeClr val="tx2"/>
                </a:solidFill>
              </a:rPr>
              <a:t> </a:t>
            </a:r>
            <a:r>
              <a:rPr lang="fr-FR" sz="650" dirty="0">
                <a:solidFill>
                  <a:schemeClr val="tx2"/>
                </a:solidFill>
                <a:latin typeface="+mn-lt"/>
              </a:rPr>
              <a:t>Les TRA sont calculés à </a:t>
            </a:r>
            <a:r>
              <a:rPr lang="fr-FR" sz="650" dirty="0">
                <a:solidFill>
                  <a:schemeClr val="tx2"/>
                </a:solidFill>
              </a:rPr>
              <a:t>partir </a:t>
            </a:r>
            <a:r>
              <a:rPr lang="fr-FR" sz="650" dirty="0">
                <a:solidFill>
                  <a:srgbClr val="000000"/>
                </a:solidFill>
              </a:rPr>
              <a:t>de la date de constatation initiale (soit le </a:t>
            </a:r>
            <a:r>
              <a:rPr lang="fr-FR" sz="650" dirty="0">
                <a:solidFill>
                  <a:schemeClr val="tx2"/>
                </a:solidFill>
              </a:rPr>
              <a:t>&lt;2PDC&gt;) </a:t>
            </a:r>
            <a:r>
              <a:rPr lang="fr-FR" sz="650" dirty="0">
                <a:solidFill>
                  <a:schemeClr val="tx2"/>
                </a:solidFill>
                <a:latin typeface="+mn-lt"/>
              </a:rPr>
              <a:t>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499472"/>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reçoit alors l’intégralité de son capital initial, majorée d’un &lt;GC&gt; de &lt;CPN&gt; par &lt;F0&gt; &lt;F2&gt; depuis le &lt;DDCI&gt;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a:t>
            </a:r>
            <a:r>
              <a:rPr lang="fr-FR" sz="800" dirty="0">
                <a:latin typeface="Proxima Nova Rg" panose="02000506030000020004" pitchFamily="2" charset="0"/>
              </a:rPr>
              <a:t>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latin typeface="Proxima Nova Rg" panose="02000506030000020004" pitchFamily="2" charset="0"/>
              </a:rPr>
              <a:t>(1)</a:t>
            </a:r>
            <a:r>
              <a:rPr lang="fr-FR" sz="800" dirty="0">
                <a:latin typeface="Proxima Nova Rg" panose="02000506030000020004" pitchFamily="2" charset="0"/>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titre de créance) de l’Émetteur </a:t>
            </a:r>
            <a:r>
              <a:rPr lang="fr-FR" sz="800" dirty="0">
                <a:latin typeface="Proxima Nova Rg" panose="02000506030000020004" pitchFamily="2" charset="0"/>
              </a:rPr>
              <a:t>et à un risque de défaut, d’ouverture d’une procédure de résolution et de faillite du Garant. </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niveau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effectLst/>
                <a:ea typeface="Calibri" panose="020F0502020204030204" pitchFamily="34" charset="0"/>
              </a:rPr>
              <a:t>Les avantages du produit ne profitent qu</a:t>
            </a:r>
            <a:r>
              <a:rPr lang="fr-FR" sz="800" dirty="0">
                <a:ea typeface="Calibri" panose="020F0502020204030204" pitchFamily="34" charset="0"/>
              </a:rPr>
              <a:t>’aux seuls investisseurs ayant investi dans le produit au &lt;2PDC&gt; au plus tard, et conservant le produit jusqu’à son échéance. </a:t>
            </a:r>
            <a:endParaRPr lang="fr-FR" sz="800" dirty="0">
              <a:effectLst/>
              <a:ea typeface="Calibri" panose="020F0502020204030204" pitchFamily="34" charset="0"/>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r>
              <a:rPr lang="fr-FR" sz="800" i="1" cap="none" dirty="0">
                <a:solidFill>
                  <a:srgbClr val="000000"/>
                </a:solidFill>
                <a:latin typeface="Proxima Nova Rg" panose="02000506030000020004" pitchFamily="2" charset="0"/>
                <a:cs typeface="+mn-cs"/>
              </a:rPr>
              <a:t>(tel que défini dans la  section «Informations importantes ») de la présente brochure.</a:t>
            </a:r>
          </a:p>
          <a:p>
            <a:pPr algn="just">
              <a:lnSpc>
                <a:spcPct val="95000"/>
              </a:lnSpc>
            </a:pPr>
            <a:endParaRPr lang="fr-FR" sz="800" b="1" u="sng" dirty="0">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i="1" dirty="0">
                <a:solidFill>
                  <a:srgbClr val="000000"/>
                </a:solidFill>
              </a:rPr>
              <a:t>Risque de perte en capital </a:t>
            </a:r>
            <a:r>
              <a:rPr lang="fr-FR" sz="800" b="1" dirty="0">
                <a:solidFill>
                  <a:srgbClr val="000000"/>
                </a:solidFill>
              </a:rPr>
              <a:t>: </a:t>
            </a:r>
            <a:r>
              <a:rPr lang="fr-FR" sz="800" dirty="0">
                <a:solidFill>
                  <a:srgbClr val="000000"/>
                </a:solidFill>
                <a:latin typeface="Proxima Nova Rg" panose="02000506030000020004" pitchFamily="2" charset="0"/>
              </a:rPr>
              <a:t>En cas de cession des titres de créance avant l’échéance, le prix de cession desdits titres  pourra être inférieur à son prix de commercialisation. L’investisseur prend donc un risque de perte en capital non mesurable a priori. Dans le pire des scénarios, les investisseurs pourraient perdre tout ou partie de leur investissement.</a:t>
            </a:r>
          </a:p>
          <a:p>
            <a:pPr marL="171450" indent="-171450" algn="just">
              <a:lnSpc>
                <a:spcPct val="90000"/>
              </a:lnSpc>
              <a:spcAft>
                <a:spcPts val="200"/>
              </a:spcAft>
              <a:buFont typeface="Arial" panose="020B0604020202020204" pitchFamily="34" charset="0"/>
              <a:buChar char="•"/>
            </a:pPr>
            <a:r>
              <a:rPr lang="fr-FR" sz="800" b="1" i="1" dirty="0">
                <a:solidFill>
                  <a:srgbClr val="000000"/>
                </a:solidFill>
                <a:latin typeface="Proxima Nova Rg" panose="02000506030000020004" pitchFamily="2" charset="0"/>
              </a:rPr>
              <a:t>Risque lié au sous-jacent </a:t>
            </a:r>
            <a:r>
              <a:rPr lang="fr-FR" sz="800" i="1" dirty="0">
                <a:solidFill>
                  <a:srgbClr val="000000"/>
                </a:solidFill>
                <a:latin typeface="Proxima Nova Rg" panose="02000506030000020004" pitchFamily="2" charset="0"/>
              </a:rPr>
              <a:t>: </a:t>
            </a:r>
            <a:r>
              <a:rPr lang="fr-FR" sz="800" dirty="0">
                <a:solidFill>
                  <a:srgbClr val="000000"/>
                </a:solidFill>
                <a:latin typeface="Proxima Nova Rg" panose="02000506030000020004" pitchFamily="2" charset="0"/>
              </a:rPr>
              <a:t>Le remboursement du capital dépend de la performance du sous-jacent. Ces montants seront  déterminés par application d’une formule de calcul (voir le mécanisme de remboursement) en relation avec le sous-  jacent. Dans le cas d’une évolution défavorable de la performance du sous-jacent, les investisseurs pourraient subir une baisse substantielle des montants dus lors du remboursement et pourraient perdre tout ou partie de leur investissement.</a:t>
            </a:r>
          </a:p>
          <a:p>
            <a:pPr marL="171450" indent="-171450" algn="just">
              <a:lnSpc>
                <a:spcPct val="90000"/>
              </a:lnSpc>
              <a:spcAft>
                <a:spcPts val="200"/>
              </a:spcAft>
              <a:buFont typeface="Arial" panose="020B0604020202020204" pitchFamily="34" charset="0"/>
              <a:buChar char="•"/>
            </a:pPr>
            <a:r>
              <a:rPr lang="fr-FR" sz="800" b="1" i="1" dirty="0">
                <a:solidFill>
                  <a:srgbClr val="000000"/>
                </a:solidFill>
                <a:latin typeface="Proxima Nova Rg" panose="02000506030000020004" pitchFamily="2" charset="0"/>
              </a:rPr>
              <a:t>Risques liés à l’éventuelle ouverture d’une procédure de résolution ou de faillite </a:t>
            </a:r>
            <a:r>
              <a:rPr lang="fr-FR" sz="800" i="1" dirty="0">
                <a:solidFill>
                  <a:srgbClr val="000000"/>
                </a:solidFill>
                <a:latin typeface="Proxima Nova Rg" panose="02000506030000020004" pitchFamily="2" charset="0"/>
              </a:rPr>
              <a:t>: </a:t>
            </a:r>
            <a:r>
              <a:rPr lang="fr-FR" sz="800" dirty="0">
                <a:solidFill>
                  <a:srgbClr val="000000"/>
                </a:solidFill>
                <a:latin typeface="Proxima Nova Rg" panose="02000506030000020004" pitchFamily="2" charset="0"/>
              </a:rPr>
              <a:t>En cas d’ouverture d’une procédure  de résolution au niveau de l’Émetteur et/ou du Garant et/ou du Groupe BPCE ou en cas de faillite de l’Émetteur et/  ou du Garant, les investisseurs pourraient perdre tout ou partie de leur investissement initial et/ou ne pas recevoir la  rémunération initialement prévue.</a:t>
            </a:r>
            <a:r>
              <a:rPr lang="fr-FR" sz="800" dirty="0">
                <a:solidFill>
                  <a:srgbClr val="000000"/>
                </a:solidFill>
              </a:rPr>
              <a:t>.</a:t>
            </a:r>
          </a:p>
          <a:p>
            <a:pPr marL="171450" indent="-171450" algn="just">
              <a:lnSpc>
                <a:spcPct val="90000"/>
              </a:lnSpc>
              <a:spcAft>
                <a:spcPts val="200"/>
              </a:spcAft>
              <a:buFont typeface="Arial" panose="020B0604020202020204" pitchFamily="34" charset="0"/>
              <a:buChar char="•"/>
            </a:pPr>
            <a:r>
              <a:rPr lang="fr-FR" sz="800" b="1" i="1" dirty="0">
                <a:solidFill>
                  <a:srgbClr val="000000"/>
                </a:solidFill>
                <a:latin typeface="Proxima Nova Rg" panose="02000506030000020004" pitchFamily="2" charset="0"/>
              </a:rPr>
              <a:t>Risque de volatilité, risque de liquidité </a:t>
            </a:r>
            <a:r>
              <a:rPr lang="fr-FR" sz="800" i="1" dirty="0">
                <a:solidFill>
                  <a:srgbClr val="000000"/>
                </a:solidFill>
                <a:latin typeface="Proxima Nova Rg" panose="02000506030000020004" pitchFamily="2" charset="0"/>
              </a:rPr>
              <a:t>: </a:t>
            </a:r>
            <a:r>
              <a:rPr lang="fr-FR" sz="800" dirty="0">
                <a:solidFill>
                  <a:srgbClr val="000000"/>
                </a:solidFill>
                <a:latin typeface="Proxima Nova Rg" panose="02000506030000020004" pitchFamily="2" charset="0"/>
              </a:rPr>
              <a:t>Une forte volatilité des cours (amplitude des variations des cours) ou une faible  liquidité pourrait avoir un impact négatif sur le prix de cession des titres de créance. En cas de cession des titres de créance  avant l’échéance, le prix de cession pourrait être inférieur à ce qu’un investisseur pourrait attendre compte tenu de la  valorisation desdits titres de créance. En l’absence de liquidité, les investisseurs pourraient ne pas être en mesure de les céder.</a:t>
            </a:r>
          </a:p>
          <a:p>
            <a:pPr marL="171450" indent="-171450" algn="just">
              <a:lnSpc>
                <a:spcPct val="90000"/>
              </a:lnSpc>
              <a:spcAft>
                <a:spcPts val="200"/>
              </a:spcAft>
              <a:buFont typeface="Arial" panose="020B0604020202020204" pitchFamily="34" charset="0"/>
              <a:buChar char="•"/>
            </a:pPr>
            <a:endParaRPr lang="fr-FR" sz="800" dirty="0">
              <a:solidFill>
                <a:srgbClr val="000000"/>
              </a:solidFill>
              <a:latin typeface="Proxima Nova Rg" panose="02000506030000020004" pitchFamily="2" charset="0"/>
            </a:endParaRP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oneTexte 10">
            <a:extLst>
              <a:ext uri="{FF2B5EF4-FFF2-40B4-BE49-F238E27FC236}">
                <a16:creationId xmlns:a16="http://schemas.microsoft.com/office/drawing/2014/main" id="{FED2574D-6984-4E56-B512-D9093DAE028A}"/>
              </a:ext>
            </a:extLst>
          </p:cNvPr>
          <p:cNvSpPr txBox="1"/>
          <p:nvPr/>
        </p:nvSpPr>
        <p:spPr>
          <a:xfrm>
            <a:off x="359624" y="901030"/>
            <a:ext cx="6839998" cy="680776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latin typeface="Proxima Nova Rg" panose="02000506030000020004" pitchFamily="2" charset="0"/>
              </a:rPr>
              <a:t>. Sinon, il est mis en mémoire</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a:t>
            </a:r>
            <a:r>
              <a:rPr lang="fr-FR" sz="800" dirty="0">
                <a:solidFill>
                  <a:srgbClr val="000000"/>
                </a:solidFill>
                <a:highlight>
                  <a:srgbClr val="00FFFF"/>
                </a:highlight>
              </a:rPr>
              <a:t>&lt;TRA.MRA.MAX.P&gt;</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la date de constatation finale(1), si le mécanisme de remboursement anticipé n’a pas été activé au préalable, et si &lt;SJR1&gt; clôture à un cours strictement inférieur à &lt;ABAC2&gt; mais supérieur ou égal à &lt;PDI&gt; de son «&lt;ABAC2&gt;, l’investisseur récupère l’intégralité de son capital initialement investi. Le capital est donc exposé à un risque de perte à l’échéance(1) que si &lt;SJR1&gt; clôture à un &lt;SJR3&gt; strictement inférieur à &lt;PDI&gt; de son &lt;ABAC2&gt; à la date de constatation finale.</a:t>
            </a:r>
          </a:p>
          <a:p>
            <a:pPr algn="just">
              <a:lnSpc>
                <a:spcPct val="95000"/>
              </a:lnSpc>
              <a:spcAft>
                <a:spcPts val="200"/>
              </a:spcAft>
            </a:pPr>
            <a:endParaRPr lang="fr-FR" sz="800" b="1" dirty="0">
              <a:solidFill>
                <a:srgbClr val="000000"/>
              </a:solidFill>
            </a:endParaRPr>
          </a:p>
          <a:p>
            <a:pPr algn="just">
              <a:lnSpc>
                <a:spcPct val="95000"/>
              </a:lnSpc>
              <a:spcAft>
                <a:spcPts val="200"/>
              </a:spcAft>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a:t>
            </a:r>
            <a:r>
              <a:rPr lang="fr-FR" sz="800" dirty="0">
                <a:solidFill>
                  <a:srgbClr val="000000"/>
                </a:solidFill>
                <a:latin typeface="Proxima Nova Rg" panose="02000506030000020004" pitchFamily="2" charset="0"/>
              </a:rPr>
              <a:t>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latin typeface="Proxima Nova Rg" panose="02000506030000020004" pitchFamily="2" charset="0"/>
              </a:rPr>
              <a:t>(1)</a:t>
            </a:r>
            <a:r>
              <a:rPr lang="fr-FR" sz="800" dirty="0">
                <a:solidFill>
                  <a:srgbClr val="000000"/>
                </a:solidFill>
                <a:latin typeface="Proxima Nova Rg" panose="02000506030000020004" pitchFamily="2" charset="0"/>
              </a:rPr>
              <a:t>. </a:t>
            </a:r>
          </a:p>
          <a:p>
            <a:pPr marL="171450" indent="-171450" algn="just">
              <a:lnSpc>
                <a:spcPct val="95000"/>
              </a:lnSpc>
              <a:spcAft>
                <a:spcPts val="200"/>
              </a:spcAft>
              <a:buFont typeface="Arial" panose="020B0604020202020204" pitchFamily="34" charset="0"/>
              <a:buChar char="•"/>
            </a:pPr>
            <a:r>
              <a:rPr lang="fr-FR" sz="800" b="1" dirty="0">
                <a:solidFill>
                  <a:srgbClr val="000000"/>
                </a:solidFill>
              </a:rPr>
              <a:t>L’investisseur est exposé à un éventuel défaut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titre de créance) de l’Émetteur </a:t>
            </a:r>
            <a:r>
              <a:rPr lang="fr-FR" sz="800" dirty="0">
                <a:solidFill>
                  <a:srgbClr val="000000"/>
                </a:solidFill>
                <a:latin typeface="Proxima Nova Rg" panose="02000506030000020004" pitchFamily="2" charset="0"/>
              </a:rPr>
              <a:t>et à un risque de défaut, d’ouverture d’une procédure de résolution et de faillite du Garant.</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a:t>
            </a:r>
            <a:r>
              <a:rPr lang="fr-FR" sz="800" dirty="0">
                <a:solidFill>
                  <a:srgbClr val="000000"/>
                </a:solidFill>
              </a:rPr>
              <a:t>(soit un Taux de Rendement Annuel net maximum de </a:t>
            </a:r>
            <a:r>
              <a:rPr lang="fr-FR" sz="800" dirty="0">
                <a:solidFill>
                  <a:srgbClr val="000000"/>
                </a:solidFill>
                <a:highlight>
                  <a:srgbClr val="00FFFF"/>
                </a:highlight>
              </a:rPr>
              <a:t>&lt;TRA.TOUT.P&gt;</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des seuils de </a:t>
            </a:r>
            <a:r>
              <a:rPr lang="fr-FR" sz="800" dirty="0">
                <a:solidFill>
                  <a:srgbClr val="000000"/>
                </a:solidFill>
                <a:effectLst/>
                <a:ea typeface="Calibri" panose="020F0502020204030204" pitchFamily="34" charset="0"/>
              </a:rPr>
              <a:t>&lt;ABAC2&gt; et &lt;ABAC&gt; &lt;EBAC&gt;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r>
              <a:rPr lang="fr-FR" sz="800" i="1" cap="none" dirty="0">
                <a:solidFill>
                  <a:srgbClr val="000000"/>
                </a:solidFill>
                <a:latin typeface="Proxima Nova Rg" panose="02000506030000020004" pitchFamily="2" charset="0"/>
                <a:cs typeface="+mn-cs"/>
              </a:rPr>
              <a:t>(tel que défini dans la  section «Informations importantes ») de la présente brochure.</a:t>
            </a:r>
            <a:endParaRPr lang="fr-FR" sz="800" i="1" dirty="0">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latin typeface="Proxima Nova Rg" panose="02000506030000020004" pitchFamily="2" charset="0"/>
              </a:rPr>
              <a:t>En cas de cession des titres de créance avant l’échéance, le prix de cession desdits titres  pourra être inférieur à son prix de commercialisation. L’investisseur prend donc un risque de perte en capital non mesurable  a priori. Dans le pire des scénarios, les investisseurs pourraient perdre tout ou partie de leur investissement </a:t>
            </a:r>
          </a:p>
          <a:p>
            <a:pPr marL="171450" indent="-171450" algn="just">
              <a:lnSpc>
                <a:spcPct val="90000"/>
              </a:lnSpc>
              <a:spcAft>
                <a:spcPts val="200"/>
              </a:spcAft>
              <a:buFont typeface="Arial" panose="020B0604020202020204" pitchFamily="34" charset="0"/>
              <a:buChar char="•"/>
            </a:pPr>
            <a:r>
              <a:rPr lang="fr-FR" sz="800" b="1" i="1" dirty="0">
                <a:solidFill>
                  <a:srgbClr val="000000"/>
                </a:solidFill>
                <a:latin typeface="Proxima Nova Rg" panose="02000506030000020004" pitchFamily="2" charset="0"/>
              </a:rPr>
              <a:t>Risque de perte en capital et/ou risque de coupons faibles voire nuls lié au sous-jacent : </a:t>
            </a:r>
            <a:r>
              <a:rPr lang="fr-FR" sz="800" dirty="0">
                <a:solidFill>
                  <a:srgbClr val="000000"/>
                </a:solidFill>
                <a:latin typeface="Proxima Nova Rg" panose="02000506030000020004" pitchFamily="2" charset="0"/>
              </a:rPr>
              <a:t>le remboursement du capital et les montants ou le nombre de coupons dépendent de la performance du sous-jacent. Ceux-ci seront déterminés par application d’une formule de calcul (voir, concernant le remboursement du capital, le mécanisme de remboursement) en relation avec le sous-jacent. Dans le cas d’une évolution défavorable de la performance du sous-jacent, accentuée, le cas échéant, par les termes de la formule (voir, concernant le remboursement du capital, le mécanisme de remboursement), les investisseurs pourraient percevoir un montant ou un nombre de coupons faibles voire nuls, subir une baisse substantielle des montants dus lors du remboursement et pourraient perdre tout ou partie de leur investissement </a:t>
            </a:r>
          </a:p>
          <a:p>
            <a:pPr marL="171450" indent="-171450" algn="just">
              <a:lnSpc>
                <a:spcPct val="90000"/>
              </a:lnSpc>
              <a:spcAft>
                <a:spcPts val="200"/>
              </a:spcAft>
              <a:buFont typeface="Arial" panose="020B0604020202020204" pitchFamily="34" charset="0"/>
              <a:buChar char="•"/>
            </a:pPr>
            <a:r>
              <a:rPr lang="fr-FR" sz="800" b="1" i="1" dirty="0">
                <a:solidFill>
                  <a:srgbClr val="000000"/>
                </a:solidFill>
                <a:latin typeface="Proxima Nova Rg" panose="02000506030000020004" pitchFamily="2" charset="0"/>
              </a:rPr>
              <a:t>Risques liés à l’éventuelle ouverture d’une procédure de résolution ou de faillite </a:t>
            </a:r>
            <a:r>
              <a:rPr lang="fr-FR" sz="800" i="1" dirty="0">
                <a:solidFill>
                  <a:srgbClr val="000000"/>
                </a:solidFill>
                <a:latin typeface="Proxima Nova Rg" panose="02000506030000020004" pitchFamily="2" charset="0"/>
              </a:rPr>
              <a:t>: </a:t>
            </a:r>
            <a:r>
              <a:rPr lang="fr-FR" sz="800" dirty="0">
                <a:solidFill>
                  <a:srgbClr val="000000"/>
                </a:solidFill>
                <a:latin typeface="Proxima Nova Rg" panose="02000506030000020004" pitchFamily="2" charset="0"/>
              </a:rPr>
              <a:t>En cas d’ouverture d’une procédure  de résolution au niveau de l’Émetteur et/ou du Garant et/ou du Groupe BPCE ou en cas de faillite de l’Émetteur et/  ou du Garant, les investisseurs pourraient perdre tout ou partie de leur investissement initial et/ou ne pas recevoir la  rémunération initialement prévue.</a:t>
            </a:r>
          </a:p>
          <a:p>
            <a:pPr marL="171450" indent="-171450" algn="just">
              <a:lnSpc>
                <a:spcPct val="90000"/>
              </a:lnSpc>
              <a:spcAft>
                <a:spcPts val="200"/>
              </a:spcAft>
              <a:buFont typeface="Arial" panose="020B0604020202020204" pitchFamily="34" charset="0"/>
              <a:buChar char="•"/>
            </a:pPr>
            <a:r>
              <a:rPr lang="fr-FR" sz="800" b="1" i="1" dirty="0">
                <a:solidFill>
                  <a:srgbClr val="000000"/>
                </a:solidFill>
                <a:latin typeface="Proxima Nova Rg" panose="02000506030000020004" pitchFamily="2" charset="0"/>
              </a:rPr>
              <a:t>Risque de volatilité, risque de liquidité </a:t>
            </a:r>
            <a:r>
              <a:rPr lang="fr-FR" sz="800" i="1" dirty="0">
                <a:solidFill>
                  <a:srgbClr val="000000"/>
                </a:solidFill>
                <a:latin typeface="Proxima Nova Rg" panose="02000506030000020004" pitchFamily="2" charset="0"/>
              </a:rPr>
              <a:t>: </a:t>
            </a:r>
            <a:r>
              <a:rPr lang="fr-FR" sz="800" dirty="0">
                <a:solidFill>
                  <a:srgbClr val="000000"/>
                </a:solidFill>
                <a:latin typeface="Proxima Nova Rg" panose="02000506030000020004" pitchFamily="2" charset="0"/>
              </a:rPr>
              <a:t>Une forte volatilité des cours (amplitude des variations des cours) ou une faible  liquidité pourrait avoir un impact négatif sur le prix de cession des titres de créance. En cas de cession des titres de créance  avant l’échéance, le prix de cession pourrait être inférieur à ce qu’un investisseur pourrait attendre compte tenu de la  valorisation desdits titres de créance. En l’absence de liquidité, les investisseurs pourraient ne pas être en mesure de les céder.</a:t>
            </a:r>
          </a:p>
        </p:txBody>
      </p:sp>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23248"/>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a:t>
            </a:r>
            <a:r>
              <a:rPr lang="fr-FR" sz="700" dirty="0">
                <a:solidFill>
                  <a:srgbClr val="000000"/>
                </a:solidFill>
                <a:latin typeface="Proxima Nova Rg" panose="02000506030000020004" pitchFamily="2" charset="0"/>
              </a:rPr>
              <a:t>ou de droits de garde en compte-titres</a:t>
            </a:r>
            <a:r>
              <a:rPr lang="fr-FR" sz="650" dirty="0">
                <a:solidFill>
                  <a:schemeClr val="tx2"/>
                </a:solidFill>
                <a:latin typeface="+mn-lt"/>
              </a:rPr>
              <a:t>. TRA nets hors autres frais, fiscalité et prélèvements sociaux applicables au cadre d’investissement</a:t>
            </a:r>
            <a:r>
              <a:rPr lang="fr-FR" sz="700" dirty="0">
                <a:solidFill>
                  <a:srgbClr val="000000"/>
                </a:solidFill>
                <a:latin typeface="Proxima Nova Rg" panose="02000506030000020004" pitchFamily="2" charset="0"/>
              </a:rPr>
              <a:t> sous réserve de l’absence de défaut, d’ouverture d’une procédure de résolution et de faillite de l’Émetteur et du Garant.</a:t>
            </a:r>
            <a:r>
              <a:rPr lang="fr-FR" sz="650" dirty="0">
                <a:solidFill>
                  <a:schemeClr val="tx2"/>
                </a:solidFill>
                <a:latin typeface="+mn-lt"/>
              </a:rPr>
              <a:t> Les TRA sont calculés à partir </a:t>
            </a:r>
            <a:r>
              <a:rPr lang="fr-FR" sz="700" dirty="0">
                <a:solidFill>
                  <a:srgbClr val="000000"/>
                </a:solidFill>
                <a:latin typeface="Proxima Nova Rg" panose="02000506030000020004" pitchFamily="2" charset="0"/>
              </a:rPr>
              <a:t>de la dernière date de constatation initiale (soit le </a:t>
            </a:r>
            <a:r>
              <a:rPr lang="fr-FR" sz="650" dirty="0">
                <a:solidFill>
                  <a:schemeClr val="tx2"/>
                </a:solidFill>
                <a:latin typeface="+mn-lt"/>
              </a:rPr>
              <a:t>&lt;2PDC&gt;)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rPr>
              <a:t>(1)</a:t>
            </a:r>
            <a:r>
              <a:rPr lang="fr-FR" sz="650" dirty="0">
                <a:solidFill>
                  <a:schemeClr val="tx2"/>
                </a:solidFill>
              </a:rPr>
              <a:t> Veuillez vous référer au tableau récapitulant les principales caractéristiques financières en &lt;PAGE&gt; pour le détail des dates. </a:t>
            </a:r>
          </a:p>
          <a:p>
            <a:pPr marL="0" lvl="1" algn="just"/>
            <a:r>
              <a:rPr lang="fr-FR" sz="650" baseline="30000" dirty="0">
                <a:solidFill>
                  <a:schemeClr val="tx2"/>
                </a:solidFill>
              </a:rPr>
              <a:t>(2)</a:t>
            </a:r>
            <a:r>
              <a:rPr lang="fr-FR" sz="650" dirty="0">
                <a:solidFill>
                  <a:schemeClr val="tx2"/>
                </a:solidFill>
              </a:rPr>
              <a:t> En prenant comme hypothèse 1,00% de frais de gestion du contrat d’assurance vie ou de capitalisation</a:t>
            </a:r>
            <a:r>
              <a:rPr lang="fr-FR" sz="650" dirty="0">
                <a:solidFill>
                  <a:srgbClr val="000000"/>
                </a:solidFill>
              </a:rPr>
              <a:t> ou de droits de garde en compte-titres</a:t>
            </a:r>
            <a:r>
              <a:rPr lang="fr-FR" sz="650" dirty="0">
                <a:solidFill>
                  <a:schemeClr val="tx2"/>
                </a:solidFill>
              </a:rPr>
              <a:t>. TRA nets hors autres frais, fiscalité et prélèvements sociaux applicables au cadre d’investissement</a:t>
            </a:r>
            <a:r>
              <a:rPr lang="fr-FR" sz="650" dirty="0">
                <a:solidFill>
                  <a:srgbClr val="000000"/>
                </a:solidFill>
              </a:rPr>
              <a:t> sous réserve de l’absence de défaut, d’ouverture d’une procédure de résolution et de faillite de l’Émetteur et du Garant</a:t>
            </a:r>
            <a:r>
              <a:rPr lang="fr-FR" sz="650" dirty="0">
                <a:solidFill>
                  <a:schemeClr val="tx2"/>
                </a:solidFill>
              </a:rPr>
              <a:t>. Les TRA sont calculés à partir </a:t>
            </a:r>
            <a:r>
              <a:rPr lang="fr-FR" sz="650" dirty="0">
                <a:solidFill>
                  <a:srgbClr val="000000"/>
                </a:solidFill>
              </a:rPr>
              <a:t>de la date de constatation initiale (soit le </a:t>
            </a:r>
            <a:r>
              <a:rPr lang="fr-FR" sz="650" dirty="0">
                <a:solidFill>
                  <a:schemeClr val="tx2"/>
                </a:solidFill>
              </a:rPr>
              <a:t>&lt;2PDC&gt;) jusqu’à la date de remboursement anticipé automatique éventuel</a:t>
            </a:r>
            <a:r>
              <a:rPr lang="fr-FR" sz="650" baseline="30000" dirty="0">
                <a:solidFill>
                  <a:schemeClr val="tx2"/>
                </a:solidFill>
              </a:rPr>
              <a:t>(1)</a:t>
            </a:r>
            <a:r>
              <a:rPr lang="fr-FR" sz="650" dirty="0">
                <a:solidFill>
                  <a:schemeClr val="tx2"/>
                </a:solidFill>
              </a:rPr>
              <a:t> ou d’échéance</a:t>
            </a:r>
            <a:r>
              <a:rPr lang="fr-FR" sz="650" baseline="30000" dirty="0">
                <a:solidFill>
                  <a:schemeClr val="tx2"/>
                </a:solidFill>
              </a:rPr>
              <a:t>(1)</a:t>
            </a:r>
            <a:r>
              <a:rPr lang="fr-FR" sz="650" dirty="0">
                <a:solidFill>
                  <a:schemeClr val="tx2"/>
                </a:solidFill>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rgbClr val="000000"/>
                </a:solidFill>
              </a:rPr>
              <a:t>(3) </a:t>
            </a:r>
            <a:r>
              <a:rPr lang="fr-FR" sz="650" dirty="0">
                <a:solidFill>
                  <a:srgbClr val="000000"/>
                </a:solidFill>
              </a:rPr>
              <a:t>Pour un investissement direct dans l’Indice, hors prise en compte des dividendes éventuels détachés par l’Indice.</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Elles ne préjugent en rien </a:t>
            </a:r>
            <a:r>
              <a:rPr lang="fr-FR" sz="800" b="1" dirty="0">
                <a:solidFill>
                  <a:srgbClr val="04202E"/>
                </a:solidFill>
                <a:latin typeface="Proxima Nova Rg" panose="02000506030000020004" pitchFamily="2" charset="0"/>
              </a:rPr>
              <a:t>de résultats futurs et ne sauraient constituer en aucune manière une offre commerciale.</a:t>
            </a:r>
            <a:endParaRPr lang="fr-FR" sz="800" b="1" dirty="0">
              <a:latin typeface="Proxima Nova Rg" panose="02000506030000020004" pitchFamily="2" charset="0"/>
            </a:endParaRP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 </a:t>
            </a:r>
            <a:r>
              <a:rPr lang="fr-FR" sz="800" b="0" dirty="0">
                <a:latin typeface="+mn-lt"/>
              </a:rPr>
              <a:t>Dès la première date de constatation du mécanisme de remboursement anticipé </a:t>
            </a:r>
            <a:r>
              <a:rPr lang="fr-FR" sz="800" b="0" dirty="0">
                <a:solidFill>
                  <a:srgbClr val="B9A049"/>
                </a:solidFill>
                <a:latin typeface="Proxima Nova Rg" panose="02000506030000020004" pitchFamily="2" charset="0"/>
              </a:rPr>
              <a:t>automatique</a:t>
            </a:r>
            <a:r>
              <a:rPr lang="fr-FR" sz="800" b="0" baseline="30000" dirty="0">
                <a:solidFill>
                  <a:srgbClr val="B9A049"/>
                </a:solidFill>
                <a:latin typeface="Proxima Nova Rg" panose="02000506030000020004" pitchFamily="2" charset="0"/>
              </a:rPr>
              <a:t>(1)</a:t>
            </a:r>
            <a:r>
              <a:rPr lang="fr-FR" sz="800" b="0" dirty="0">
                <a:latin typeface="+mn-lt"/>
              </a:rPr>
              <a:t>,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L’INDICE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des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(2)</a:t>
            </a:r>
            <a:r>
              <a:rPr lang="fr-FR" sz="800" dirty="0"/>
              <a:t>, soit &lt;TRA.D.A&gt;</a:t>
            </a:r>
            <a:r>
              <a:rPr lang="fr-FR" sz="800" baseline="30000" dirty="0"/>
              <a:t>(3)</a:t>
            </a:r>
            <a:r>
              <a:rPr lang="fr-FR" sz="800" dirty="0"/>
              <a:t>. </a:t>
            </a:r>
          </a:p>
          <a:p>
            <a:pPr lvl="0" algn="just" defTabSz="1042988" fontAlgn="base">
              <a:spcBef>
                <a:spcPct val="0"/>
              </a:spcBef>
              <a:spcAft>
                <a:spcPts val="600"/>
              </a:spcAft>
            </a:pPr>
            <a:r>
              <a:rPr lang="fr-FR" sz="800" dirty="0"/>
              <a:t>Dans ce scénario, l’investisseur subit une </a:t>
            </a:r>
            <a:r>
              <a:rPr lang="fr-FR" sz="800" b="1" dirty="0"/>
              <a:t>perte en capital</a:t>
            </a:r>
            <a:r>
              <a:rPr lang="fr-FR" sz="800" dirty="0"/>
              <a:t>,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(3)</a:t>
            </a:r>
            <a:r>
              <a:rPr lang="fr-FR" sz="800" dirty="0">
                <a:solidFill>
                  <a:schemeClr val="tx1"/>
                </a:solidFill>
                <a:latin typeface="+mn-lt"/>
              </a:rPr>
              <a:t>, contre un Taux de Rendement Annuel net de &lt;TRA.M.SJ&gt;</a:t>
            </a:r>
            <a:r>
              <a:rPr lang="fr-FR" sz="800" baseline="30000" dirty="0">
                <a:solidFill>
                  <a:schemeClr val="tx1"/>
                </a:solidFill>
                <a:latin typeface="+mn-lt"/>
              </a:rPr>
              <a:t>(3)</a:t>
            </a:r>
            <a:r>
              <a:rPr lang="fr-FR" sz="800" dirty="0">
                <a:solidFill>
                  <a:schemeClr val="tx1"/>
                </a:solidFill>
                <a:latin typeface="+mn-lt"/>
              </a:rPr>
              <a:t>, pour un investissement direct dans &lt;SJR1&gt;</a:t>
            </a:r>
            <a:r>
              <a:rPr lang="fr-FR" sz="800" baseline="30000" dirty="0">
                <a:solidFill>
                  <a:schemeClr val="tx1"/>
                </a:solidFill>
                <a:latin typeface="+mn-lt"/>
              </a:rPr>
              <a:t>(2)</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&lt;ABAC&gt;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&lt;DDCI&gt;, soit un gain de &lt;GCA&gt; dans notre exemple.</a:t>
            </a:r>
          </a:p>
          <a:p>
            <a:pPr algn="just">
              <a:spcAft>
                <a:spcPts val="600"/>
              </a:spcAft>
            </a:pPr>
            <a:r>
              <a:rPr lang="fr-FR" sz="800" dirty="0"/>
              <a:t>Ce qui correspond à un Taux de Rendement Annuel net de &lt;TRA.F.A&gt;</a:t>
            </a:r>
            <a:r>
              <a:rPr lang="fr-FR" sz="800" baseline="30000" dirty="0"/>
              <a:t>(3)</a:t>
            </a:r>
            <a:r>
              <a:rPr lang="fr-FR" sz="800" dirty="0"/>
              <a:t>, contre un Taux de Rendement Annuel net de &lt;TRA.F.SJ&gt;</a:t>
            </a:r>
            <a:r>
              <a:rPr lang="fr-FR" sz="800" baseline="30000" dirty="0"/>
              <a:t>(3)</a:t>
            </a:r>
            <a:r>
              <a:rPr lang="fr-FR" sz="800" dirty="0"/>
              <a:t> pour un investissement direct dans </a:t>
            </a:r>
            <a:r>
              <a:rPr lang="it-IT" sz="800" dirty="0"/>
              <a:t>&lt;SJR1&gt;</a:t>
            </a:r>
            <a:r>
              <a:rPr lang="fr-FR" sz="800" baseline="30000" dirty="0"/>
              <a:t>(2)</a:t>
            </a:r>
            <a:r>
              <a:rPr lang="fr-FR" sz="800" dirty="0"/>
              <a:t>, du fait du </a:t>
            </a:r>
            <a:r>
              <a:rPr lang="fr-FR" sz="800" b="1" dirty="0">
                <a:solidFill>
                  <a:schemeClr val="tx2"/>
                </a:solidFill>
              </a:rPr>
              <a:t>mécanisme de plafonnement des gains à &lt;CPN&gt; par &lt;F0&gt; &lt;F2&gt; depuis le &lt;DDCI&gt;.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5DE574B-2CD2-4078-9BEA-2A14717D9698}">
  <ds:schemaRefs>
    <ds:schemaRef ds:uri="http://schemas.microsoft.com/office/2006/metadata/properties"/>
    <ds:schemaRef ds:uri="http://schemas.microsoft.com/office/2006/documentManagement/types"/>
    <ds:schemaRef ds:uri="http://purl.org/dc/dcmitype/"/>
    <ds:schemaRef ds:uri="514a554b-82b0-4359-b247-fc84018a95f0"/>
    <ds:schemaRef ds:uri="http://www.w3.org/XML/1998/namespace"/>
    <ds:schemaRef ds:uri="http://purl.org/dc/elements/1.1/"/>
    <ds:schemaRef ds:uri="http://purl.org/dc/terms/"/>
    <ds:schemaRef ds:uri="ef624bc2-1644-4d69-8362-5c28ca496374"/>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049ECCCF-890C-4C54-BAB4-06AB610C18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20391</TotalTime>
  <Words>11085</Words>
  <Application>Microsoft Office PowerPoint</Application>
  <PresentationFormat>Personnalisé</PresentationFormat>
  <Paragraphs>395</Paragraphs>
  <Slides>14</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14</vt:i4>
      </vt:variant>
    </vt:vector>
  </HeadingPairs>
  <TitlesOfParts>
    <vt:vector size="25" baseType="lpstr">
      <vt:lpstr>Akkurat-Light</vt:lpstr>
      <vt:lpstr>Arial</vt:lpstr>
      <vt:lpstr>Calibri</vt:lpstr>
      <vt:lpstr>Century Gothic</vt:lpstr>
      <vt:lpstr>Ciutadella Light Italic</vt:lpstr>
      <vt:lpstr>Ciutadella Regular Italic</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920</cp:revision>
  <cp:lastPrinted>2022-05-04T09:56:42Z</cp:lastPrinted>
  <dcterms:created xsi:type="dcterms:W3CDTF">2017-02-21T09:03:05Z</dcterms:created>
  <dcterms:modified xsi:type="dcterms:W3CDTF">2022-06-29T12:03:37Z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