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69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21 avril 2022 au 27 mai 2022 (inclus). </a:t>
            </a:r>
            <a:r>
              <a:rPr lang="fr-FR" sz="800" cap="none" dirty="0"/>
              <a:t>Une fois le montant de l’enveloppe initiale atteint (30 000 000 EUR), la commercialisation de « Action Credit Agricole 0.8 Degressif MAI 2022 » peut cesser à tout moment sans préavis avant le 27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FR0014009S27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Action Credit Agricole 0.8 Degressif MAI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 CREDIT AGRICOLE 0.8 DEGRESSIF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Euro stoxx 50 price eur, la performance positive ou négative de ce placement dépendant de l'évolution de l'indice euro stoxx 50 price eur (dividendes non réinvestis dans l'indice ; code bloomberg : sx5e index ;  sponsor : stoxx ; www.stoxx.com)</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l'indice clôture à un niveau strictement inférieur à 0.55% environ% environ% mais supérieur ou égal à 40.0%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40.0% ET DE 0.55% environ% environ%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jour 1, à la date de constatation correspondante, l'indice clôture à un niveau strictement supérieur à 0.55% environ% environ de son Niveau Initial. Le produit verse donc un coupon de 2,75% au titre du jour.</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jour 2 à 3652, aux dates de constatation correspondantes</a:t>
            </a:r>
            <a:r>
              <a:rPr lang="fr-FR" sz="800" baseline="30000" dirty="0"/>
              <a:t>(1)</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40.0% de son Niveau Initial (30.0% dans cet exemple). L’investisseur récupère alors le capital initialement investi diminué de l’intégralité de la baisse enregistrée par l'indice, soit 30.0%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-11,94%</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jour 2, à la date de constatation correspondante</a:t>
            </a:r>
            <a:r>
              <a:rPr lang="fr-FR" sz="800" baseline="30000" dirty="0">
                <a:latin typeface="+mn-lt"/>
              </a:rPr>
              <a:t>(1)</a:t>
            </a:r>
            <a:r>
              <a:rPr lang="fr-FR" sz="800" dirty="0">
                <a:latin typeface="+mn-lt"/>
              </a:rPr>
              <a:t>, l'indice clôture à un niveau strictement inférieur à 95.0% de son Niveau Initial mais supérieur au seuil de versement du coupon. Le mécanisme de remboursement anticipé automatique n’est donc pas activé mais le produit verse un coupon de 2,75% au titre du jour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0.55% environ% environ% de son Niveau Initial (45% dans cet exemple) mais strictement supérieur à 40.0%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-0,73%</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-8,56%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jour 1 au jour 380,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2,75% au titre de chaque jour.</a:t>
            </a:r>
          </a:p>
          <a:p>
            <a:pPr algn="just">
              <a:spcAft>
                <a:spcPts val="600"/>
              </a:spcAft>
            </a:pPr>
            <a:r>
              <a:rPr lang="fr-FR" sz="800" dirty="0">
                <a:solidFill>
                  <a:schemeClr val="tx2"/>
                </a:solidFill>
              </a:rPr>
              <a:t>Dès la fin du jour 381, à la date de constatation correspondante</a:t>
            </a:r>
            <a:r>
              <a:rPr lang="fr-FR" sz="800" baseline="30000" dirty="0">
                <a:solidFill>
                  <a:schemeClr val="tx2"/>
                </a:solidFill>
              </a:rPr>
              <a:t>(1)</a:t>
            </a:r>
            <a:r>
              <a:rPr lang="fr-FR" sz="800" dirty="0">
                <a:solidFill>
                  <a:schemeClr val="tx2"/>
                </a:solidFill>
              </a:rPr>
              <a:t>, l'indice clôture à un niveau supérieur à 95.0% de son Niveau Initial (120% dans cet exemple). Le produit est alors automatiquement remboursé par anticipation. L’investisseur récupère l’intégralité du capital initial majoré du coupon de 2,75%.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163233,69%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17,89%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jour.</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a:effectLst/>
                <a:latin typeface="+mj-lt"/>
              </a:rPr>
              <a:t>28/06/2010</a:t>
            </a:r>
            <a:r>
              <a:rPr lang="en-US" sz="1200">
                <a:latin typeface="+mj-lt"/>
              </a:rPr>
              <a:t> </a:t>
            </a:r>
            <a:r>
              <a:rPr lang="fr-FR" sz="1200" cap="none" dirty="0">
                <a:latin typeface="Futura PT" panose="020B0902020204020203" pitchFamily="34" charset="0"/>
              </a:rPr>
              <a:t>ET LE 28/06/2022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29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27629152"/>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29 mai 2023 (inclus) et le 27 mai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29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31504402"/>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21/04/2022 au 27/05/2022 (inclus). Une fois le montant de l’enveloppe initiale atteint (30 000 000 EUR), la commercialisation de « Action Credit Agricole 0.8 Degressif MAI 2022 » peut cesser à tout moment sans préavis avant le 27/05/2022,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30/05/2022, 30/05/2022, 30/05/2022, 31/05/2022, 01/06/2022, 02/06/2022, 03/06/2022, 06/06/2022, 06/06/2022, 06/06/2022, 07/06/2022, 08/06/2022, 09/06/2022, 10/06/2022, 13/06/2022, 13/06/2022, 13/06/2022, 14/06/2022, 15/06/2022, 16/06/2022, 17/06/2022, 20/06/2022, 20/06/2022, 20/06/2022, 21/06/2022, 22/06/2022, 23/06/2022, 24/06/2022, 27/06/2022, 27/06/2022, 27/06/2022, 28/06/2022, 29/06/2022, 30/06/2022, 01/07/2022, 04/07/2022, 04/07/2022, 04/07/2022, 05/07/2022, 06/07/2022, 07/07/2022, 08/07/2022, 11/07/2022, 11/07/2022, 11/07/2022, 12/07/2022, 13/07/2022, 14/07/2022, 15/07/2022, 18/07/2022, 18/07/2022, 18/07/2022, 19/07/2022, 20/07/2022, 21/07/2022, 22/07/2022, 25/07/2022, 25/07/2022, 25/07/2022, 26/07/2022, 27/07/2022, 28/07/2022, 29/07/2022, 01/08/2022, 01/08/2022, 01/08/2022, 02/08/2022, 03/08/2022, 04/08/2022, 05/08/2022, 08/08/2022, 08/08/2022, 08/08/2022, 09/08/2022, 10/08/2022, 11/08/2022, 12/08/2022, 15/08/2022, 15/08/2022, 15/08/2022, 16/08/2022, 17/08/2022, 18/08/2022, 19/08/2022, 22/08/2022, 22/08/2022, 22/08/2022, 23/08/2022, 24/08/2022, 25/08/2022, 26/08/2022, 29/08/2022, 29/08/2022, 29/08/2022, 30/08/2022, 31/08/2022, 01/09/2022, 02/09/2022, 05/09/2022, 05/09/2022, 05/09/2022, 06/09/2022, 07/09/2022, 08/09/2022, 09/09/2022, 12/09/2022, 12/09/2022, 12/09/2022, 13/09/2022, 14/09/2022, 15/09/2022, 16/09/2022, 19/09/2022, 19/09/2022, 19/09/2022, 20/09/2022, 21/09/2022, 22/09/2022, 23/09/2022, 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27/12/2022, 28/12/2022, 29/12/2022, 30/12/2022, 02/01/2023, 02/01/2023, 02/01/2023, 03/01/2023, 04/01/2023, 05/01/2023, 06/01/2023, 09/01/2023, 09/01/2023, 09/01/2023,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11/04/2023, 11/04/2023, 11/04/2023, 11/04/2023, 12/04/2023, 13/04/2023, 14/04/2023, 17/04/2023, 17/04/2023, 17/04/2023, 18/04/2023, 19/04/2023, 20/04/2023, 21/04/2023, 24/04/2023, 24/04/2023, 24/04/2023, 25/04/2023, 26/04/2023, 27/04/2023, 28/04/2023, 02/05/2023, 02/05/2023, 02/05/2023, 02/05/2023, 03/05/2023, 04/05/2023, 05/05/2023, 08/05/2023, 08/05/2023, 08/05/2023, 09/05/2023, 10/05/2023, 11/05/2023, 12/05/2023, 15/05/2023, 15/05/2023, 15/05/2023,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27/12/2030, 27/12/2030, 30/12/2030, 30/12/2030, 30/12/2030, 31/12/2030, 02/01/2031, 02/01/2031, 03/01/2031, 06/01/2031, 06/01/2031, 06/01/2031, 07/01/2031, 08/01/2031,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15/04/2031, 15/04/2031, 15/04/2031, 15/04/2031, 16/04/2031, 17/04/2031, 18/04/2031, 21/04/2031, 21/04/2031, 21/04/2031, 22/04/2031, 23/04/2031, 24/04/2031, 25/04/2031, 28/04/2031, 28/04/2031, 28/04/2031, 29/04/2031, 30/04/2031, 02/05/2031, 02/05/2031, 05/05/2031, 05/05/2031, 05/05/2031, 06/05/2031, 07/05/2031, 08/05/2031,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29/12/2031, 29/12/2031, 29/12/2031, 29/12/2031, 30/12/2031, 31/12/2031, 02/01/2032, 02/01/2032, 05/01/2032, 05/01/2032, 05/01/2032, 06/01/2032, 07/01/2032, 08/01/2032,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30/03/2032, 30/03/2032, 30/03/2032, 30/03/2032, 31/03/2032, 01/04/2032, 02/04/2032, 05/04/2032, 05/04/2032, 05/04/2032,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13/06/2022, 13/06/2022, 13/06/2022, 14/06/2022, 15/06/2022, 16/06/2022, 17/06/2022, 20/06/2022, 20/06/2022, 20/06/2022, 21/06/2022, 22/06/2022, 23/06/2022, 24/06/2022, 27/06/2022, 27/06/2022, 27/06/2022, 28/06/2022, 29/06/2022, 30/06/2022, 01/07/2022, 04/07/2022, 04/07/2022, 04/07/2022, 05/07/2022, 06/07/2022, 07/07/2022, 08/07/2022, 11/07/2022, 11/07/2022, 11/07/2022, 12/07/2022, 13/07/2022, 14/07/2022, 15/07/2022, 18/07/2022, 18/07/2022, 18/07/2022, 19/07/2022, 20/07/2022, 21/07/2022, 22/07/2022, 25/07/2022, 25/07/2022, 25/07/2022, 26/07/2022, 27/07/2022, 28/07/2022, 29/07/2022, 01/08/2022, 01/08/2022, 01/08/2022, 02/08/2022, 03/08/2022, 04/08/2022, 05/08/2022, 08/08/2022, 08/08/2022, 08/08/2022, 09/08/2022, 10/08/2022, 11/08/2022, 12/08/2022, 15/08/2022, 15/08/2022, 15/08/2022, 16/08/2022, 17/08/2022, 18/08/2022, 19/08/2022, 22/08/2022, 22/08/2022, 22/08/2022, 23/08/2022, 24/08/2022, 25/08/2022, 26/08/2022, 29/08/2022, 29/08/2022, 29/08/2022, 30/08/2022, 31/08/2022, 01/09/2022, 02/09/2022, 05/09/2022, 05/09/2022, 05/09/2022, 06/09/2022, 07/09/2022, 08/09/2022, 09/09/2022, 12/09/2022, 12/09/2022, 12/09/2022, 13/09/2022, 14/09/2022, 15/09/2022, 16/09/2022, 19/09/2022, 19/09/2022, 19/09/2022, 20/09/2022, 21/09/2022, 22/09/2022, 23/09/2022, 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28/12/2022, 29/12/2022, 30/12/2022, 02/01/2023, 03/01/2023, 03/01/2023, 03/01/2023, 04/01/2023, 05/01/2023, 06/01/2023, 09/01/2023, 10/01/2023, 10/01/2023, 10/01/2023,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12/04/2023, 12/04/2023, 12/04/2023, 13/04/2023, 14/04/2023, 17/04/2023, 18/04/2023, 19/04/2023, 19/04/2023, 19/04/2023, 20/04/2023, 21/04/2023, 24/04/2023, 25/04/2023, 25/04/2023, 25/04/2023, 25/04/2023, 25/04/2023, 26/04/2023, 27/04/2023, 28/04/2023, 02/05/2023, 02/05/2023, 02/05/2023, 03/05/2023, 04/05/2023, 05/05/2023, 08/05/2023, 09/05/2023, 09/05/2023, 09/05/2023, 10/05/2023, 11/05/2023, 12/05/2023, 15/05/2023, 16/05/2023, 16/05/2023, 16/05/2023,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40.0%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FR0014009S27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com/FR0014009S27-FR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exposés pour une durée de 381 à 3653 jour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Chaque jour de bourse, du 12/06/2023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jour calendaire depuis le 27/05/2022 soit (1003,75%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Niveau Initial, l’investisseur accepte de limiter ses gains en cas de forte hausse de l'indice (Taux de Rendement Annuel net maximum de </a:t>
            </a:r>
            <a:r>
              <a:rPr lang="fr-FR" sz="800" dirty="0">
                <a:solidFill>
                  <a:schemeClr val="tx1"/>
                </a:solidFill>
                <a:latin typeface="Proxima Nova Rg"/>
              </a:rPr>
              <a:t>925,59%</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 Credit Agricole 0.8 Degressif MAI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381 à 3653 jour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 Credit Agricole 0.8 Degressif MAI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 Credit Agricole 0.8 Degressif MAI 2022 », vous êtes exposé pour une durée de 381 à 3653 jour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40.0% de son Niveau Initial. </a:t>
            </a:r>
            <a:r>
              <a:rPr kumimoji="0" lang="fr-FR" sz="800" b="0" i="0" u="none" strike="noStrike" kern="1200" cap="none" spc="0" normalizeH="0" baseline="0" noProof="0">
                <a:ln>
                  <a:noFill/>
                </a:ln>
                <a:effectLst/>
                <a:uLnTx/>
                <a:uFillTx/>
                <a:latin typeface="Proxima Nova Rg"/>
                <a:ea typeface="+mn-ea"/>
                <a:cs typeface="+mn-cs"/>
              </a:rPr>
              <a:t>WALLY LE BOSS D EQUITIM</a:t>
            </a:r>
            <a:endParaRPr kumimoji="0" lang="fr-FR" sz="800" b="0" i="0" u="none" strike="noStrike" kern="1200" cap="none" spc="0" normalizeH="0" baseline="0" noProof="0" dirty="0">
              <a:ln>
                <a:noFill/>
              </a:ln>
              <a:effectLst/>
              <a:uLnTx/>
              <a:uFillTx/>
              <a:latin typeface="Proxima Nova Rg"/>
              <a:ea typeface="+mn-ea"/>
              <a:cs typeface="+mn-cs"/>
            </a:endParaRP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 381 jusqu'à la fin du jour 3652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jour soit (1003,75%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0.55% environ% environ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163367,71%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Action Credit Agricole 0.8 Degressif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 Credit Agricole 0.8 Degressif MAI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 Credit Agricole 0.8 Degressif MAI 2022 » ne peut constituer l’intégralité d’un portefeuille d’investissement. L’investisseur est exposé pour une durée de 381 à 3653 jour à &lt;</a:t>
            </a:r>
            <a:r>
              <a:rPr lang="fr-FR" b="1" i="1" dirty="0">
                <a:solidFill>
                  <a:schemeClr val="tx1"/>
                </a:solidFill>
                <a:latin typeface="Proxima Nova Rg"/>
              </a:rPr>
              <a:t>SJR1&gt;,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jour calendaire depuis le 27/05/2022</a:t>
            </a:r>
          </a:p>
          <a:p>
            <a:pPr marL="0" indent="0" algn="ctr">
              <a:lnSpc>
                <a:spcPct val="100000"/>
              </a:lnSpc>
              <a:spcBef>
                <a:spcPts val="0"/>
              </a:spcBef>
              <a:buNone/>
            </a:pPr>
            <a:r>
              <a:rPr lang="fr-FR" sz="800" dirty="0"/>
              <a:t>(soit un gain de 10045,75% et un Taux de Rendement Annuel net de </a:t>
            </a:r>
            <a:r>
              <a:rPr lang="fr-FR" sz="800" dirty="0">
                <a:highlight>
                  <a:srgbClr val="FFFF00"/>
                </a:highlight>
              </a:rPr>
              <a:t>56,80%</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jour calendaire depuis le 27/05/2022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58,62%</a:t>
            </a:r>
            <a:r>
              <a:rPr lang="fr-FR" sz="800" baseline="30000" dirty="0"/>
              <a:t>(2) </a:t>
            </a:r>
            <a:r>
              <a:rPr lang="fr-FR" sz="800" dirty="0"/>
              <a:t>et </a:t>
            </a:r>
            <a:r>
              <a:rPr lang="fr-FR" sz="800" dirty="0">
                <a:highlight>
                  <a:srgbClr val="FFFF00"/>
                </a:highlight>
              </a:rPr>
              <a:t>925,59%</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à partir Chaque jour de bourse, du 12/06/2023 (inclus) jusqu'à la date de constatation finale (exclue)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Initial, l’investisseur reçoit, le 10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40.0% de son niveau de Référence, l’investisseur reçoit, le 10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27/05/2022 et le 27/05/2032</a:t>
            </a:r>
          </a:p>
          <a:p>
            <a:pPr marL="0" indent="0" algn="ctr">
              <a:lnSpc>
                <a:spcPct val="100000"/>
              </a:lnSpc>
              <a:spcBef>
                <a:spcPts val="0"/>
              </a:spcBef>
              <a:buNone/>
            </a:pPr>
            <a:r>
              <a:rPr lang="fr-FR" sz="800" dirty="0"/>
              <a:t>(Soit un Taux de Rendement Annuel net inférieur ou égal à -9,63%</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40.0% de son Niveau Initial, l’investisseur reçoit, le 10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et à la date de constatation finale,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27/05/2022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0.55% environ% environ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0.55% environ% environ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56,80%</a:t>
            </a:r>
            <a:r>
              <a:rPr lang="fr-FR" sz="800" baseline="30000" dirty="0"/>
              <a:t>(2)</a:t>
            </a:r>
            <a:r>
              <a:rPr lang="fr-FR" sz="800" dirty="0"/>
              <a:t> et </a:t>
            </a:r>
            <a:r>
              <a:rPr lang="fr-FR" sz="800" dirty="0">
                <a:highlight>
                  <a:srgbClr val="00FFFF"/>
                </a:highlight>
              </a:rPr>
              <a:t>163367,71%</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0.55% environ% environ% de son Niveau Initial, l’investisseur reçoit, le 10/06/2032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40.0% de son niveau de Référence, l’investisseur reçoit, le 10/06/2032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27/05/2022 et le 27/05/2032</a:t>
            </a:r>
          </a:p>
          <a:p>
            <a:pPr marL="0" indent="0" algn="ctr">
              <a:lnSpc>
                <a:spcPct val="100000"/>
              </a:lnSpc>
              <a:spcBef>
                <a:spcPts val="0"/>
              </a:spcBef>
              <a:buNone/>
            </a:pPr>
            <a:r>
              <a:rPr lang="fr-FR" sz="800" dirty="0"/>
              <a:t>(Soit un Taux de Rendement Annuel net inférieur ou égal à 163367,71%</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163367,71%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0.55% environ% environ% mais supérieur ou égal à 40.0% de son Niveau Initial, l’investisseur reçoit, le 10/06/2032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58,62%</a:t>
            </a:r>
            <a:r>
              <a:rPr lang="fr-FR" sz="800" baseline="30000" dirty="0"/>
              <a:t>2) </a:t>
            </a:r>
            <a:r>
              <a:rPr lang="fr-FR" sz="800" dirty="0"/>
              <a:t>et 163367,71%</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à partir de la fin du jour 381 et jusqu’à la fin du jour 3652,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Chaque jour de bourse, du 12/06/2023 (inclus) jusqu'à la date de constatation finale (exclue),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2,75% par jour calendaire depuis le 27/05/2022 (soit 1003,75%</a:t>
            </a:r>
            <a:r>
              <a:rPr lang="fr-FR" sz="800" i="1" dirty="0">
                <a:solidFill>
                  <a:srgbClr val="000000"/>
                </a:solidFill>
              </a:rPr>
              <a:t> </a:t>
            </a:r>
            <a:r>
              <a:rPr lang="fr-FR" sz="800" dirty="0">
                <a:solidFill>
                  <a:srgbClr val="000000"/>
                </a:solidFill>
              </a:rPr>
              <a:t>par année écoulée et un Taux de Rendement Annuel net maximum de 925,59%</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95% de son Niveau Initial, l’investisseur récupère alors l’intégralité de son capital initial, majorée d’un gain de 2,75% par jour calendaire depuis le 27/05/2022  (soit un gain de 10045,75% et un Taux de Rendement Annuel net de 56,80%</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95% de son Niveau Initial mais supérieur ou égal à 40,0 de ce dernier, l’investisseur récupère l’intégralité de son capital initialement investi. Le capital n’est donc exposé à un risque de perte à l’échéance(1) que si l'indice clôture à un niveau strictement inférieur à 40.0% de son Niveau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381 à 3653 jour.</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jour calendaire depuis le 27/05/2022 </a:t>
            </a:r>
            <a:r>
              <a:rPr lang="fr-FR" sz="800" dirty="0">
                <a:solidFill>
                  <a:srgbClr val="000000"/>
                </a:solidFill>
              </a:rPr>
              <a:t>(soit un Taux de Rendement Annuel net maximum de 925,59%</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 Credit Agricole 0.8 Degressif MAI 2022 » est très sensible à une faible variation du niveau de clôture de l'indice autour du seuil de </a:t>
            </a:r>
            <a:r>
              <a:rPr lang="fr-FR" sz="800" b="1" dirty="0">
                <a:solidFill>
                  <a:srgbClr val="000000"/>
                </a:solidFill>
                <a:effectLst/>
                <a:ea typeface="Calibri" panose="020F0502020204030204" pitchFamily="34" charset="0"/>
              </a:rPr>
              <a:t>95.0% de son Niveau Initial et 95,0%  </a:t>
            </a:r>
            <a:r>
              <a:rPr lang="fr-FR" sz="800" b="1" dirty="0">
                <a:effectLst/>
                <a:ea typeface="Calibri" panose="020F0502020204030204" pitchFamily="34" charset="0"/>
              </a:rPr>
              <a:t>en cours de vie, et des seuils de 95% et 40.0%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0.55% environ% environ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 381 jusqu'à la fin du jour 3652,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40.0% de son Niveau Initial, l’investisseur récupère alors l’intégralité de son capital initial (soit un Taux de Rendement Annuel net maximum de </a:t>
            </a:r>
            <a:r>
              <a:rPr lang="fr-FR" sz="800" dirty="0">
                <a:solidFill>
                  <a:srgbClr val="000000"/>
                </a:solidFill>
                <a:highlight>
                  <a:srgbClr val="00FFFF"/>
                </a:highlight>
              </a:rPr>
              <a:t>163367,71%</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 Credit Agricole 0.8 Degressif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60%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381 à 3653 jour.</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jour </a:t>
            </a:r>
            <a:r>
              <a:rPr lang="fr-FR" sz="800" dirty="0">
                <a:solidFill>
                  <a:srgbClr val="000000"/>
                </a:solidFill>
              </a:rPr>
              <a:t>(soit un Taux de Rendement Annuel net maximum de de de </a:t>
            </a:r>
            <a:r>
              <a:rPr lang="fr-FR" sz="800" dirty="0">
                <a:solidFill>
                  <a:srgbClr val="000000"/>
                </a:solidFill>
                <a:highlight>
                  <a:srgbClr val="00FFFF"/>
                </a:highlight>
              </a:rPr>
              <a:t>163367,71%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Action Credit Agricole 0.8 Degressif MAI 2022 » est très sensible à une faible variation du niveau de clôture de l'indice autour des seuils de </a:t>
            </a:r>
            <a:r>
              <a:rPr lang="fr-FR" sz="800" dirty="0">
                <a:solidFill>
                  <a:srgbClr val="000000"/>
                </a:solidFill>
                <a:effectLst/>
                <a:ea typeface="Calibri" panose="020F0502020204030204" pitchFamily="34" charset="0"/>
              </a:rPr>
              <a:t>0.55% environ% environ de son Niveau Initial et 95.0% de son Niveau Initial et 95,0%  </a:t>
            </a:r>
            <a:r>
              <a:rPr lang="fr-FR" sz="800" dirty="0">
                <a:effectLst/>
                <a:ea typeface="Calibri" panose="020F0502020204030204" pitchFamily="34" charset="0"/>
              </a:rPr>
              <a:t>en cours de vie, et des seuils de 0.55% environ% environ% et 40.0%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242887" y="9829358"/>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rPr>
              <a:t>)</a:t>
            </a:r>
            <a:r>
              <a:rPr lang="fr-FR" sz="650" dirty="0">
                <a:solidFill>
                  <a:schemeClr val="tx2"/>
                </a:solidFill>
                <a:latin typeface="+mn-lt"/>
              </a:rPr>
              <a:t>Euro stoxx 50 price eur, la performance positive ou négative de ce placement dépendant de l'évolution de l'indice euro stoxx 50 price eur (dividendes non réinvestis dans l'indice ; code bloomberg : sx5e index ;  sponsor : stoxx ; www.stoxx.com)</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40.0%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40.0%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quotidienne du mécanisme de remboursement anticipé automatique, l'indice clôture à un niveau supérieur ou égal à 95.0%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 Credit Agricole 0.8 Degressif MAI 2022 » EST TRÈS SENSIBLE À UNE FAIBLE VARIATION DU niveau DE CLÔTURE de l'indice AUTOUR DES SEUILS DE 95% ET DE 40.0%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12/06/2023 (inclus) jusqu'à la date de constatation finale (exclue)</a:t>
            </a:r>
            <a:r>
              <a:rPr lang="fr-FR" sz="800" dirty="0"/>
              <a:t>, l'indice clôture à un niveau strictement inférieur à 95.0%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40.0% de son Niveau Initial (30.0% dans cet exemple). L’investisseur récupère alors le capital initialement investi diminué de l’intégralité de la baisse enregistrée par l'indice, soit 30.0%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-12,18%</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baseline="30000">
                <a:solidFill>
                  <a:srgbClr val="04202E"/>
                </a:solidFill>
                <a:latin typeface="+mn-lt"/>
              </a:rPr>
              <a:t>)</a:t>
            </a:r>
            <a:r>
              <a:rPr lang="fr-FR" sz="800">
                <a:latin typeface="+mn-lt"/>
              </a:rPr>
              <a:t> Chaque jour de bourse, du 12/06/2023 (inclus) jusqu'à la date de constatation finale (exclue), </a:t>
            </a:r>
            <a:r>
              <a:rPr lang="fr-FR" sz="800" dirty="0">
                <a:latin typeface="+mn-lt"/>
              </a:rPr>
              <a:t>l'indice clôture à </a:t>
            </a:r>
            <a:r>
              <a:rPr lang="fr-FR" sz="800" dirty="0">
                <a:solidFill>
                  <a:schemeClr val="tx2"/>
                </a:solidFill>
                <a:latin typeface="+mn-lt"/>
              </a:rPr>
              <a:t>un niveau strictement inférieur à 95.0%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Initial (45%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-8,56%</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Action Credit Agricole 0.8 Degressif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95.0% de son Niveau Initial 95.0% de son Niveau Initial </a:t>
            </a:r>
            <a:r>
              <a:rPr lang="fr-FR" sz="800" dirty="0">
                <a:solidFill>
                  <a:schemeClr val="tx2"/>
                </a:solidFill>
              </a:rPr>
              <a:t>(120% dans cet exemple). Le produit est automatiquement remboursé par anticipation. Il verse alors l’intégralité du capital initial majorée d’un gain de 2,75% par jour calendaire depuis le 27/05/2022, soit un gain de 1003,75% dans notre exemple.</a:t>
            </a:r>
          </a:p>
          <a:p>
            <a:pPr algn="just">
              <a:spcAft>
                <a:spcPts val="600"/>
              </a:spcAft>
            </a:pPr>
            <a:r>
              <a:rPr lang="fr-FR" sz="800" dirty="0"/>
              <a:t>Ce qui correspond à un Taux de Rendement Annuel net de 925,59%</a:t>
            </a:r>
            <a:r>
              <a:rPr lang="fr-FR" sz="800" baseline="30000" dirty="0"/>
              <a:t>(2)</a:t>
            </a:r>
            <a:r>
              <a:rPr lang="fr-FR" sz="800" dirty="0"/>
              <a:t>, contre un Taux de Rendement Annuel net de 17,89%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2,75% par jour calendaire depuis le 27/05/2022.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20055</TotalTime>
  <Words>11142</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938</cp:revision>
  <cp:lastPrinted>2022-05-04T09:56:42Z</cp:lastPrinted>
  <dcterms:created xsi:type="dcterms:W3CDTF">2017-02-21T09:03:05Z</dcterms:created>
  <dcterms:modified xsi:type="dcterms:W3CDTF">2022-06-29T13:28:59Z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