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22" autoAdjust="0"/>
  </p:normalViewPr>
  <p:slideViewPr>
    <p:cSldViewPr snapToGrid="0">
      <p:cViewPr>
        <p:scale>
          <a:sx n="125" d="100"/>
          <a:sy n="125" d="100"/>
        </p:scale>
        <p:origin x="1716" y="-357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2"/>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t>(</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7298" y="9731312"/>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50" dirty="0">
                <a:solidFill>
                  <a:schemeClr val="tx2"/>
                </a:solidFill>
                <a:latin typeface="Proxima Nova Rg" panose="02000506030000020004" pitchFamily="2" charset="0"/>
              </a:rPr>
              <a:t>(3) Morgan Stanley &amp; Co International Plc : Moody’s Aa3 / S&amp;P A+. Notations en vigueur au moment de la rédaction de la présente brochure le &lt;DDR_MAJ&gt;. Ces notations peuvent être révisées à tout moment et ne sont pas une garantie de solvabilité de l’Émetteur. Elles ne sauraient constituer un argument de souscription au produit.</a:t>
            </a: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&lt;TRA.MP&gt;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4914900" y="9206702"/>
            <a:ext cx="2416142" cy="215444"/>
          </a:xfrm>
          <a:prstGeom prst="rect">
            <a:avLst/>
          </a:prstGeom>
          <a:noFill/>
        </p:spPr>
        <p:txBody>
          <a:bodyPr wrap="square" rtlCol="0">
            <a:spAutoFit/>
          </a:bodyPr>
          <a:lstStyle/>
          <a:p>
            <a:pPr algn="r"/>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Morgan Stanley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3779394" y="9174546"/>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&lt;DDR1_MAJ_MIN&gt; </a:t>
            </a:r>
            <a:endParaRPr lang="fr-FR" sz="800" dirty="0"/>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6" name="ZoneTexte 25">
            <a:extLst>
              <a:ext uri="{FF2B5EF4-FFF2-40B4-BE49-F238E27FC236}">
                <a16:creationId xmlns:a16="http://schemas.microsoft.com/office/drawing/2014/main" id="{33414381-F560-BBC5-5064-46FA4625A4C3}"/>
              </a:ext>
            </a:extLst>
          </p:cNvPr>
          <p:cNvSpPr txBox="1"/>
          <p:nvPr/>
        </p:nvSpPr>
        <p:spPr>
          <a:xfrm>
            <a:off x="3671047" y="7911729"/>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&lt;DDR1_MAJ_MIN&gt; </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rPr>
              <a:t>(1) Morgan Stanley &amp; Co International Plc : Moody’s Aa3 / S&amp;P A+. Notations en vigueur au moment de la rédaction de la présente brochure le </a:t>
            </a:r>
            <a:r>
              <a:rPr lang="fr-FR" sz="65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dirty="0">
                <a:solidFill>
                  <a:srgbClr val="000000"/>
                </a:solidFill>
              </a:rPr>
              <a:t>(2) Les conflits d’intérêts seront gérés suivant la réglementation en vigueur.</a:t>
            </a:r>
            <a:endParaRPr lang="fr-FR" sz="650" i="1"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48479794"/>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087182"/>
            <a:ext cx="6483350" cy="430887"/>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rPr>
              <a:t>(1) 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dirty="0">
                <a:solidFill>
                  <a:srgbClr val="000000"/>
                </a:solidFill>
              </a:rPr>
              <a:t>(2) 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670110750"/>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287288" y="9754456"/>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07879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chemeClr val="tx1"/>
                </a:solidFill>
                <a:latin typeface="Proxima Nova Rg"/>
              </a:rPr>
              <a: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409" y="9469255"/>
            <a:ext cx="6483350" cy="1292662"/>
          </a:xfrm>
          <a:prstGeom prst="rect">
            <a:avLst/>
          </a:prstGeom>
          <a:noFill/>
          <a:ln w="9525">
            <a:noFill/>
            <a:miter lim="800000"/>
            <a:headEnd/>
            <a:tailEnd/>
          </a:ln>
        </p:spPr>
        <p:txBody>
          <a:bodyPr wrap="square" lIns="0" tIns="0" rIns="0" bIns="0">
            <a:spAutoFit/>
          </a:bodyPr>
          <a:lstStyle/>
          <a:p>
            <a:pPr algn="just"/>
            <a:r>
              <a:rPr lang="fr-FR" sz="600"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a:t>
            </a:r>
          </a:p>
          <a:p>
            <a:pPr algn="just"/>
            <a:r>
              <a:rPr lang="fr-FR" sz="60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00" dirty="0">
                <a:solidFill>
                  <a:srgbClr val="000000"/>
                </a:solidFill>
                <a:latin typeface="Proxima Nova Rg" panose="02000506030000020004" pitchFamily="2" charset="0"/>
              </a:rPr>
              <a:t>(2) Hors cas de défaillance de l’émetteur</a:t>
            </a:r>
          </a:p>
          <a:p>
            <a:pPr algn="just"/>
            <a:r>
              <a:rPr lang="fr-FR" sz="600" dirty="0">
                <a:solidFill>
                  <a:srgbClr val="000000"/>
                </a:solidFill>
                <a:latin typeface="Proxima Nova Rg" panose="02000506030000020004" pitchFamily="2" charset="0"/>
              </a:rPr>
              <a:t>(3)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63538" y="9761706"/>
            <a:ext cx="7066318" cy="630942"/>
          </a:xfrm>
          <a:prstGeom prst="rect">
            <a:avLst/>
          </a:prstGeom>
          <a:noFill/>
          <a:ln w="9525">
            <a:noFill/>
            <a:miter lim="800000"/>
            <a:headEnd/>
            <a:tailEnd/>
          </a:ln>
        </p:spPr>
        <p:txBody>
          <a:bodyPr wrap="square" lIns="0" tIns="0" rIns="0" bIns="0" anchor="ctr">
            <a:spAutoFit/>
          </a:bodyPr>
          <a:lstStyle/>
          <a:p>
            <a:pPr lvl="1"/>
            <a:r>
              <a:rPr lang="fr-FR" sz="70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lvl="1"/>
            <a:r>
              <a:rPr lang="fr-FR" sz="70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&lt;TRA.EM.P&gt;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534376" y="9752017"/>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0658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7298" y="9720715"/>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00540"/>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57721" y="9373722"/>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20785</TotalTime>
  <Words>8804</Words>
  <Application>Microsoft Office PowerPoint</Application>
  <PresentationFormat>Personnalisé</PresentationFormat>
  <Paragraphs>380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951</cp:revision>
  <cp:lastPrinted>2022-05-04T09:56:42Z</cp:lastPrinted>
  <dcterms:created xsi:type="dcterms:W3CDTF">2017-02-21T09:03:05Z</dcterms:created>
  <dcterms:modified xsi:type="dcterms:W3CDTF">2022-07-15T10:26:41Z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